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
  </p:notesMasterIdLst>
  <p:sldIdLst>
    <p:sldId id="256" r:id="rId2"/>
    <p:sldId id="257" r:id="rId3"/>
    <p:sldId id="260" r:id="rId4"/>
    <p:sldId id="262" r:id="rId5"/>
    <p:sldId id="258" r:id="rId6"/>
    <p:sldId id="259"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2" autoAdjust="0"/>
    <p:restoredTop sz="94660"/>
  </p:normalViewPr>
  <p:slideViewPr>
    <p:cSldViewPr snapToGrid="0">
      <p:cViewPr varScale="1">
        <p:scale>
          <a:sx n="124" d="100"/>
          <a:sy n="124" d="100"/>
        </p:scale>
        <p:origin x="181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5D57F-F683-4E3F-BE97-7564C6EB85D2}" type="datetimeFigureOut">
              <a:rPr lang="en-US" smtClean="0"/>
              <a:t>7/19/24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293025510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4091932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79232771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8868309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7759758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933127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71009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
        <p:nvSpPr>
          <p:cNvPr id="4" name="Rectangle 3">
            <a:extLst>
              <a:ext uri="{FF2B5EF4-FFF2-40B4-BE49-F238E27FC236}">
                <a16:creationId xmlns:a16="http://schemas.microsoft.com/office/drawing/2014/main" id="{0B1F120F-EA20-9F58-4B34-AF62B2FA610E}"/>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4659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Lst>
  <p:hf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p:txBody>
          <a:bodyPr>
            <a:normAutofit fontScale="90000"/>
          </a:bodyPr>
          <a:lstStyle/>
          <a:p>
            <a:r>
              <a:rPr lang="en-US" sz="6600" dirty="0">
                <a:latin typeface="+mj-lt"/>
                <a:cs typeface="Arial" panose="020B0604020202020204" pitchFamily="34" charset="0"/>
              </a:rPr>
              <a:t>Utility Supply Chain Issues Roundtable</a:t>
            </a:r>
          </a:p>
        </p:txBody>
      </p:sp>
      <p:sp>
        <p:nvSpPr>
          <p:cNvPr id="7" name="Subtitle 6">
            <a:extLst>
              <a:ext uri="{FF2B5EF4-FFF2-40B4-BE49-F238E27FC236}">
                <a16:creationId xmlns:a16="http://schemas.microsoft.com/office/drawing/2014/main" id="{E32853D5-CE40-4EA1-9AC1-4146F7715875}"/>
              </a:ext>
            </a:extLst>
          </p:cNvPr>
          <p:cNvSpPr>
            <a:spLocks noGrp="1"/>
          </p:cNvSpPr>
          <p:nvPr>
            <p:ph type="subTitle" idx="1"/>
          </p:nvPr>
        </p:nvSpPr>
        <p:spPr/>
        <p:txBody>
          <a:bodyPr/>
          <a:lstStyle/>
          <a:p>
            <a:r>
              <a:rPr lang="en-US" sz="4800" dirty="0"/>
              <a:t>And Current Events in Metering</a:t>
            </a:r>
          </a:p>
        </p:txBody>
      </p:sp>
      <p:sp>
        <p:nvSpPr>
          <p:cNvPr id="2" name="Text Placeholder 6">
            <a:extLst>
              <a:ext uri="{FF2B5EF4-FFF2-40B4-BE49-F238E27FC236}">
                <a16:creationId xmlns:a16="http://schemas.microsoft.com/office/drawing/2014/main" id="{F83DC570-B2C0-C9C5-8F34-7EAE2B297806}"/>
              </a:ext>
            </a:extLst>
          </p:cNvPr>
          <p:cNvSpPr txBox="1">
            <a:spLocks/>
          </p:cNvSpPr>
          <p:nvPr/>
        </p:nvSpPr>
        <p:spPr>
          <a:xfrm>
            <a:off x="4858676" y="5552375"/>
            <a:ext cx="3898976" cy="3731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500" dirty="0"/>
              <a:t>Tuesday </a:t>
            </a:r>
            <a:r>
              <a:rPr lang="en-US" sz="1500"/>
              <a:t>July 23, </a:t>
            </a:r>
            <a:r>
              <a:rPr lang="en-US" sz="1500" dirty="0"/>
              <a:t>2024</a:t>
            </a:r>
          </a:p>
          <a:p>
            <a:pPr marL="0" indent="0" algn="r">
              <a:buNone/>
            </a:pPr>
            <a:r>
              <a:rPr lang="en-US" sz="1500" dirty="0"/>
              <a:t>3:15 PM – 4:30 PM</a:t>
            </a:r>
          </a:p>
        </p:txBody>
      </p:sp>
      <p:sp>
        <p:nvSpPr>
          <p:cNvPr id="3" name="Text Placeholder 7">
            <a:extLst>
              <a:ext uri="{FF2B5EF4-FFF2-40B4-BE49-F238E27FC236}">
                <a16:creationId xmlns:a16="http://schemas.microsoft.com/office/drawing/2014/main" id="{766D51FE-F01F-ABD2-910B-88D7F9703FF1}"/>
              </a:ext>
            </a:extLst>
          </p:cNvPr>
          <p:cNvSpPr txBox="1">
            <a:spLocks/>
          </p:cNvSpPr>
          <p:nvPr/>
        </p:nvSpPr>
        <p:spPr>
          <a:xfrm>
            <a:off x="4776484" y="6227237"/>
            <a:ext cx="3244850" cy="271161"/>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t>Tom Lawton</a:t>
            </a:r>
          </a:p>
        </p:txBody>
      </p:sp>
    </p:spTree>
    <p:extLst>
      <p:ext uri="{BB962C8B-B14F-4D97-AF65-F5344CB8AC3E}">
        <p14:creationId xmlns:p14="http://schemas.microsoft.com/office/powerpoint/2010/main" val="233986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The Issue</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628650" y="1309817"/>
            <a:ext cx="7886700" cy="4904552"/>
          </a:xfrm>
        </p:spPr>
        <p:txBody>
          <a:bodyPr>
            <a:normAutofit fontScale="85000" lnSpcReduction="10000"/>
          </a:bodyPr>
          <a:lstStyle/>
          <a:p>
            <a:r>
              <a:rPr lang="en-US" dirty="0"/>
              <a:t>Seems like everything is on back order and everything has extended lead times</a:t>
            </a:r>
          </a:p>
          <a:p>
            <a:r>
              <a:rPr lang="en-US" dirty="0"/>
              <a:t>The world went on hold for an extended period</a:t>
            </a:r>
          </a:p>
          <a:p>
            <a:pPr lvl="1"/>
            <a:r>
              <a:rPr lang="en-US" dirty="0"/>
              <a:t>E-commerce exploded as the world ordered everything on-line for at home delivery</a:t>
            </a:r>
          </a:p>
          <a:p>
            <a:pPr lvl="1"/>
            <a:r>
              <a:rPr lang="en-US" dirty="0"/>
              <a:t>Businesses were often in limbo as to whether they were essential or non-essential, manufacturing slowed to a crawl</a:t>
            </a:r>
          </a:p>
          <a:p>
            <a:r>
              <a:rPr lang="en-US" dirty="0"/>
              <a:t>Transportation and distribution infrastructure was damaged and additional regulations that had been in the works.  </a:t>
            </a:r>
          </a:p>
          <a:p>
            <a:pPr lvl="1"/>
            <a:r>
              <a:rPr lang="en-US" dirty="0"/>
              <a:t>Truckers lives made more difficult during the pandemic and their livelihoods impacted with higher fuel prices and new, more draconian regulations after the pandemic</a:t>
            </a:r>
          </a:p>
          <a:p>
            <a:pPr lvl="1"/>
            <a:r>
              <a:rPr lang="en-US" dirty="0"/>
              <a:t>Small disruptions that occur from time to time were magnified.  </a:t>
            </a:r>
          </a:p>
          <a:p>
            <a:pPr lvl="1"/>
            <a:r>
              <a:rPr lang="en-US" dirty="0"/>
              <a:t>New container ships arriving in ports that had not been upgraded to receive them</a:t>
            </a:r>
          </a:p>
          <a:p>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extLst>
      <p:ext uri="{BB962C8B-B14F-4D97-AF65-F5344CB8AC3E}">
        <p14:creationId xmlns:p14="http://schemas.microsoft.com/office/powerpoint/2010/main" val="256274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The Forecast</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628650" y="1309817"/>
            <a:ext cx="7886700" cy="962043"/>
          </a:xfrm>
        </p:spPr>
        <p:txBody>
          <a:bodyPr/>
          <a:lstStyle/>
          <a:p>
            <a:r>
              <a:rPr lang="en-US" dirty="0"/>
              <a:t>Magic Eight Ball says: Outlook Not So Good</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3</a:t>
            </a:fld>
            <a:endParaRPr lang="en-US" dirty="0"/>
          </a:p>
        </p:txBody>
      </p:sp>
      <p:pic>
        <p:nvPicPr>
          <p:cNvPr id="7" name="Picture 6" descr="Icon&#10;&#10;Description automatically generated">
            <a:extLst>
              <a:ext uri="{FF2B5EF4-FFF2-40B4-BE49-F238E27FC236}">
                <a16:creationId xmlns:a16="http://schemas.microsoft.com/office/drawing/2014/main" id="{0FC24D4C-E726-B15C-F511-67A05927F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628" y="1927487"/>
            <a:ext cx="4610743" cy="4591691"/>
          </a:xfrm>
          <a:prstGeom prst="rect">
            <a:avLst/>
          </a:prstGeom>
        </p:spPr>
      </p:pic>
    </p:spTree>
    <p:extLst>
      <p:ext uri="{BB962C8B-B14F-4D97-AF65-F5344CB8AC3E}">
        <p14:creationId xmlns:p14="http://schemas.microsoft.com/office/powerpoint/2010/main" val="154795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The Forecast</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4</a:t>
            </a:fld>
            <a:endParaRPr lang="en-US" dirty="0"/>
          </a:p>
        </p:txBody>
      </p:sp>
      <p:pic>
        <p:nvPicPr>
          <p:cNvPr id="8" name="Picture 7" descr="A ship with a large container on the water&#10;&#10;Description automatically generated with medium confidence">
            <a:extLst>
              <a:ext uri="{FF2B5EF4-FFF2-40B4-BE49-F238E27FC236}">
                <a16:creationId xmlns:a16="http://schemas.microsoft.com/office/drawing/2014/main" id="{6D597CA1-AAAE-7DA9-A87C-80D0518E6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1155018"/>
            <a:ext cx="7772400" cy="5181600"/>
          </a:xfrm>
          <a:prstGeom prst="rect">
            <a:avLst/>
          </a:prstGeom>
        </p:spPr>
      </p:pic>
    </p:spTree>
    <p:extLst>
      <p:ext uri="{BB962C8B-B14F-4D97-AF65-F5344CB8AC3E}">
        <p14:creationId xmlns:p14="http://schemas.microsoft.com/office/powerpoint/2010/main" val="200196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Strategies</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628650" y="1309817"/>
            <a:ext cx="7886700" cy="5026799"/>
          </a:xfrm>
        </p:spPr>
        <p:txBody>
          <a:bodyPr>
            <a:normAutofit/>
          </a:bodyPr>
          <a:lstStyle/>
          <a:p>
            <a:r>
              <a:rPr lang="en-US" dirty="0"/>
              <a:t>Prior to 2020 typical inventories were two to three months at most or 50% to 100% longer than lead times</a:t>
            </a:r>
          </a:p>
          <a:p>
            <a:pPr lvl="1"/>
            <a:r>
              <a:rPr lang="en-US" dirty="0"/>
              <a:t>Now we are all ordering for first six months and then twelve months.  We have several items that have always been long lead where we have two years of parts in stock or on order.</a:t>
            </a:r>
          </a:p>
          <a:p>
            <a:pPr lvl="1"/>
            <a:r>
              <a:rPr lang="en-US" dirty="0"/>
              <a:t>Down side – we are all doing this so the demand continues to increase as supply remains tight</a:t>
            </a:r>
          </a:p>
          <a:p>
            <a:r>
              <a:rPr lang="en-US" dirty="0"/>
              <a:t>Vertical Integration and a return to JIT principles</a:t>
            </a:r>
          </a:p>
          <a:p>
            <a:pPr lvl="1"/>
            <a:r>
              <a:rPr lang="en-US" dirty="0"/>
              <a:t>Keep your suppliers close</a:t>
            </a:r>
          </a:p>
          <a:p>
            <a:pPr lvl="1"/>
            <a:r>
              <a:rPr lang="en-US" dirty="0"/>
              <a:t>Bring the supply chain in house whenever you can</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150973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Strategies</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628650" y="1309817"/>
            <a:ext cx="7886700" cy="5026799"/>
          </a:xfrm>
        </p:spPr>
        <p:txBody>
          <a:bodyPr>
            <a:normAutofit fontScale="85000" lnSpcReduction="20000"/>
          </a:bodyPr>
          <a:lstStyle/>
          <a:p>
            <a:r>
              <a:rPr lang="en-US" dirty="0"/>
              <a:t>Reinforce Partnerships</a:t>
            </a:r>
          </a:p>
          <a:p>
            <a:pPr lvl="1"/>
            <a:r>
              <a:rPr lang="en-US" dirty="0"/>
              <a:t>Your customers and your suppliers vendors have always been your partners.  This has become much clearer to everyone over the past two years.</a:t>
            </a:r>
          </a:p>
          <a:p>
            <a:r>
              <a:rPr lang="en-US" dirty="0"/>
              <a:t>Look at designs to allow for additional options or eliminate difficult materials to source</a:t>
            </a:r>
          </a:p>
          <a:p>
            <a:pPr lvl="1"/>
            <a:r>
              <a:rPr lang="en-US" dirty="0"/>
              <a:t>Need to consider UL or other safety concerns with alternate materials or suppliers</a:t>
            </a:r>
          </a:p>
          <a:p>
            <a:pPr lvl="1"/>
            <a:r>
              <a:rPr lang="en-US" dirty="0"/>
              <a:t>Need to consider functional differences of alternate materials and suppliers</a:t>
            </a:r>
          </a:p>
          <a:p>
            <a:r>
              <a:rPr lang="en-US" dirty="0"/>
              <a:t>Take on sourcing issues for both your customers and your vendors</a:t>
            </a:r>
          </a:p>
          <a:p>
            <a:r>
              <a:rPr lang="en-US" dirty="0"/>
              <a:t>E-commerce </a:t>
            </a:r>
          </a:p>
          <a:p>
            <a:r>
              <a:rPr lang="en-US" dirty="0"/>
              <a:t>Logistics &amp; Supply Chain Technology Upgrades</a:t>
            </a:r>
          </a:p>
          <a:p>
            <a:pPr lvl="1"/>
            <a:r>
              <a:rPr lang="en-US" dirty="0"/>
              <a:t>Logistics set-up and tracking in and out </a:t>
            </a:r>
          </a:p>
          <a:p>
            <a:pPr lvl="1"/>
            <a:r>
              <a:rPr lang="en-US" dirty="0"/>
              <a:t>ERP system upgrades and training </a:t>
            </a:r>
          </a:p>
          <a:p>
            <a:r>
              <a:rPr lang="en-US" dirty="0"/>
              <a:t>Data Is King…Or It Should Be.</a:t>
            </a:r>
          </a:p>
          <a:p>
            <a:pPr marL="0" indent="0">
              <a:buNone/>
            </a:pPr>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extLst>
      <p:ext uri="{BB962C8B-B14F-4D97-AF65-F5344CB8AC3E}">
        <p14:creationId xmlns:p14="http://schemas.microsoft.com/office/powerpoint/2010/main" val="219352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dirty="0">
                <a:latin typeface="+mj-lt"/>
                <a:cs typeface="Arial" panose="020B0604020202020204" pitchFamily="34" charset="0"/>
              </a:rPr>
              <a:t>Ideas?</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628650" y="1309817"/>
            <a:ext cx="7886700" cy="5026799"/>
          </a:xfrm>
        </p:spPr>
        <p:txBody>
          <a:bodyPr>
            <a:normAutofit lnSpcReduction="10000"/>
          </a:bodyPr>
          <a:lstStyle/>
          <a:p>
            <a:r>
              <a:rPr lang="en-US" dirty="0"/>
              <a:t>What has your department done to address long lead items?</a:t>
            </a:r>
          </a:p>
          <a:p>
            <a:r>
              <a:rPr lang="en-US" dirty="0"/>
              <a:t>What items are you seeing as the hardest to procure or having the greatest impact on your operation?</a:t>
            </a:r>
          </a:p>
          <a:p>
            <a:r>
              <a:rPr lang="en-US" dirty="0"/>
              <a:t>Is your Utility doing anything to change their approach to procurement?</a:t>
            </a:r>
          </a:p>
          <a:p>
            <a:r>
              <a:rPr lang="en-US" dirty="0"/>
              <a:t>What have you seen that has been effective?  Ineffective?</a:t>
            </a:r>
          </a:p>
          <a:p>
            <a:r>
              <a:rPr lang="en-US" dirty="0"/>
              <a:t>Has your relationship with customers or your policies relating to customers changed?</a:t>
            </a:r>
          </a:p>
          <a:p>
            <a:r>
              <a:rPr lang="en-US" dirty="0"/>
              <a:t>Has your relationship with vendors changed?</a:t>
            </a:r>
          </a:p>
          <a:p>
            <a:endParaRPr lang="en-US" dirty="0"/>
          </a:p>
          <a:p>
            <a:pPr marL="0" indent="0">
              <a:buNone/>
            </a:pPr>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extLst>
      <p:ext uri="{BB962C8B-B14F-4D97-AF65-F5344CB8AC3E}">
        <p14:creationId xmlns:p14="http://schemas.microsoft.com/office/powerpoint/2010/main" val="2819406716"/>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TESCOOL Template 2024_FINAL</Template>
  <TotalTime>1628</TotalTime>
  <Words>458</Words>
  <Application>Microsoft Macintosh PowerPoint</Application>
  <PresentationFormat>On-screen Show (4:3)</PresentationFormat>
  <Paragraphs>55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TESCO Template</vt:lpstr>
      <vt:lpstr>Utility Supply Chain Issues Roundtable</vt:lpstr>
      <vt:lpstr>The Issue</vt:lpstr>
      <vt:lpstr>The Forecast</vt:lpstr>
      <vt:lpstr>The Forecast</vt:lpstr>
      <vt:lpstr>Strategies</vt:lpstr>
      <vt:lpstr>Strategies</vt:lpstr>
      <vt:lpstr>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lastModifiedBy>Sandy Garcia</cp:lastModifiedBy>
  <cp:revision>12</cp:revision>
  <dcterms:created xsi:type="dcterms:W3CDTF">2021-12-30T15:47:27Z</dcterms:created>
  <dcterms:modified xsi:type="dcterms:W3CDTF">2024-07-19T22:58:59Z</dcterms:modified>
</cp:coreProperties>
</file>