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4"/>
  </p:sldMasterIdLst>
  <p:notesMasterIdLst>
    <p:notesMasterId r:id="rId29"/>
  </p:notesMasterIdLst>
  <p:handoutMasterIdLst>
    <p:handoutMasterId r:id="rId30"/>
  </p:handoutMasterIdLst>
  <p:sldIdLst>
    <p:sldId id="256" r:id="rId5"/>
    <p:sldId id="291" r:id="rId6"/>
    <p:sldId id="280" r:id="rId7"/>
    <p:sldId id="275" r:id="rId8"/>
    <p:sldId id="278" r:id="rId9"/>
    <p:sldId id="281" r:id="rId10"/>
    <p:sldId id="295" r:id="rId11"/>
    <p:sldId id="276" r:id="rId12"/>
    <p:sldId id="279" r:id="rId13"/>
    <p:sldId id="274" r:id="rId14"/>
    <p:sldId id="282" r:id="rId15"/>
    <p:sldId id="283" r:id="rId16"/>
    <p:sldId id="284" r:id="rId17"/>
    <p:sldId id="285" r:id="rId18"/>
    <p:sldId id="286" r:id="rId19"/>
    <p:sldId id="287" r:id="rId20"/>
    <p:sldId id="288" r:id="rId21"/>
    <p:sldId id="290" r:id="rId22"/>
    <p:sldId id="292" r:id="rId23"/>
    <p:sldId id="293" r:id="rId24"/>
    <p:sldId id="289" r:id="rId25"/>
    <p:sldId id="273" r:id="rId26"/>
    <p:sldId id="271" r:id="rId27"/>
    <p:sldId id="451"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672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11"/>
    <p:restoredTop sz="86531"/>
  </p:normalViewPr>
  <p:slideViewPr>
    <p:cSldViewPr>
      <p:cViewPr varScale="1">
        <p:scale>
          <a:sx n="105" d="100"/>
          <a:sy n="105" d="100"/>
        </p:scale>
        <p:origin x="2240" y="20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1836"/>
    </p:cViewPr>
  </p:sorterViewPr>
  <p:notesViewPr>
    <p:cSldViewPr>
      <p:cViewPr varScale="1">
        <p:scale>
          <a:sx n="99" d="100"/>
          <a:sy n="99" d="100"/>
        </p:scale>
        <p:origin x="4272" y="184"/>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handoutMaster" Target="handoutMasters/handoutMaster1.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88C791CD-077D-4AF9-8FB2-9122B4F7FD18}" type="datetime4">
              <a:rPr lang="en-US" smtClean="0"/>
              <a:t>July 19, 2024</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45B991B-D4A8-480C-962C-9A491F5E5D07}" type="slidenum">
              <a:rPr lang="en-US" smtClean="0"/>
              <a:t>‹#›</a:t>
            </a:fld>
            <a:endParaRPr lang="en-US" dirty="0"/>
          </a:p>
        </p:txBody>
      </p:sp>
    </p:spTree>
    <p:extLst>
      <p:ext uri="{BB962C8B-B14F-4D97-AF65-F5344CB8AC3E}">
        <p14:creationId xmlns:p14="http://schemas.microsoft.com/office/powerpoint/2010/main" val="4093292975"/>
      </p:ext>
    </p:extLst>
  </p:cSld>
  <p:clrMap bg1="lt1" tx1="dk1" bg2="lt2" tx2="dk2" accent1="accent1" accent2="accent2" accent3="accent3" accent4="accent4" accent5="accent5" accent6="accent6" hlink="hlink" folHlink="folHlink"/>
  <p:hf sldNum="0"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EE7F10-1036-4ADA-94A1-99D0720D36C5}" type="datetime4">
              <a:rPr lang="en-US" smtClean="0"/>
              <a:t>July 19, 2024</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EFA539B-9C58-4856-9A00-29ECA8213FEA}" type="slidenum">
              <a:rPr lang="en-US" smtClean="0"/>
              <a:t>‹#›</a:t>
            </a:fld>
            <a:endParaRPr lang="en-US" dirty="0"/>
          </a:p>
        </p:txBody>
      </p:sp>
    </p:spTree>
    <p:extLst>
      <p:ext uri="{BB962C8B-B14F-4D97-AF65-F5344CB8AC3E}">
        <p14:creationId xmlns:p14="http://schemas.microsoft.com/office/powerpoint/2010/main" val="1280659565"/>
      </p:ext>
    </p:extLst>
  </p:cSld>
  <p:clrMap bg1="lt1" tx1="dk1" bg2="lt2" tx2="dk2" accent1="accent1" accent2="accent2" accent3="accent3" accent4="accent4" accent5="accent5" accent6="accent6" hlink="hlink" folHlink="folHlink"/>
  <p:hf sldNum="0"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
          </p:nvPr>
        </p:nvSpPr>
        <p:spPr/>
        <p:txBody>
          <a:bodyPr/>
          <a:lstStyle/>
          <a:p>
            <a:fld id="{34EE7F10-1036-4ADA-94A1-99D0720D36C5}" type="datetime4">
              <a:rPr lang="en-US" smtClean="0"/>
              <a:t>July 19, 2024</a:t>
            </a:fld>
            <a:endParaRPr lang="en-US" dirty="0"/>
          </a:p>
        </p:txBody>
      </p:sp>
    </p:spTree>
    <p:extLst>
      <p:ext uri="{BB962C8B-B14F-4D97-AF65-F5344CB8AC3E}">
        <p14:creationId xmlns:p14="http://schemas.microsoft.com/office/powerpoint/2010/main" val="22155245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9D6FC600-FEA4-4EAD-9AD6-46614D115A5E}" type="datetime4">
              <a:rPr lang="en-US" smtClean="0"/>
              <a:t>July 19, 2024</a:t>
            </a:fld>
            <a:endParaRPr lang="en-US" dirty="0"/>
          </a:p>
        </p:txBody>
      </p:sp>
    </p:spTree>
    <p:extLst>
      <p:ext uri="{BB962C8B-B14F-4D97-AF65-F5344CB8AC3E}">
        <p14:creationId xmlns:p14="http://schemas.microsoft.com/office/powerpoint/2010/main" val="27897261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DA346FDB-B023-4C90-AF6D-AC1B37D49C53}" type="datetime4">
              <a:rPr lang="en-US" smtClean="0"/>
              <a:t>July 19, 2024</a:t>
            </a:fld>
            <a:endParaRPr lang="en-US" dirty="0"/>
          </a:p>
        </p:txBody>
      </p:sp>
    </p:spTree>
    <p:extLst>
      <p:ext uri="{BB962C8B-B14F-4D97-AF65-F5344CB8AC3E}">
        <p14:creationId xmlns:p14="http://schemas.microsoft.com/office/powerpoint/2010/main" val="20799506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57055" indent="-291175" eaLnBrk="0" hangingPunct="0">
              <a:spcBef>
                <a:spcPct val="30000"/>
              </a:spcBef>
              <a:defRPr sz="1200">
                <a:solidFill>
                  <a:schemeClr val="tx1"/>
                </a:solidFill>
                <a:latin typeface="Arial" charset="0"/>
              </a:defRPr>
            </a:lvl2pPr>
            <a:lvl3pPr marL="1164700" indent="-232940" eaLnBrk="0" hangingPunct="0">
              <a:spcBef>
                <a:spcPct val="30000"/>
              </a:spcBef>
              <a:defRPr sz="1200">
                <a:solidFill>
                  <a:schemeClr val="tx1"/>
                </a:solidFill>
                <a:latin typeface="Arial" charset="0"/>
              </a:defRPr>
            </a:lvl3pPr>
            <a:lvl4pPr marL="1630580" indent="-232940" eaLnBrk="0" hangingPunct="0">
              <a:spcBef>
                <a:spcPct val="30000"/>
              </a:spcBef>
              <a:defRPr sz="1200">
                <a:solidFill>
                  <a:schemeClr val="tx1"/>
                </a:solidFill>
                <a:latin typeface="Arial" charset="0"/>
              </a:defRPr>
            </a:lvl4pPr>
            <a:lvl5pPr marL="2096460" indent="-232940" eaLnBrk="0" hangingPunct="0">
              <a:spcBef>
                <a:spcPct val="30000"/>
              </a:spcBef>
              <a:defRPr sz="1200">
                <a:solidFill>
                  <a:schemeClr val="tx1"/>
                </a:solidFill>
                <a:latin typeface="Arial" charset="0"/>
              </a:defRPr>
            </a:lvl5pPr>
            <a:lvl6pPr marL="2562340" indent="-232940" eaLnBrk="0" fontAlgn="base" hangingPunct="0">
              <a:spcBef>
                <a:spcPct val="30000"/>
              </a:spcBef>
              <a:spcAft>
                <a:spcPct val="0"/>
              </a:spcAft>
              <a:defRPr sz="1200">
                <a:solidFill>
                  <a:schemeClr val="tx1"/>
                </a:solidFill>
                <a:latin typeface="Arial" charset="0"/>
              </a:defRPr>
            </a:lvl6pPr>
            <a:lvl7pPr marL="3028220" indent="-232940" eaLnBrk="0" fontAlgn="base" hangingPunct="0">
              <a:spcBef>
                <a:spcPct val="30000"/>
              </a:spcBef>
              <a:spcAft>
                <a:spcPct val="0"/>
              </a:spcAft>
              <a:defRPr sz="1200">
                <a:solidFill>
                  <a:schemeClr val="tx1"/>
                </a:solidFill>
                <a:latin typeface="Arial" charset="0"/>
              </a:defRPr>
            </a:lvl7pPr>
            <a:lvl8pPr marL="3494100" indent="-232940" eaLnBrk="0" fontAlgn="base" hangingPunct="0">
              <a:spcBef>
                <a:spcPct val="30000"/>
              </a:spcBef>
              <a:spcAft>
                <a:spcPct val="0"/>
              </a:spcAft>
              <a:defRPr sz="1200">
                <a:solidFill>
                  <a:schemeClr val="tx1"/>
                </a:solidFill>
                <a:latin typeface="Arial" charset="0"/>
              </a:defRPr>
            </a:lvl8pPr>
            <a:lvl9pPr marL="3959980" indent="-23294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BD0C0CF-4316-4958-B8D0-33D5BD090639}" type="slidenum">
              <a:rPr lang="en-US" altLang="en-US" smtClean="0"/>
              <a:pPr eaLnBrk="1" hangingPunct="1">
                <a:spcBef>
                  <a:spcPct val="0"/>
                </a:spcBef>
              </a:pPr>
              <a:t>24</a:t>
            </a:fld>
            <a:endParaRPr lang="en-US" altLang="en-US" dirty="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70E00087-8CC1-4B7E-8ECE-6674522570EE}" type="datetime4">
              <a:rPr lang="en-US" smtClean="0"/>
              <a:t>July 19, 2024</a:t>
            </a:fld>
            <a:endParaRPr lang="en-US" dirty="0"/>
          </a:p>
        </p:txBody>
      </p:sp>
    </p:spTree>
    <p:extLst>
      <p:ext uri="{BB962C8B-B14F-4D97-AF65-F5344CB8AC3E}">
        <p14:creationId xmlns:p14="http://schemas.microsoft.com/office/powerpoint/2010/main" val="17308318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A5DA6E51-74C2-4C9B-BC5B-A10C7B94AC94}" type="datetime4">
              <a:rPr lang="en-US" smtClean="0"/>
              <a:t>July 19, 2024</a:t>
            </a:fld>
            <a:endParaRPr lang="en-US" dirty="0"/>
          </a:p>
        </p:txBody>
      </p:sp>
    </p:spTree>
    <p:extLst>
      <p:ext uri="{BB962C8B-B14F-4D97-AF65-F5344CB8AC3E}">
        <p14:creationId xmlns:p14="http://schemas.microsoft.com/office/powerpoint/2010/main" val="17739094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1388E2B2-5F33-4235-95EA-539FE83CD40B}" type="datetime4">
              <a:rPr lang="en-US" smtClean="0"/>
              <a:t>July 19, 2024</a:t>
            </a:fld>
            <a:endParaRPr lang="en-US" dirty="0"/>
          </a:p>
        </p:txBody>
      </p:sp>
    </p:spTree>
    <p:extLst>
      <p:ext uri="{BB962C8B-B14F-4D97-AF65-F5344CB8AC3E}">
        <p14:creationId xmlns:p14="http://schemas.microsoft.com/office/powerpoint/2010/main" val="3940096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EFA539B-9C58-4856-9A00-29ECA8213FEA}" type="slidenum">
              <a:rPr lang="en-US" smtClean="0"/>
              <a:t>6</a:t>
            </a:fld>
            <a:endParaRPr lang="en-US" dirty="0"/>
          </a:p>
        </p:txBody>
      </p:sp>
    </p:spTree>
    <p:extLst>
      <p:ext uri="{BB962C8B-B14F-4D97-AF65-F5344CB8AC3E}">
        <p14:creationId xmlns:p14="http://schemas.microsoft.com/office/powerpoint/2010/main" val="3245993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1488607B-3889-4440-94DB-23A7783D88B7}" type="datetime4">
              <a:rPr lang="en-US" smtClean="0"/>
              <a:t>July 19, 2024</a:t>
            </a:fld>
            <a:endParaRPr lang="en-US" dirty="0"/>
          </a:p>
        </p:txBody>
      </p:sp>
    </p:spTree>
    <p:extLst>
      <p:ext uri="{BB962C8B-B14F-4D97-AF65-F5344CB8AC3E}">
        <p14:creationId xmlns:p14="http://schemas.microsoft.com/office/powerpoint/2010/main" val="1091714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1488607B-3889-4440-94DB-23A7783D88B7}" type="datetime4">
              <a:rPr lang="en-US" smtClean="0"/>
              <a:t>July 19, 2024</a:t>
            </a:fld>
            <a:endParaRPr lang="en-US" dirty="0"/>
          </a:p>
        </p:txBody>
      </p:sp>
    </p:spTree>
    <p:extLst>
      <p:ext uri="{BB962C8B-B14F-4D97-AF65-F5344CB8AC3E}">
        <p14:creationId xmlns:p14="http://schemas.microsoft.com/office/powerpoint/2010/main" val="34473098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FC3BF86A-46CF-4A3B-8DF0-543BFFF42D68}" type="datetime4">
              <a:rPr lang="en-US" smtClean="0"/>
              <a:t>July 19, 2024</a:t>
            </a:fld>
            <a:endParaRPr lang="en-US" dirty="0"/>
          </a:p>
        </p:txBody>
      </p:sp>
    </p:spTree>
    <p:extLst>
      <p:ext uri="{BB962C8B-B14F-4D97-AF65-F5344CB8AC3E}">
        <p14:creationId xmlns:p14="http://schemas.microsoft.com/office/powerpoint/2010/main" val="15975661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5" name="Date Placeholder 4"/>
          <p:cNvSpPr>
            <a:spLocks noGrp="1"/>
          </p:cNvSpPr>
          <p:nvPr>
            <p:ph type="dt" idx="11"/>
          </p:nvPr>
        </p:nvSpPr>
        <p:spPr/>
        <p:txBody>
          <a:bodyPr/>
          <a:lstStyle/>
          <a:p>
            <a:fld id="{8846DA40-5386-4836-9BEB-185FAFDCFB14}" type="datetime4">
              <a:rPr lang="en-US" smtClean="0"/>
              <a:t>July 19, 2024</a:t>
            </a:fld>
            <a:endParaRPr lang="en-US" dirty="0"/>
          </a:p>
        </p:txBody>
      </p:sp>
    </p:spTree>
    <p:extLst>
      <p:ext uri="{BB962C8B-B14F-4D97-AF65-F5344CB8AC3E}">
        <p14:creationId xmlns:p14="http://schemas.microsoft.com/office/powerpoint/2010/main" val="13957307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7" name="Picture 6" descr="A building with a tower&#10;&#10;Description automatically generated">
            <a:extLst>
              <a:ext uri="{FF2B5EF4-FFF2-40B4-BE49-F238E27FC236}">
                <a16:creationId xmlns:a16="http://schemas.microsoft.com/office/drawing/2014/main" id="{F77047B3-F3DD-E46C-8FBD-2018A2CC3AD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sp>
        <p:nvSpPr>
          <p:cNvPr id="2" name="Title 1"/>
          <p:cNvSpPr>
            <a:spLocks noGrp="1"/>
          </p:cNvSpPr>
          <p:nvPr>
            <p:ph type="ctrTitle"/>
          </p:nvPr>
        </p:nvSpPr>
        <p:spPr>
          <a:xfrm>
            <a:off x="2072174" y="1952367"/>
            <a:ext cx="7071826" cy="1557595"/>
          </a:xfrm>
        </p:spPr>
        <p:txBody>
          <a:bodyPr anchor="b">
            <a:normAutofit/>
          </a:bodyPr>
          <a:lstStyle>
            <a:lvl1pPr algn="ctr">
              <a:defRPr lang="en-US" sz="7200" b="1" kern="1200" dirty="0" smtClean="0">
                <a:solidFill>
                  <a:srgbClr val="E41937"/>
                </a:solidFill>
                <a:latin typeface="Calibri" panose="020F0502020204030204" pitchFamily="34" charset="0"/>
                <a:ea typeface="+mn-ea"/>
                <a:cs typeface="Calibri" panose="020F0502020204030204" pitchFamily="34" charset="0"/>
              </a:defRPr>
            </a:lvl1pPr>
          </a:lstStyle>
          <a:p>
            <a:r>
              <a:rPr lang="en-US"/>
              <a:t>Click to edit Master title style</a:t>
            </a:r>
            <a:endParaRPr lang="en-US" dirty="0"/>
          </a:p>
        </p:txBody>
      </p:sp>
      <p:sp>
        <p:nvSpPr>
          <p:cNvPr id="3" name="Subtitle 2"/>
          <p:cNvSpPr>
            <a:spLocks noGrp="1"/>
          </p:cNvSpPr>
          <p:nvPr>
            <p:ph type="subTitle" idx="1"/>
          </p:nvPr>
        </p:nvSpPr>
        <p:spPr>
          <a:xfrm>
            <a:off x="2072174" y="3509965"/>
            <a:ext cx="7071826" cy="674859"/>
          </a:xfrm>
        </p:spPr>
        <p:txBody>
          <a:bodyPr>
            <a:noAutofit/>
          </a:bodyPr>
          <a:lstStyle>
            <a:lvl1pPr marL="0" indent="0" algn="ctr">
              <a:buNone/>
              <a:defRPr lang="en-US" sz="5400" kern="1200" dirty="0">
                <a:solidFill>
                  <a:schemeClr val="tx1"/>
                </a:solidFill>
                <a:latin typeface="Calibri" panose="020F0502020204030204" pitchFamily="34" charset="0"/>
                <a:ea typeface="+mn-ea"/>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Rectangle 3">
            <a:extLst>
              <a:ext uri="{FF2B5EF4-FFF2-40B4-BE49-F238E27FC236}">
                <a16:creationId xmlns:a16="http://schemas.microsoft.com/office/drawing/2014/main" id="{80EE48A7-EDD1-9928-3AF4-97BF1B7DBE5B}"/>
              </a:ext>
            </a:extLst>
          </p:cNvPr>
          <p:cNvSpPr/>
          <p:nvPr/>
        </p:nvSpPr>
        <p:spPr>
          <a:xfrm>
            <a:off x="2072175" y="762002"/>
            <a:ext cx="6690826" cy="38031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5" name="Picture 4" descr="A red and black logo&#10;&#10;Description automatically generated">
            <a:extLst>
              <a:ext uri="{FF2B5EF4-FFF2-40B4-BE49-F238E27FC236}">
                <a16:creationId xmlns:a16="http://schemas.microsoft.com/office/drawing/2014/main" id="{6E3EB278-4700-7289-F26D-5F94CB1F9E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pic>
        <p:nvPicPr>
          <p:cNvPr id="10" name="Picture 9" descr="A black and red calendar with red letters and numbers&#10;&#10;Description automatically generated">
            <a:extLst>
              <a:ext uri="{FF2B5EF4-FFF2-40B4-BE49-F238E27FC236}">
                <a16:creationId xmlns:a16="http://schemas.microsoft.com/office/drawing/2014/main" id="{52AED08C-E35F-8F19-EEFB-C49F495FB81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86907" y="5353985"/>
            <a:ext cx="3055647" cy="1172029"/>
          </a:xfrm>
          <a:prstGeom prst="rect">
            <a:avLst/>
          </a:prstGeom>
        </p:spPr>
      </p:pic>
    </p:spTree>
    <p:extLst>
      <p:ext uri="{BB962C8B-B14F-4D97-AF65-F5344CB8AC3E}">
        <p14:creationId xmlns:p14="http://schemas.microsoft.com/office/powerpoint/2010/main" val="152218545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DB86F4-63E7-4383-9532-DCF232787893}"/>
              </a:ext>
            </a:extLst>
          </p:cNvPr>
          <p:cNvSpPr>
            <a:spLocks noGrp="1"/>
          </p:cNvSpPr>
          <p:nvPr>
            <p:ph type="title"/>
          </p:nvPr>
        </p:nvSpPr>
        <p:spPr>
          <a:xfrm>
            <a:off x="1556951" y="136524"/>
            <a:ext cx="7146325" cy="699567"/>
          </a:xfrm>
        </p:spPr>
        <p:txBody>
          <a:bodyPr/>
          <a:lstStyle/>
          <a:p>
            <a:r>
              <a:rPr lang="en-US"/>
              <a:t>Click to edit Master title style</a:t>
            </a:r>
          </a:p>
        </p:txBody>
      </p:sp>
      <p:sp>
        <p:nvSpPr>
          <p:cNvPr id="6" name="Footer Placeholder 4">
            <a:extLst>
              <a:ext uri="{FF2B5EF4-FFF2-40B4-BE49-F238E27FC236}">
                <a16:creationId xmlns:a16="http://schemas.microsoft.com/office/drawing/2014/main" id="{EE3CDAD9-5B2A-457C-8529-7105255CD57A}"/>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dirty="0"/>
          </a:p>
        </p:txBody>
      </p:sp>
      <p:sp>
        <p:nvSpPr>
          <p:cNvPr id="7" name="Slide Number Placeholder 5">
            <a:extLst>
              <a:ext uri="{FF2B5EF4-FFF2-40B4-BE49-F238E27FC236}">
                <a16:creationId xmlns:a16="http://schemas.microsoft.com/office/drawing/2014/main" id="{0FDEDE86-11F3-430D-A22E-FE21C4BA7C6D}"/>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4193853857"/>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556952" y="136525"/>
            <a:ext cx="7208107" cy="679832"/>
          </a:xfrm>
        </p:spPr>
        <p:txBody>
          <a:bodyPr>
            <a:noAutofit/>
          </a:bodyPr>
          <a:lstStyle>
            <a:lvl1pPr>
              <a:defRPr sz="3600">
                <a:solidFill>
                  <a:schemeClr val="accent1"/>
                </a:solidFill>
              </a:defRPr>
            </a:lvl1pPr>
          </a:lstStyle>
          <a:p>
            <a:r>
              <a:rPr lang="en-US"/>
              <a:t>Click to edit Master title style</a:t>
            </a:r>
            <a:endParaRPr lang="en-US" dirty="0"/>
          </a:p>
        </p:txBody>
      </p:sp>
      <p:sp>
        <p:nvSpPr>
          <p:cNvPr id="3" name="Content Placeholder 2"/>
          <p:cNvSpPr>
            <a:spLocks noGrp="1"/>
          </p:cNvSpPr>
          <p:nvPr>
            <p:ph idx="1"/>
          </p:nvPr>
        </p:nvSpPr>
        <p:spPr>
          <a:xfrm>
            <a:off x="628650" y="1309817"/>
            <a:ext cx="7886700" cy="484243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dirty="0"/>
          </a:p>
        </p:txBody>
      </p:sp>
      <p:sp>
        <p:nvSpPr>
          <p:cNvPr id="9"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3124437350"/>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72174" y="570261"/>
            <a:ext cx="7069034" cy="3442130"/>
          </a:xfrm>
        </p:spPr>
        <p:txBody>
          <a:bodyPr anchor="b">
            <a:noAutofit/>
          </a:bodyPr>
          <a:lstStyle>
            <a:lvl1pPr>
              <a:defRPr sz="6600" b="1">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2186609" y="4566676"/>
            <a:ext cx="6323978"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Footer Placeholder 4">
            <a:extLst>
              <a:ext uri="{FF2B5EF4-FFF2-40B4-BE49-F238E27FC236}">
                <a16:creationId xmlns:a16="http://schemas.microsoft.com/office/drawing/2014/main" id="{B85CCE1F-5BFE-436E-A352-A0224124D78F}"/>
              </a:ext>
            </a:extLst>
          </p:cNvPr>
          <p:cNvSpPr>
            <a:spLocks noGrp="1"/>
          </p:cNvSpPr>
          <p:nvPr>
            <p:ph type="ftr" sz="quarter" idx="3"/>
          </p:nvPr>
        </p:nvSpPr>
        <p:spPr>
          <a:xfrm>
            <a:off x="2142018" y="6356352"/>
            <a:ext cx="2970772" cy="365125"/>
          </a:xfrm>
          <a:prstGeom prst="rect">
            <a:avLst/>
          </a:prstGeom>
        </p:spPr>
        <p:txBody>
          <a:bodyPr vert="horz" lIns="91440" tIns="45720" rIns="91440" bIns="45720" rtlCol="0" anchor="ctr"/>
          <a:lstStyle>
            <a:lvl1pPr algn="l">
              <a:defRPr sz="1200" b="1">
                <a:solidFill>
                  <a:schemeClr val="accent1"/>
                </a:solidFill>
              </a:defRPr>
            </a:lvl1pPr>
          </a:lstStyle>
          <a:p>
            <a:endParaRPr lang="en-US" dirty="0"/>
          </a:p>
        </p:txBody>
      </p:sp>
      <p:sp>
        <p:nvSpPr>
          <p:cNvPr id="8" name="Slide Number Placeholder 5">
            <a:extLst>
              <a:ext uri="{FF2B5EF4-FFF2-40B4-BE49-F238E27FC236}">
                <a16:creationId xmlns:a16="http://schemas.microsoft.com/office/drawing/2014/main" id="{4A8CE0CA-7507-423A-8995-E96F69FD8AD6}"/>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dirty="0"/>
          </a:p>
        </p:txBody>
      </p:sp>
      <p:sp>
        <p:nvSpPr>
          <p:cNvPr id="5" name="Rectangle 4">
            <a:extLst>
              <a:ext uri="{FF2B5EF4-FFF2-40B4-BE49-F238E27FC236}">
                <a16:creationId xmlns:a16="http://schemas.microsoft.com/office/drawing/2014/main" id="{E78CC3A4-B862-EF21-7892-19E165FA85F9}"/>
              </a:ext>
            </a:extLst>
          </p:cNvPr>
          <p:cNvSpPr/>
          <p:nvPr/>
        </p:nvSpPr>
        <p:spPr>
          <a:xfrm>
            <a:off x="1504951" y="723016"/>
            <a:ext cx="7468929" cy="365125"/>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6" name="Picture 5" descr="A building with a tower&#10;&#10;Description automatically generated">
            <a:extLst>
              <a:ext uri="{FF2B5EF4-FFF2-40B4-BE49-F238E27FC236}">
                <a16:creationId xmlns:a16="http://schemas.microsoft.com/office/drawing/2014/main" id="{5BFA177E-4D12-6311-2BA3-00768C94FDC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253" y="0"/>
            <a:ext cx="2335427" cy="6858000"/>
          </a:xfrm>
          <a:prstGeom prst="rect">
            <a:avLst/>
          </a:prstGeom>
        </p:spPr>
      </p:pic>
      <p:pic>
        <p:nvPicPr>
          <p:cNvPr id="9" name="Picture 8" descr="A red and black logo&#10;&#10;Description automatically generated">
            <a:extLst>
              <a:ext uri="{FF2B5EF4-FFF2-40B4-BE49-F238E27FC236}">
                <a16:creationId xmlns:a16="http://schemas.microsoft.com/office/drawing/2014/main" id="{12952CE3-364E-1AF8-155D-3DAF073B6B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91000" y="228600"/>
            <a:ext cx="2329391" cy="1421018"/>
          </a:xfrm>
          <a:prstGeom prst="rect">
            <a:avLst/>
          </a:prstGeom>
        </p:spPr>
      </p:pic>
    </p:spTree>
    <p:extLst>
      <p:ext uri="{BB962C8B-B14F-4D97-AF65-F5344CB8AC3E}">
        <p14:creationId xmlns:p14="http://schemas.microsoft.com/office/powerpoint/2010/main" val="202798651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1"/>
                </a:solidFill>
              </a:defRPr>
            </a:lvl1p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25D47C2-4CDB-41A5-B70C-43A0977D9ADC}"/>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dirty="0"/>
          </a:p>
        </p:txBody>
      </p:sp>
      <p:sp>
        <p:nvSpPr>
          <p:cNvPr id="9" name="Slide Number Placeholder 5">
            <a:extLst>
              <a:ext uri="{FF2B5EF4-FFF2-40B4-BE49-F238E27FC236}">
                <a16:creationId xmlns:a16="http://schemas.microsoft.com/office/drawing/2014/main" id="{34071A1D-1215-4B6C-B056-EB737D2A866C}"/>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73210312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597592" y="329991"/>
            <a:ext cx="7146323" cy="518625"/>
          </a:xfrm>
        </p:spPr>
        <p:txBody>
          <a:bodyPr/>
          <a:lstStyle>
            <a:lvl1pPr>
              <a:defRPr>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1"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1"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Footer Placeholder 4">
            <a:extLst>
              <a:ext uri="{FF2B5EF4-FFF2-40B4-BE49-F238E27FC236}">
                <a16:creationId xmlns:a16="http://schemas.microsoft.com/office/drawing/2014/main" id="{84CC7AF6-FE01-498E-8EC4-10C598268DEB}"/>
              </a:ext>
            </a:extLst>
          </p:cNvPr>
          <p:cNvSpPr>
            <a:spLocks noGrp="1"/>
          </p:cNvSpPr>
          <p:nvPr>
            <p:ph type="ftr" sz="quarter" idx="10"/>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dirty="0"/>
          </a:p>
        </p:txBody>
      </p:sp>
      <p:sp>
        <p:nvSpPr>
          <p:cNvPr id="11" name="Slide Number Placeholder 5">
            <a:extLst>
              <a:ext uri="{FF2B5EF4-FFF2-40B4-BE49-F238E27FC236}">
                <a16:creationId xmlns:a16="http://schemas.microsoft.com/office/drawing/2014/main" id="{3613EE7B-FBE8-4FED-A3B3-2D98DB699616}"/>
              </a:ext>
            </a:extLst>
          </p:cNvPr>
          <p:cNvSpPr>
            <a:spLocks noGrp="1"/>
          </p:cNvSpPr>
          <p:nvPr>
            <p:ph type="sldNum" sz="quarter" idx="11"/>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26034004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556951" y="136526"/>
            <a:ext cx="7221289" cy="810827"/>
          </a:xfrm>
        </p:spPr>
        <p:txBody>
          <a:bodyPr/>
          <a:lstStyle>
            <a:lvl1pPr>
              <a:defRPr>
                <a:solidFill>
                  <a:schemeClr val="accent1"/>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8343AB8-FDC8-4BDD-9F5D-8F5008EE59D0}"/>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dirty="0"/>
          </a:p>
        </p:txBody>
      </p:sp>
      <p:sp>
        <p:nvSpPr>
          <p:cNvPr id="7" name="Slide Number Placeholder 5">
            <a:extLst>
              <a:ext uri="{FF2B5EF4-FFF2-40B4-BE49-F238E27FC236}">
                <a16:creationId xmlns:a16="http://schemas.microsoft.com/office/drawing/2014/main" id="{27B76846-C3D9-46DA-9875-A8C9D81A3FB7}"/>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2838136999"/>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53E242F-D047-40E0-904E-9D2C58699B6F}"/>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dirty="0"/>
          </a:p>
        </p:txBody>
      </p:sp>
      <p:sp>
        <p:nvSpPr>
          <p:cNvPr id="6" name="Slide Number Placeholder 5">
            <a:extLst>
              <a:ext uri="{FF2B5EF4-FFF2-40B4-BE49-F238E27FC236}">
                <a16:creationId xmlns:a16="http://schemas.microsoft.com/office/drawing/2014/main" id="{5FC95787-535C-450B-88E4-80BB5E6957E1}"/>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24177344"/>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Footer Placeholder 4">
            <a:extLst>
              <a:ext uri="{FF2B5EF4-FFF2-40B4-BE49-F238E27FC236}">
                <a16:creationId xmlns:a16="http://schemas.microsoft.com/office/drawing/2014/main" id="{FC6C3806-062B-428D-9C60-7F07794F33E9}"/>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dirty="0"/>
          </a:p>
        </p:txBody>
      </p:sp>
      <p:sp>
        <p:nvSpPr>
          <p:cNvPr id="9" name="Slide Number Placeholder 5">
            <a:extLst>
              <a:ext uri="{FF2B5EF4-FFF2-40B4-BE49-F238E27FC236}">
                <a16:creationId xmlns:a16="http://schemas.microsoft.com/office/drawing/2014/main" id="{4B4219FE-B80A-4E50-8CB4-E3E85F3FFFD2}"/>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dirty="0"/>
          </a:p>
        </p:txBody>
      </p:sp>
      <p:sp>
        <p:nvSpPr>
          <p:cNvPr id="10" name="Title 1">
            <a:extLst>
              <a:ext uri="{FF2B5EF4-FFF2-40B4-BE49-F238E27FC236}">
                <a16:creationId xmlns:a16="http://schemas.microsoft.com/office/drawing/2014/main" id="{89F983AF-02B5-494E-9FCE-53D8F53A47C3}"/>
              </a:ext>
            </a:extLst>
          </p:cNvPr>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4D764A5D-28CB-4BF8-80DC-96083F2AEBA4}"/>
              </a:ext>
            </a:extLst>
          </p:cNvPr>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524400005"/>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987426"/>
            <a:ext cx="2949178" cy="1928768"/>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916196"/>
            <a:ext cx="2949178" cy="2952793"/>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Footer Placeholder 4">
            <a:extLst>
              <a:ext uri="{FF2B5EF4-FFF2-40B4-BE49-F238E27FC236}">
                <a16:creationId xmlns:a16="http://schemas.microsoft.com/office/drawing/2014/main" id="{98DF29A6-E9EC-4586-AC5E-CF2B1E782024}"/>
              </a:ext>
            </a:extLst>
          </p:cNvPr>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l">
              <a:defRPr sz="1200" b="1">
                <a:solidFill>
                  <a:schemeClr val="accent1"/>
                </a:solidFill>
              </a:defRPr>
            </a:lvl1pPr>
          </a:lstStyle>
          <a:p>
            <a:endParaRPr lang="en-US" dirty="0"/>
          </a:p>
        </p:txBody>
      </p:sp>
      <p:sp>
        <p:nvSpPr>
          <p:cNvPr id="9" name="Slide Number Placeholder 5">
            <a:extLst>
              <a:ext uri="{FF2B5EF4-FFF2-40B4-BE49-F238E27FC236}">
                <a16:creationId xmlns:a16="http://schemas.microsoft.com/office/drawing/2014/main" id="{FB9AED3D-4FCF-4D9B-A060-41F491F78758}"/>
              </a:ext>
            </a:extLst>
          </p:cNvPr>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dirty="0"/>
          </a:p>
        </p:txBody>
      </p:sp>
    </p:spTree>
    <p:extLst>
      <p:ext uri="{BB962C8B-B14F-4D97-AF65-F5344CB8AC3E}">
        <p14:creationId xmlns:p14="http://schemas.microsoft.com/office/powerpoint/2010/main" val="530377371"/>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88872" y="99580"/>
            <a:ext cx="7759711" cy="934865"/>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186249"/>
            <a:ext cx="7886700" cy="499071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628650" y="6336618"/>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3"/>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t>‹#›</a:t>
            </a:fld>
            <a:endParaRPr lang="en-US" dirty="0"/>
          </a:p>
        </p:txBody>
      </p:sp>
      <p:sp>
        <p:nvSpPr>
          <p:cNvPr id="10" name="Rectangle 9">
            <a:extLst>
              <a:ext uri="{FF2B5EF4-FFF2-40B4-BE49-F238E27FC236}">
                <a16:creationId xmlns:a16="http://schemas.microsoft.com/office/drawing/2014/main" id="{A6C796F7-BF61-443C-9DF2-0CFC9EBAAC23}"/>
              </a:ext>
            </a:extLst>
          </p:cNvPr>
          <p:cNvSpPr/>
          <p:nvPr/>
        </p:nvSpPr>
        <p:spPr>
          <a:xfrm>
            <a:off x="395417" y="861383"/>
            <a:ext cx="8353168" cy="45719"/>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7" name="Picture 6" descr="A red and black logo&#10;&#10;Description automatically generated">
            <a:extLst>
              <a:ext uri="{FF2B5EF4-FFF2-40B4-BE49-F238E27FC236}">
                <a16:creationId xmlns:a16="http://schemas.microsoft.com/office/drawing/2014/main" id="{AE2CF0B3-A287-11F2-1C2C-62AAA79364CC}"/>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88804" y="145687"/>
            <a:ext cx="1135196" cy="692513"/>
          </a:xfrm>
          <a:prstGeom prst="rect">
            <a:avLst/>
          </a:prstGeom>
        </p:spPr>
      </p:pic>
    </p:spTree>
    <p:extLst>
      <p:ext uri="{BB962C8B-B14F-4D97-AF65-F5344CB8AC3E}">
        <p14:creationId xmlns:p14="http://schemas.microsoft.com/office/powerpoint/2010/main" val="1836293179"/>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Lst>
  <p:txStyles>
    <p:titleStyle>
      <a:lvl1pPr algn="r" defTabSz="914400" rtl="0" eaLnBrk="1" latinLnBrk="0" hangingPunct="1">
        <a:lnSpc>
          <a:spcPct val="90000"/>
        </a:lnSpc>
        <a:spcBef>
          <a:spcPct val="0"/>
        </a:spcBef>
        <a:buNone/>
        <a:defRPr lang="en-US" sz="3600" kern="1200" cap="small" dirty="0" smtClean="0">
          <a:solidFill>
            <a:schemeClr val="accent6">
              <a:lumMod val="50000"/>
            </a:schemeClr>
          </a:solidFill>
          <a:effectLst>
            <a:outerShdw blurRad="50800" dist="38100" dir="10800000" algn="r" rotWithShape="0">
              <a:prstClr val="black">
                <a:alpha val="40000"/>
              </a:prstClr>
            </a:outerShdw>
          </a:effectLst>
          <a:latin typeface="Calibri" panose="020F0502020204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oleObject" Target="../embeddings/oleObject1.bin"/><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oleObject" Target="../embeddings/oleObject2.bin"/><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oleObject" Target="../embeddings/oleObject3.bin"/><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oleObject" Target="../embeddings/oleObject4.bin"/><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8.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microsoft.com/office/2007/relationships/hdphoto" Target="../media/hdphoto1.wdp"/><Relationship Id="rId5" Type="http://schemas.openxmlformats.org/officeDocument/2006/relationships/image" Target="../media/image10.png"/><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C245A0D-52E5-811F-F1E4-8B8882AE4551}"/>
              </a:ext>
            </a:extLst>
          </p:cNvPr>
          <p:cNvSpPr>
            <a:spLocks noGrp="1"/>
          </p:cNvSpPr>
          <p:nvPr>
            <p:ph type="ctrTitle"/>
          </p:nvPr>
        </p:nvSpPr>
        <p:spPr>
          <a:xfrm>
            <a:off x="2072174" y="3962400"/>
            <a:ext cx="7071826" cy="1557595"/>
          </a:xfrm>
        </p:spPr>
        <p:txBody>
          <a:bodyPr>
            <a:normAutofit fontScale="90000"/>
          </a:bodyPr>
          <a:lstStyle/>
          <a:p>
            <a:r>
              <a:rPr lang="en-US" sz="7200" dirty="0">
                <a:solidFill>
                  <a:schemeClr val="accent1"/>
                </a:solidFill>
              </a:rPr>
              <a:t>Test Switch Operation &amp; Accessories</a:t>
            </a:r>
            <a:br>
              <a:rPr lang="en-US" sz="7200" dirty="0"/>
            </a:br>
            <a:endParaRPr lang="en-US" dirty="0"/>
          </a:p>
        </p:txBody>
      </p:sp>
      <p:sp>
        <p:nvSpPr>
          <p:cNvPr id="9" name="Text Placeholder 15">
            <a:extLst>
              <a:ext uri="{FF2B5EF4-FFF2-40B4-BE49-F238E27FC236}">
                <a16:creationId xmlns:a16="http://schemas.microsoft.com/office/drawing/2014/main" id="{A1E8FC99-70EF-F39F-BAED-1B1BCA6A1A05}"/>
              </a:ext>
            </a:extLst>
          </p:cNvPr>
          <p:cNvSpPr txBox="1">
            <a:spLocks/>
          </p:cNvSpPr>
          <p:nvPr/>
        </p:nvSpPr>
        <p:spPr>
          <a:xfrm>
            <a:off x="5105400" y="5553678"/>
            <a:ext cx="3244850" cy="271161"/>
          </a:xfrm>
          <a:prstGeom prst="rect">
            <a:avLst/>
          </a:prstGeom>
          <a:noFill/>
        </p:spPr>
        <p:txBody>
          <a:bodyPr>
            <a:normAutofit fontScale="92500" lnSpcReduction="20000"/>
          </a:bodyPr>
          <a:lstStyle>
            <a:lvl1pPr marL="0" indent="0" algn="r" defTabSz="914400" rtl="0" eaLnBrk="1" fontAlgn="base" latinLnBrk="0" hangingPunct="1">
              <a:lnSpc>
                <a:spcPct val="90000"/>
              </a:lnSpc>
              <a:spcBef>
                <a:spcPct val="0"/>
              </a:spcBef>
              <a:spcAft>
                <a:spcPct val="0"/>
              </a:spcAft>
              <a:buFont typeface="Arial" panose="020B0604020202020204" pitchFamily="34" charset="0"/>
              <a:buNone/>
              <a:defRPr lang="en-US" sz="1600" i="1" kern="1200" dirty="0" smtClean="0">
                <a:solidFill>
                  <a:srgbClr val="FF0000"/>
                </a:solidFill>
                <a:latin typeface="Arial" panose="020B0604020202020204" pitchFamily="34" charset="0"/>
                <a:ea typeface="+mn-ea"/>
                <a:cs typeface="Arial" panose="020B0604020202020204" pitchFamily="34" charset="0"/>
              </a:defRPr>
            </a:lvl1pPr>
            <a:lvl2pPr marL="685800" indent="-228600" algn="r" defTabSz="914400" rtl="0" eaLnBrk="1" fontAlgn="base" latinLnBrk="0" hangingPunct="1">
              <a:lnSpc>
                <a:spcPct val="90000"/>
              </a:lnSpc>
              <a:spcBef>
                <a:spcPct val="0"/>
              </a:spcBef>
              <a:spcAft>
                <a:spcPct val="0"/>
              </a:spcAft>
              <a:buFont typeface="Arial" panose="020B0604020202020204" pitchFamily="34" charset="0"/>
              <a:buChar char="•"/>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Tuesday July 23</a:t>
            </a:r>
          </a:p>
        </p:txBody>
      </p:sp>
      <p:sp>
        <p:nvSpPr>
          <p:cNvPr id="10" name="Text Placeholder 15">
            <a:extLst>
              <a:ext uri="{FF2B5EF4-FFF2-40B4-BE49-F238E27FC236}">
                <a16:creationId xmlns:a16="http://schemas.microsoft.com/office/drawing/2014/main" id="{FCE0DD8D-FBCE-D64B-0AAB-AE348B751EBD}"/>
              </a:ext>
            </a:extLst>
          </p:cNvPr>
          <p:cNvSpPr txBox="1">
            <a:spLocks/>
          </p:cNvSpPr>
          <p:nvPr/>
        </p:nvSpPr>
        <p:spPr>
          <a:xfrm>
            <a:off x="5105400" y="5824839"/>
            <a:ext cx="3244850" cy="271161"/>
          </a:xfrm>
          <a:prstGeom prst="rect">
            <a:avLst/>
          </a:prstGeom>
          <a:noFill/>
        </p:spPr>
        <p:txBody>
          <a:bodyPr>
            <a:normAutofit fontScale="92500" lnSpcReduction="20000"/>
          </a:bodyPr>
          <a:lstStyle>
            <a:lvl1pPr marL="0" indent="0" algn="r" defTabSz="914400" rtl="0" eaLnBrk="1" fontAlgn="base" latinLnBrk="0" hangingPunct="1">
              <a:lnSpc>
                <a:spcPct val="90000"/>
              </a:lnSpc>
              <a:spcBef>
                <a:spcPct val="0"/>
              </a:spcBef>
              <a:spcAft>
                <a:spcPct val="0"/>
              </a:spcAft>
              <a:buFont typeface="Arial" panose="020B0604020202020204" pitchFamily="34" charset="0"/>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marL="685800" indent="-228600" algn="r" defTabSz="914400" rtl="0" eaLnBrk="1" fontAlgn="base" latinLnBrk="0" hangingPunct="1">
              <a:lnSpc>
                <a:spcPct val="90000"/>
              </a:lnSpc>
              <a:spcBef>
                <a:spcPct val="0"/>
              </a:spcBef>
              <a:spcAft>
                <a:spcPct val="0"/>
              </a:spcAft>
              <a:buFont typeface="Arial" panose="020B0604020202020204" pitchFamily="34" charset="0"/>
              <a:buChar char="•"/>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8:45 AM – 10:30 AM</a:t>
            </a:r>
          </a:p>
        </p:txBody>
      </p:sp>
      <p:sp>
        <p:nvSpPr>
          <p:cNvPr id="12" name="Text Placeholder 15">
            <a:extLst>
              <a:ext uri="{FF2B5EF4-FFF2-40B4-BE49-F238E27FC236}">
                <a16:creationId xmlns:a16="http://schemas.microsoft.com/office/drawing/2014/main" id="{B2264BC2-CE23-92D1-E501-8C5E52CC8FD9}"/>
              </a:ext>
            </a:extLst>
          </p:cNvPr>
          <p:cNvSpPr txBox="1">
            <a:spLocks/>
          </p:cNvSpPr>
          <p:nvPr/>
        </p:nvSpPr>
        <p:spPr>
          <a:xfrm>
            <a:off x="5105400" y="6096000"/>
            <a:ext cx="3244850" cy="271161"/>
          </a:xfrm>
          <a:prstGeom prst="rect">
            <a:avLst/>
          </a:prstGeom>
          <a:noFill/>
        </p:spPr>
        <p:txBody>
          <a:bodyPr>
            <a:normAutofit fontScale="92500" lnSpcReduction="20000"/>
          </a:bodyPr>
          <a:lstStyle>
            <a:lvl1pPr marL="0" indent="0" algn="r" defTabSz="914400" rtl="0" eaLnBrk="1" fontAlgn="base" latinLnBrk="0" hangingPunct="1">
              <a:lnSpc>
                <a:spcPct val="90000"/>
              </a:lnSpc>
              <a:spcBef>
                <a:spcPct val="0"/>
              </a:spcBef>
              <a:spcAft>
                <a:spcPct val="0"/>
              </a:spcAft>
              <a:buFont typeface="Arial" panose="020B0604020202020204" pitchFamily="34" charset="0"/>
              <a:buNone/>
              <a:defRPr lang="en-US" sz="1600" i="0" kern="1200" dirty="0" smtClean="0">
                <a:solidFill>
                  <a:schemeClr val="bg2">
                    <a:lumMod val="65000"/>
                  </a:schemeClr>
                </a:solidFill>
                <a:latin typeface="Arial" panose="020B0604020202020204" pitchFamily="34" charset="0"/>
                <a:ea typeface="+mn-ea"/>
                <a:cs typeface="Arial" panose="020B0604020202020204" pitchFamily="34" charset="0"/>
              </a:defRPr>
            </a:lvl1pPr>
            <a:lvl2pPr marL="685800" indent="-228600" algn="r" defTabSz="914400" rtl="0" eaLnBrk="1" fontAlgn="base" latinLnBrk="0" hangingPunct="1">
              <a:lnSpc>
                <a:spcPct val="90000"/>
              </a:lnSpc>
              <a:spcBef>
                <a:spcPct val="0"/>
              </a:spcBef>
              <a:spcAft>
                <a:spcPct val="0"/>
              </a:spcAft>
              <a:buFont typeface="Arial" panose="020B0604020202020204" pitchFamily="34" charset="0"/>
              <a:buChar char="•"/>
              <a:defRPr lang="en-US" sz="1600" kern="1200" dirty="0">
                <a:solidFill>
                  <a:schemeClr val="bg1">
                    <a:lumMod val="6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t>Dan Hollow</a:t>
            </a:r>
          </a:p>
        </p:txBody>
      </p:sp>
    </p:spTree>
    <p:extLst>
      <p:ext uri="{BB962C8B-B14F-4D97-AF65-F5344CB8AC3E}">
        <p14:creationId xmlns:p14="http://schemas.microsoft.com/office/powerpoint/2010/main" val="3114790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5"/>
          <p:cNvSpPr txBox="1">
            <a:spLocks noGrp="1" noChangeArrowheads="1"/>
          </p:cNvSpPr>
          <p:nvPr>
            <p:ph idx="1"/>
          </p:nvPr>
        </p:nvSpPr>
        <p:spPr bwMode="auto">
          <a:xfrm>
            <a:off x="571500" y="1828800"/>
            <a:ext cx="8001000" cy="3188565"/>
          </a:xfrm>
          <a:prstGeom prst="rect">
            <a:avLst/>
          </a:prstGeom>
          <a:noFill/>
          <a:ln w="9525">
            <a:noFill/>
            <a:miter lim="800000"/>
            <a:headEnd/>
            <a:tailEnd/>
          </a:ln>
          <a:effectLst/>
        </p:spPr>
        <p:txBody>
          <a:bodyPr wrap="square">
            <a:spAutoFit/>
          </a:bodyPr>
          <a:lstStyle/>
          <a:p>
            <a:pPr>
              <a:buClr>
                <a:schemeClr val="accent1"/>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ANSI C12 Definitions</a:t>
            </a:r>
          </a:p>
          <a:p>
            <a:pPr>
              <a:buClr>
                <a:schemeClr val="accent1"/>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Test Switch Materials</a:t>
            </a:r>
          </a:p>
          <a:p>
            <a:pPr>
              <a:buClr>
                <a:schemeClr val="accent1"/>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Plating</a:t>
            </a:r>
          </a:p>
          <a:p>
            <a:pPr>
              <a:buClr>
                <a:schemeClr val="accent1"/>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Barriers</a:t>
            </a:r>
          </a:p>
          <a:p>
            <a:pPr>
              <a:buClr>
                <a:schemeClr val="accent1"/>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Wiring Connections</a:t>
            </a:r>
          </a:p>
          <a:p>
            <a:pPr>
              <a:buClr>
                <a:schemeClr val="accent1"/>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What to look for</a:t>
            </a:r>
          </a:p>
          <a:p>
            <a:pPr>
              <a:buClr>
                <a:schemeClr val="accent1"/>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Covers</a:t>
            </a:r>
          </a:p>
        </p:txBody>
      </p:sp>
      <p:pic>
        <p:nvPicPr>
          <p:cNvPr id="8" name="Picture 6" descr="tesco-meter-test-switches"/>
          <p:cNvPicPr>
            <a:picLocks noChangeAspect="1" noChangeArrowheads="1"/>
          </p:cNvPicPr>
          <p:nvPr/>
        </p:nvPicPr>
        <p:blipFill>
          <a:blip r:embed="rId3"/>
          <a:srcRect/>
          <a:stretch>
            <a:fillRect/>
          </a:stretch>
        </p:blipFill>
        <p:spPr bwMode="auto">
          <a:xfrm>
            <a:off x="4500467" y="2031825"/>
            <a:ext cx="4233863" cy="2794349"/>
          </a:xfrm>
          <a:prstGeom prst="rect">
            <a:avLst/>
          </a:prstGeom>
          <a:noFill/>
        </p:spPr>
      </p:pic>
      <p:sp>
        <p:nvSpPr>
          <p:cNvPr id="4" name="Title 1">
            <a:extLst>
              <a:ext uri="{FF2B5EF4-FFF2-40B4-BE49-F238E27FC236}">
                <a16:creationId xmlns:a16="http://schemas.microsoft.com/office/drawing/2014/main" id="{9DC8B182-54AF-389B-C8E3-8F696F6EC9D6}"/>
              </a:ext>
            </a:extLst>
          </p:cNvPr>
          <p:cNvSpPr>
            <a:spLocks noGrp="1"/>
          </p:cNvSpPr>
          <p:nvPr>
            <p:ph type="title"/>
          </p:nvPr>
        </p:nvSpPr>
        <p:spPr>
          <a:xfrm>
            <a:off x="1573181" y="147636"/>
            <a:ext cx="7208107" cy="679832"/>
          </a:xfrm>
        </p:spPr>
        <p:txBody>
          <a:bodyPr/>
          <a:lstStyle/>
          <a:p>
            <a:r>
              <a:rPr lang="en-US" dirty="0"/>
              <a:t>Test Switch Specifications</a:t>
            </a:r>
          </a:p>
        </p:txBody>
      </p:sp>
    </p:spTree>
    <p:extLst>
      <p:ext uri="{BB962C8B-B14F-4D97-AF65-F5344CB8AC3E}">
        <p14:creationId xmlns:p14="http://schemas.microsoft.com/office/powerpoint/2010/main" val="40867541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Grp="1" noChangeArrowheads="1"/>
          </p:cNvSpPr>
          <p:nvPr>
            <p:ph type="title"/>
          </p:nvPr>
        </p:nvSpPr>
        <p:spPr bwMode="auto">
          <a:xfrm>
            <a:off x="609600" y="2011284"/>
            <a:ext cx="3124200" cy="1588127"/>
          </a:xfrm>
          <a:prstGeom prst="rect">
            <a:avLst/>
          </a:prstGeom>
          <a:noFill/>
          <a:ln w="9525">
            <a:noFill/>
            <a:miter lim="800000"/>
            <a:headEnd/>
            <a:tailEnd/>
          </a:ln>
          <a:effectLst/>
        </p:spPr>
        <p:txBody>
          <a:bodyPr wrap="square">
            <a:spAutoFit/>
          </a:bodyPr>
          <a:lstStyle/>
          <a:p>
            <a:pPr algn="ctr"/>
            <a:r>
              <a:rPr lang="en-US" dirty="0">
                <a:latin typeface="+mj-lt"/>
                <a:cs typeface="Arial" panose="020B0604020202020204" pitchFamily="34" charset="0"/>
              </a:rPr>
              <a:t>ANSI C12.9</a:t>
            </a:r>
            <a:br>
              <a:rPr lang="en-US" dirty="0">
                <a:latin typeface="+mj-lt"/>
                <a:cs typeface="Arial" panose="020B0604020202020204" pitchFamily="34" charset="0"/>
              </a:rPr>
            </a:br>
            <a:r>
              <a:rPr lang="en-US" dirty="0">
                <a:latin typeface="+mj-lt"/>
                <a:cs typeface="Arial" panose="020B0604020202020204" pitchFamily="34" charset="0"/>
              </a:rPr>
              <a:t>Test Switch Definitions</a:t>
            </a:r>
          </a:p>
        </p:txBody>
      </p:sp>
      <p:graphicFrame>
        <p:nvGraphicFramePr>
          <p:cNvPr id="7" name="Object 6"/>
          <p:cNvGraphicFramePr>
            <a:graphicFrameLocks noGrp="1" noChangeAspect="1"/>
          </p:cNvGraphicFramePr>
          <p:nvPr>
            <p:extLst>
              <p:ext uri="{D42A27DB-BD31-4B8C-83A1-F6EECF244321}">
                <p14:modId xmlns:p14="http://schemas.microsoft.com/office/powerpoint/2010/main" val="3656010432"/>
              </p:ext>
            </p:extLst>
          </p:nvPr>
        </p:nvGraphicFramePr>
        <p:xfrm>
          <a:off x="3712464" y="352895"/>
          <a:ext cx="4703763" cy="6096000"/>
        </p:xfrm>
        <a:graphic>
          <a:graphicData uri="http://schemas.openxmlformats.org/presentationml/2006/ole">
            <mc:AlternateContent xmlns:mc="http://schemas.openxmlformats.org/markup-compatibility/2006">
              <mc:Choice xmlns:v="urn:schemas-microsoft-com:vml" Requires="v">
                <p:oleObj name="Document" r:id="rId2" imgW="6195728" imgH="8030362" progId="Word.Document.8">
                  <p:embed/>
                </p:oleObj>
              </mc:Choice>
              <mc:Fallback>
                <p:oleObj name="Document" r:id="rId2" imgW="6195728" imgH="8030362" progId="Word.Document.8">
                  <p:embed/>
                  <p:pic>
                    <p:nvPicPr>
                      <p:cNvPr id="0" name="Object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12464" y="352895"/>
                        <a:ext cx="4703763"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34137502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Grp="1" noChangeAspect="1"/>
          </p:cNvGraphicFramePr>
          <p:nvPr>
            <p:extLst>
              <p:ext uri="{D42A27DB-BD31-4B8C-83A1-F6EECF244321}">
                <p14:modId xmlns:p14="http://schemas.microsoft.com/office/powerpoint/2010/main" val="3575549920"/>
              </p:ext>
            </p:extLst>
          </p:nvPr>
        </p:nvGraphicFramePr>
        <p:xfrm>
          <a:off x="2362200" y="990600"/>
          <a:ext cx="4613275" cy="5715000"/>
        </p:xfrm>
        <a:graphic>
          <a:graphicData uri="http://schemas.openxmlformats.org/presentationml/2006/ole">
            <mc:AlternateContent xmlns:mc="http://schemas.openxmlformats.org/markup-compatibility/2006">
              <mc:Choice xmlns:v="urn:schemas-microsoft-com:vml" Requires="v">
                <p:oleObj name="Document" r:id="rId2" imgW="5757989" imgH="7132139" progId="Word.Document.8">
                  <p:embed/>
                </p:oleObj>
              </mc:Choice>
              <mc:Fallback>
                <p:oleObj name="Document" r:id="rId2" imgW="5757989" imgH="7132139" progId="Word.Document.8">
                  <p:embed/>
                  <p:pic>
                    <p:nvPicPr>
                      <p:cNvPr id="0" name="Object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990600"/>
                        <a:ext cx="4613275" cy="571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2">
            <a:extLst>
              <a:ext uri="{FF2B5EF4-FFF2-40B4-BE49-F238E27FC236}">
                <a16:creationId xmlns:a16="http://schemas.microsoft.com/office/drawing/2014/main" id="{C05CA0D1-1E3A-C5BD-AFEB-78AEAE692E92}"/>
              </a:ext>
            </a:extLst>
          </p:cNvPr>
          <p:cNvSpPr>
            <a:spLocks noGrp="1" noChangeArrowheads="1"/>
          </p:cNvSpPr>
          <p:nvPr>
            <p:ph type="title"/>
          </p:nvPr>
        </p:nvSpPr>
        <p:spPr bwMode="auto">
          <a:xfrm>
            <a:off x="789432" y="228600"/>
            <a:ext cx="8049768" cy="590931"/>
          </a:xfrm>
          <a:prstGeom prst="rect">
            <a:avLst/>
          </a:prstGeom>
          <a:noFill/>
          <a:ln w="9525">
            <a:noFill/>
            <a:miter lim="800000"/>
            <a:headEnd/>
            <a:tailEnd/>
          </a:ln>
          <a:effectLst/>
        </p:spPr>
        <p:txBody>
          <a:bodyPr wrap="square">
            <a:spAutoFit/>
          </a:bodyPr>
          <a:lstStyle/>
          <a:p>
            <a:r>
              <a:rPr lang="en-US" dirty="0">
                <a:latin typeface="+mj-lt"/>
                <a:cs typeface="Arial" panose="020B0604020202020204" pitchFamily="34" charset="0"/>
              </a:rPr>
              <a:t>ANSI C12.9 Test Switches</a:t>
            </a:r>
          </a:p>
        </p:txBody>
      </p:sp>
    </p:spTree>
    <p:extLst>
      <p:ext uri="{BB962C8B-B14F-4D97-AF65-F5344CB8AC3E}">
        <p14:creationId xmlns:p14="http://schemas.microsoft.com/office/powerpoint/2010/main" val="14782531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p:cNvGraphicFramePr>
            <a:graphicFrameLocks noGrp="1" noChangeAspect="1"/>
          </p:cNvGraphicFramePr>
          <p:nvPr>
            <p:extLst>
              <p:ext uri="{D42A27DB-BD31-4B8C-83A1-F6EECF244321}">
                <p14:modId xmlns:p14="http://schemas.microsoft.com/office/powerpoint/2010/main" val="1835144175"/>
              </p:ext>
            </p:extLst>
          </p:nvPr>
        </p:nvGraphicFramePr>
        <p:xfrm>
          <a:off x="3733800" y="228600"/>
          <a:ext cx="4610100" cy="5994400"/>
        </p:xfrm>
        <a:graphic>
          <a:graphicData uri="http://schemas.openxmlformats.org/presentationml/2006/ole">
            <mc:AlternateContent xmlns:mc="http://schemas.openxmlformats.org/markup-compatibility/2006">
              <mc:Choice xmlns:v="urn:schemas-microsoft-com:vml" Requires="v">
                <p:oleObj name="Document" r:id="rId2" imgW="6255895" imgH="8115684" progId="Word.Document.8">
                  <p:embed/>
                </p:oleObj>
              </mc:Choice>
              <mc:Fallback>
                <p:oleObj name="Document" r:id="rId2" imgW="6255895" imgH="8115684" progId="Word.Document.8">
                  <p:embed/>
                  <p:pic>
                    <p:nvPicPr>
                      <p:cNvPr id="0" name="Object 2"/>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28600"/>
                        <a:ext cx="4610100" cy="599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2">
            <a:extLst>
              <a:ext uri="{FF2B5EF4-FFF2-40B4-BE49-F238E27FC236}">
                <a16:creationId xmlns:a16="http://schemas.microsoft.com/office/drawing/2014/main" id="{A6D5D13D-7D2B-B321-95BC-F3C18CC93E83}"/>
              </a:ext>
            </a:extLst>
          </p:cNvPr>
          <p:cNvSpPr>
            <a:spLocks noGrp="1" noChangeArrowheads="1"/>
          </p:cNvSpPr>
          <p:nvPr>
            <p:ph type="title"/>
          </p:nvPr>
        </p:nvSpPr>
        <p:spPr bwMode="auto">
          <a:xfrm>
            <a:off x="0" y="2385637"/>
            <a:ext cx="3657600" cy="2086725"/>
          </a:xfrm>
          <a:prstGeom prst="rect">
            <a:avLst/>
          </a:prstGeom>
          <a:noFill/>
          <a:ln w="9525">
            <a:noFill/>
            <a:miter lim="800000"/>
            <a:headEnd/>
            <a:tailEnd/>
          </a:ln>
          <a:effectLst/>
        </p:spPr>
        <p:txBody>
          <a:bodyPr wrap="square">
            <a:spAutoFit/>
          </a:bodyPr>
          <a:lstStyle/>
          <a:p>
            <a:pPr algn="ctr"/>
            <a:r>
              <a:rPr lang="en-US" dirty="0">
                <a:latin typeface="+mj-lt"/>
                <a:cs typeface="Arial" panose="020B0604020202020204" pitchFamily="34" charset="0"/>
              </a:rPr>
              <a:t>ANSI C12.9 </a:t>
            </a:r>
            <a:br>
              <a:rPr lang="en-US" dirty="0">
                <a:latin typeface="+mj-lt"/>
                <a:cs typeface="Arial" panose="020B0604020202020204" pitchFamily="34" charset="0"/>
              </a:rPr>
            </a:br>
            <a:r>
              <a:rPr lang="en-US" dirty="0">
                <a:latin typeface="+mj-lt"/>
                <a:cs typeface="Arial" panose="020B0604020202020204" pitchFamily="34" charset="0"/>
              </a:rPr>
              <a:t>General </a:t>
            </a:r>
            <a:br>
              <a:rPr lang="en-US" dirty="0">
                <a:latin typeface="+mj-lt"/>
                <a:cs typeface="Arial" panose="020B0604020202020204" pitchFamily="34" charset="0"/>
              </a:rPr>
            </a:br>
            <a:r>
              <a:rPr lang="en-US" dirty="0">
                <a:latin typeface="+mj-lt"/>
                <a:cs typeface="Arial" panose="020B0604020202020204" pitchFamily="34" charset="0"/>
              </a:rPr>
              <a:t>Test Switch </a:t>
            </a:r>
            <a:br>
              <a:rPr lang="en-US" dirty="0">
                <a:latin typeface="+mj-lt"/>
                <a:cs typeface="Arial" panose="020B0604020202020204" pitchFamily="34" charset="0"/>
              </a:rPr>
            </a:br>
            <a:r>
              <a:rPr lang="en-US" dirty="0">
                <a:latin typeface="+mj-lt"/>
                <a:cs typeface="Arial" panose="020B0604020202020204" pitchFamily="34" charset="0"/>
              </a:rPr>
              <a:t>Specifications</a:t>
            </a:r>
          </a:p>
        </p:txBody>
      </p:sp>
    </p:spTree>
    <p:extLst>
      <p:ext uri="{BB962C8B-B14F-4D97-AF65-F5344CB8AC3E}">
        <p14:creationId xmlns:p14="http://schemas.microsoft.com/office/powerpoint/2010/main" val="175732886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10" descr="909884 rev1"/>
          <p:cNvPicPr>
            <a:picLocks noGrp="1" noChangeAspect="1" noChangeArrowheads="1"/>
          </p:cNvPicPr>
          <p:nvPr>
            <p:ph idx="1"/>
          </p:nvPr>
        </p:nvPicPr>
        <p:blipFill>
          <a:blip r:embed="rId2"/>
          <a:srcRect/>
          <a:stretch>
            <a:fillRect/>
          </a:stretch>
        </p:blipFill>
        <p:spPr bwMode="auto">
          <a:xfrm>
            <a:off x="4165981" y="1879744"/>
            <a:ext cx="4664075" cy="3016250"/>
          </a:xfrm>
          <a:prstGeom prst="rect">
            <a:avLst/>
          </a:prstGeom>
          <a:noFill/>
        </p:spPr>
      </p:pic>
      <p:sp>
        <p:nvSpPr>
          <p:cNvPr id="6" name="Text Box 5"/>
          <p:cNvSpPr txBox="1">
            <a:spLocks noChangeArrowheads="1"/>
          </p:cNvSpPr>
          <p:nvPr/>
        </p:nvSpPr>
        <p:spPr bwMode="auto">
          <a:xfrm>
            <a:off x="533400" y="1600200"/>
            <a:ext cx="3810000" cy="3575338"/>
          </a:xfrm>
          <a:prstGeom prst="rect">
            <a:avLst/>
          </a:prstGeom>
          <a:noFill/>
          <a:ln w="9525">
            <a:noFill/>
            <a:miter lim="800000"/>
            <a:headEnd/>
            <a:tailEnd/>
          </a:ln>
          <a:effectLst/>
        </p:spPr>
        <p:txBody>
          <a:bodyPr wrap="square">
            <a:spAutoFit/>
          </a:bodyPr>
          <a:lstStyle/>
          <a:p>
            <a:pPr marL="342900" indent="-342900">
              <a:spcBef>
                <a:spcPts val="1200"/>
              </a:spcBef>
              <a:spcAft>
                <a:spcPts val="200"/>
              </a:spcAft>
              <a:buClr>
                <a:schemeClr val="accent1"/>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Layout</a:t>
            </a:r>
          </a:p>
          <a:p>
            <a:pPr marL="342900" indent="-342900">
              <a:spcBef>
                <a:spcPts val="1200"/>
              </a:spcBef>
              <a:spcAft>
                <a:spcPts val="200"/>
              </a:spcAft>
              <a:buClr>
                <a:schemeClr val="accent1"/>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Handle Colors</a:t>
            </a:r>
          </a:p>
          <a:p>
            <a:pPr marL="342900" indent="-342900">
              <a:spcBef>
                <a:spcPts val="1200"/>
              </a:spcBef>
              <a:spcAft>
                <a:spcPts val="200"/>
              </a:spcAft>
              <a:buClr>
                <a:schemeClr val="accent1"/>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Reversed vs. Normal Potentials</a:t>
            </a:r>
          </a:p>
          <a:p>
            <a:pPr marL="342900" indent="-342900">
              <a:spcBef>
                <a:spcPts val="1200"/>
              </a:spcBef>
              <a:spcAft>
                <a:spcPts val="200"/>
              </a:spcAft>
              <a:buClr>
                <a:schemeClr val="accent1"/>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Current Links</a:t>
            </a:r>
          </a:p>
          <a:p>
            <a:pPr marL="342900" indent="-342900">
              <a:spcBef>
                <a:spcPts val="1200"/>
              </a:spcBef>
              <a:spcAft>
                <a:spcPts val="200"/>
              </a:spcAft>
              <a:buClr>
                <a:schemeClr val="accent1"/>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Base Sizing</a:t>
            </a:r>
          </a:p>
          <a:p>
            <a:pPr marL="342900" indent="-342900">
              <a:spcBef>
                <a:spcPts val="1200"/>
              </a:spcBef>
              <a:spcAft>
                <a:spcPts val="200"/>
              </a:spcAft>
              <a:buClr>
                <a:schemeClr val="accent1"/>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Barrier Locations</a:t>
            </a:r>
          </a:p>
        </p:txBody>
      </p:sp>
      <p:sp>
        <p:nvSpPr>
          <p:cNvPr id="2" name="Rectangle 2">
            <a:extLst>
              <a:ext uri="{FF2B5EF4-FFF2-40B4-BE49-F238E27FC236}">
                <a16:creationId xmlns:a16="http://schemas.microsoft.com/office/drawing/2014/main" id="{A5799CFB-509E-9FD1-472E-9DC62648A0FE}"/>
              </a:ext>
            </a:extLst>
          </p:cNvPr>
          <p:cNvSpPr>
            <a:spLocks noGrp="1" noChangeArrowheads="1"/>
          </p:cNvSpPr>
          <p:nvPr>
            <p:ph type="title"/>
          </p:nvPr>
        </p:nvSpPr>
        <p:spPr bwMode="auto">
          <a:xfrm>
            <a:off x="789432" y="228600"/>
            <a:ext cx="8049768" cy="590931"/>
          </a:xfrm>
          <a:prstGeom prst="rect">
            <a:avLst/>
          </a:prstGeom>
          <a:noFill/>
          <a:ln w="9525">
            <a:noFill/>
            <a:miter lim="800000"/>
            <a:headEnd/>
            <a:tailEnd/>
          </a:ln>
          <a:effectLst/>
        </p:spPr>
        <p:txBody>
          <a:bodyPr wrap="square">
            <a:spAutoFit/>
          </a:bodyPr>
          <a:lstStyle/>
          <a:p>
            <a:r>
              <a:rPr lang="en-US" dirty="0">
                <a:latin typeface="+mj-lt"/>
                <a:cs typeface="Arial" panose="020B0604020202020204" pitchFamily="34" charset="0"/>
              </a:rPr>
              <a:t>Test Switch Configurations</a:t>
            </a:r>
          </a:p>
        </p:txBody>
      </p:sp>
    </p:spTree>
    <p:extLst>
      <p:ext uri="{BB962C8B-B14F-4D97-AF65-F5344CB8AC3E}">
        <p14:creationId xmlns:p14="http://schemas.microsoft.com/office/powerpoint/2010/main" val="1551596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685800" y="1295400"/>
            <a:ext cx="3587692" cy="1200329"/>
          </a:xfrm>
          <a:prstGeom prst="rect">
            <a:avLst/>
          </a:prstGeom>
          <a:noFill/>
          <a:ln w="9525">
            <a:noFill/>
            <a:miter lim="800000"/>
            <a:headEnd/>
            <a:tailEnd/>
          </a:ln>
          <a:effectLst/>
        </p:spPr>
        <p:txBody>
          <a:bodyPr wrap="square">
            <a:spAutoFit/>
          </a:bodyPr>
          <a:lstStyle/>
          <a:p>
            <a:pPr marL="342900" indent="-342900">
              <a:buClr>
                <a:schemeClr val="accent1"/>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Test Plugs</a:t>
            </a:r>
          </a:p>
          <a:p>
            <a:pPr marL="342900" indent="-342900">
              <a:buClr>
                <a:schemeClr val="accent1"/>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Safety Covers</a:t>
            </a:r>
          </a:p>
          <a:p>
            <a:pPr marL="342900" indent="-342900">
              <a:buClr>
                <a:schemeClr val="accent1"/>
              </a:buClr>
              <a:buFont typeface="Wingdings" panose="05000000000000000000" pitchFamily="2" charset="2"/>
              <a:buChar char="Ø"/>
            </a:pPr>
            <a:r>
              <a:rPr lang="en-US" sz="2400" dirty="0">
                <a:solidFill>
                  <a:schemeClr val="tx1">
                    <a:lumMod val="75000"/>
                    <a:lumOff val="25000"/>
                  </a:schemeClr>
                </a:solidFill>
                <a:latin typeface="Arial" panose="020B0604020202020204" pitchFamily="34" charset="0"/>
                <a:cs typeface="Arial" panose="020B0604020202020204" pitchFamily="34" charset="0"/>
              </a:rPr>
              <a:t>Test Switch Isolators</a:t>
            </a:r>
          </a:p>
        </p:txBody>
      </p:sp>
      <p:sp>
        <p:nvSpPr>
          <p:cNvPr id="6" name="Text Box 5"/>
          <p:cNvSpPr txBox="1">
            <a:spLocks noChangeArrowheads="1"/>
          </p:cNvSpPr>
          <p:nvPr/>
        </p:nvSpPr>
        <p:spPr bwMode="auto">
          <a:xfrm>
            <a:off x="838200" y="2828365"/>
            <a:ext cx="3810000" cy="2585323"/>
          </a:xfrm>
          <a:prstGeom prst="rect">
            <a:avLst/>
          </a:prstGeom>
          <a:noFill/>
          <a:ln w="9525">
            <a:noFill/>
            <a:miter lim="800000"/>
            <a:headEnd/>
            <a:tailEnd/>
          </a:ln>
          <a:effectLst/>
        </p:spPr>
        <p:txBody>
          <a:bodyPr wrap="square">
            <a:spAutoFit/>
          </a:bodyPr>
          <a:lstStyle/>
          <a:p>
            <a:r>
              <a:rPr lang="en-US" dirty="0">
                <a:solidFill>
                  <a:schemeClr val="tx1">
                    <a:lumMod val="75000"/>
                    <a:lumOff val="25000"/>
                  </a:schemeClr>
                </a:solidFill>
                <a:latin typeface="Arial" panose="020B0604020202020204" pitchFamily="34" charset="0"/>
                <a:cs typeface="Arial" panose="020B0604020202020204" pitchFamily="34" charset="0"/>
              </a:rPr>
              <a:t>On installations that contain Test Switches, test leads terminated with a test switch</a:t>
            </a:r>
          </a:p>
          <a:p>
            <a:r>
              <a:rPr lang="en-US" dirty="0">
                <a:solidFill>
                  <a:schemeClr val="tx1">
                    <a:lumMod val="75000"/>
                    <a:lumOff val="25000"/>
                  </a:schemeClr>
                </a:solidFill>
                <a:latin typeface="Arial" panose="020B0604020202020204" pitchFamily="34" charset="0"/>
                <a:cs typeface="Arial" panose="020B0604020202020204" pitchFamily="34" charset="0"/>
              </a:rPr>
              <a:t>safety test probe (test plug) should be used for CT testing. This provides a “make-before-break” connection to prevent accidental opening of the current transformer secondary loop. </a:t>
            </a:r>
          </a:p>
        </p:txBody>
      </p:sp>
      <p:pic>
        <p:nvPicPr>
          <p:cNvPr id="7" name="Picture 6" descr="tesco-equipment-6441-test-switch-protector"/>
          <p:cNvPicPr>
            <a:picLocks noChangeAspect="1" noChangeArrowheads="1"/>
          </p:cNvPicPr>
          <p:nvPr/>
        </p:nvPicPr>
        <p:blipFill>
          <a:blip r:embed="rId2"/>
          <a:srcRect/>
          <a:stretch>
            <a:fillRect/>
          </a:stretch>
        </p:blipFill>
        <p:spPr bwMode="auto">
          <a:xfrm>
            <a:off x="5410200" y="1231571"/>
            <a:ext cx="3511550" cy="2528316"/>
          </a:xfrm>
          <a:prstGeom prst="rect">
            <a:avLst/>
          </a:prstGeom>
          <a:noFill/>
        </p:spPr>
      </p:pic>
      <p:pic>
        <p:nvPicPr>
          <p:cNvPr id="8" name="Picture 7" descr="tesco-1077-test-plug"/>
          <p:cNvPicPr>
            <a:picLocks noChangeAspect="1" noChangeArrowheads="1"/>
          </p:cNvPicPr>
          <p:nvPr/>
        </p:nvPicPr>
        <p:blipFill>
          <a:blip r:embed="rId3"/>
          <a:srcRect/>
          <a:stretch>
            <a:fillRect/>
          </a:stretch>
        </p:blipFill>
        <p:spPr bwMode="auto">
          <a:xfrm>
            <a:off x="5410200" y="3962400"/>
            <a:ext cx="3400425" cy="1573911"/>
          </a:xfrm>
          <a:prstGeom prst="rect">
            <a:avLst/>
          </a:prstGeom>
          <a:noFill/>
        </p:spPr>
      </p:pic>
      <p:sp>
        <p:nvSpPr>
          <p:cNvPr id="2" name="Rectangle 2">
            <a:extLst>
              <a:ext uri="{FF2B5EF4-FFF2-40B4-BE49-F238E27FC236}">
                <a16:creationId xmlns:a16="http://schemas.microsoft.com/office/drawing/2014/main" id="{DEB26DE8-DD61-80E8-9361-0E30963811FB}"/>
              </a:ext>
            </a:extLst>
          </p:cNvPr>
          <p:cNvSpPr>
            <a:spLocks noGrp="1" noChangeArrowheads="1"/>
          </p:cNvSpPr>
          <p:nvPr>
            <p:ph type="title"/>
          </p:nvPr>
        </p:nvSpPr>
        <p:spPr bwMode="auto">
          <a:xfrm>
            <a:off x="789432" y="228600"/>
            <a:ext cx="8049768" cy="590931"/>
          </a:xfrm>
          <a:prstGeom prst="rect">
            <a:avLst/>
          </a:prstGeom>
          <a:noFill/>
          <a:ln w="9525">
            <a:noFill/>
            <a:miter lim="800000"/>
            <a:headEnd/>
            <a:tailEnd/>
          </a:ln>
          <a:effectLst/>
        </p:spPr>
        <p:txBody>
          <a:bodyPr wrap="square">
            <a:spAutoFit/>
          </a:bodyPr>
          <a:lstStyle/>
          <a:p>
            <a:r>
              <a:rPr lang="en-US" dirty="0">
                <a:latin typeface="+mj-lt"/>
                <a:cs typeface="Arial" panose="020B0604020202020204" pitchFamily="34" charset="0"/>
              </a:rPr>
              <a:t>Test Switch Accessories</a:t>
            </a:r>
          </a:p>
        </p:txBody>
      </p:sp>
    </p:spTree>
    <p:extLst>
      <p:ext uri="{BB962C8B-B14F-4D97-AF65-F5344CB8AC3E}">
        <p14:creationId xmlns:p14="http://schemas.microsoft.com/office/powerpoint/2010/main" val="27646424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4"/>
          <p:cNvGraphicFramePr>
            <a:graphicFrameLocks noGrp="1" noChangeAspect="1"/>
          </p:cNvGraphicFramePr>
          <p:nvPr>
            <p:extLst>
              <p:ext uri="{D42A27DB-BD31-4B8C-83A1-F6EECF244321}">
                <p14:modId xmlns:p14="http://schemas.microsoft.com/office/powerpoint/2010/main" val="342569343"/>
              </p:ext>
            </p:extLst>
          </p:nvPr>
        </p:nvGraphicFramePr>
        <p:xfrm>
          <a:off x="4114800" y="228600"/>
          <a:ext cx="3840775" cy="5983398"/>
        </p:xfrm>
        <a:graphic>
          <a:graphicData uri="http://schemas.openxmlformats.org/presentationml/2006/ole">
            <mc:AlternateContent xmlns:mc="http://schemas.openxmlformats.org/markup-compatibility/2006">
              <mc:Choice xmlns:v="urn:schemas-microsoft-com:vml" Requires="v">
                <p:oleObj name="Document" r:id="rId2" imgW="5648199" imgH="8799115" progId="Word.Document.8">
                  <p:embed/>
                </p:oleObj>
              </mc:Choice>
              <mc:Fallback>
                <p:oleObj name="Document" r:id="rId2" imgW="5648199" imgH="8799115" progId="Word.Document.8">
                  <p:embed/>
                  <p:pic>
                    <p:nvPicPr>
                      <p:cNvPr id="0" name="Object 3"/>
                      <p:cNvPicPr>
                        <a:picLocks noGrp="1"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228600"/>
                        <a:ext cx="3840775" cy="598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2">
            <a:extLst>
              <a:ext uri="{FF2B5EF4-FFF2-40B4-BE49-F238E27FC236}">
                <a16:creationId xmlns:a16="http://schemas.microsoft.com/office/drawing/2014/main" id="{938DD80E-C253-C085-2AC0-76A037A84C1D}"/>
              </a:ext>
            </a:extLst>
          </p:cNvPr>
          <p:cNvSpPr>
            <a:spLocks noGrp="1" noChangeArrowheads="1"/>
          </p:cNvSpPr>
          <p:nvPr>
            <p:ph type="title"/>
          </p:nvPr>
        </p:nvSpPr>
        <p:spPr bwMode="auto">
          <a:xfrm>
            <a:off x="304800" y="2634936"/>
            <a:ext cx="3657600" cy="1588127"/>
          </a:xfrm>
          <a:prstGeom prst="rect">
            <a:avLst/>
          </a:prstGeom>
          <a:noFill/>
          <a:ln w="9525">
            <a:noFill/>
            <a:miter lim="800000"/>
            <a:headEnd/>
            <a:tailEnd/>
          </a:ln>
          <a:effectLst/>
        </p:spPr>
        <p:txBody>
          <a:bodyPr wrap="square">
            <a:spAutoFit/>
          </a:bodyPr>
          <a:lstStyle/>
          <a:p>
            <a:pPr algn="ctr"/>
            <a:r>
              <a:rPr lang="en-US" dirty="0">
                <a:latin typeface="+mj-lt"/>
                <a:cs typeface="Arial" panose="020B0604020202020204" pitchFamily="34" charset="0"/>
              </a:rPr>
              <a:t>ANSI C12.9 </a:t>
            </a:r>
            <a:br>
              <a:rPr lang="en-US" dirty="0">
                <a:latin typeface="+mj-lt"/>
                <a:cs typeface="Arial" panose="020B0604020202020204" pitchFamily="34" charset="0"/>
              </a:rPr>
            </a:br>
            <a:r>
              <a:rPr lang="en-US" dirty="0">
                <a:latin typeface="+mj-lt"/>
                <a:cs typeface="Arial" panose="020B0604020202020204" pitchFamily="34" charset="0"/>
              </a:rPr>
              <a:t>Test Jack </a:t>
            </a:r>
            <a:br>
              <a:rPr lang="en-US" dirty="0">
                <a:latin typeface="+mj-lt"/>
                <a:cs typeface="Arial" panose="020B0604020202020204" pitchFamily="34" charset="0"/>
              </a:rPr>
            </a:br>
            <a:r>
              <a:rPr lang="en-US" dirty="0">
                <a:latin typeface="+mj-lt"/>
                <a:cs typeface="Arial" panose="020B0604020202020204" pitchFamily="34" charset="0"/>
              </a:rPr>
              <a:t>Specifications</a:t>
            </a:r>
          </a:p>
        </p:txBody>
      </p:sp>
    </p:spTree>
    <p:extLst>
      <p:ext uri="{BB962C8B-B14F-4D97-AF65-F5344CB8AC3E}">
        <p14:creationId xmlns:p14="http://schemas.microsoft.com/office/powerpoint/2010/main" val="13852496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tesco-1077-test-plug"/>
          <p:cNvPicPr>
            <a:picLocks noChangeAspect="1" noChangeArrowheads="1"/>
          </p:cNvPicPr>
          <p:nvPr/>
        </p:nvPicPr>
        <p:blipFill>
          <a:blip r:embed="rId2"/>
          <a:srcRect/>
          <a:stretch>
            <a:fillRect/>
          </a:stretch>
        </p:blipFill>
        <p:spPr bwMode="auto">
          <a:xfrm>
            <a:off x="609600" y="4584333"/>
            <a:ext cx="2900363" cy="1342454"/>
          </a:xfrm>
          <a:prstGeom prst="rect">
            <a:avLst/>
          </a:prstGeom>
          <a:noFill/>
        </p:spPr>
      </p:pic>
      <p:graphicFrame>
        <p:nvGraphicFramePr>
          <p:cNvPr id="6" name="Object 5"/>
          <p:cNvGraphicFramePr>
            <a:graphicFrameLocks noGrp="1" noChangeAspect="1"/>
          </p:cNvGraphicFramePr>
          <p:nvPr>
            <p:extLst>
              <p:ext uri="{D42A27DB-BD31-4B8C-83A1-F6EECF244321}">
                <p14:modId xmlns:p14="http://schemas.microsoft.com/office/powerpoint/2010/main" val="4028355510"/>
              </p:ext>
            </p:extLst>
          </p:nvPr>
        </p:nvGraphicFramePr>
        <p:xfrm>
          <a:off x="4038600" y="60485"/>
          <a:ext cx="3898900" cy="6189663"/>
        </p:xfrm>
        <a:graphic>
          <a:graphicData uri="http://schemas.openxmlformats.org/presentationml/2006/ole">
            <mc:AlternateContent xmlns:mc="http://schemas.openxmlformats.org/markup-compatibility/2006">
              <mc:Choice xmlns:v="urn:schemas-microsoft-com:vml" Requires="v">
                <p:oleObj name="Document" r:id="rId3" imgW="5648199" imgH="8961795" progId="Word.Document.8">
                  <p:embed/>
                </p:oleObj>
              </mc:Choice>
              <mc:Fallback>
                <p:oleObj name="Document" r:id="rId3" imgW="5648199" imgH="8961795" progId="Word.Document.8">
                  <p:embed/>
                  <p:pic>
                    <p:nvPicPr>
                      <p:cNvPr id="0" name="Object 2"/>
                      <p:cNvPicPr>
                        <a:picLocks noGrp="1"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38600" y="60485"/>
                        <a:ext cx="3898900" cy="6189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2" name="Rectangle 2">
            <a:extLst>
              <a:ext uri="{FF2B5EF4-FFF2-40B4-BE49-F238E27FC236}">
                <a16:creationId xmlns:a16="http://schemas.microsoft.com/office/drawing/2014/main" id="{5D93E78C-AAE4-4110-5110-D352783ACDC5}"/>
              </a:ext>
            </a:extLst>
          </p:cNvPr>
          <p:cNvSpPr>
            <a:spLocks noGrp="1" noChangeArrowheads="1"/>
          </p:cNvSpPr>
          <p:nvPr>
            <p:ph type="title"/>
          </p:nvPr>
        </p:nvSpPr>
        <p:spPr bwMode="auto">
          <a:xfrm>
            <a:off x="381000" y="2634936"/>
            <a:ext cx="3657600" cy="1588127"/>
          </a:xfrm>
          <a:prstGeom prst="rect">
            <a:avLst/>
          </a:prstGeom>
          <a:noFill/>
          <a:ln w="9525">
            <a:noFill/>
            <a:miter lim="800000"/>
            <a:headEnd/>
            <a:tailEnd/>
          </a:ln>
          <a:effectLst/>
        </p:spPr>
        <p:txBody>
          <a:bodyPr wrap="square">
            <a:spAutoFit/>
          </a:bodyPr>
          <a:lstStyle/>
          <a:p>
            <a:pPr algn="ctr"/>
            <a:r>
              <a:rPr lang="en-US" dirty="0">
                <a:latin typeface="+mj-lt"/>
                <a:cs typeface="Arial" panose="020B0604020202020204" pitchFamily="34" charset="0"/>
              </a:rPr>
              <a:t>ANSI C12.9 </a:t>
            </a:r>
            <a:br>
              <a:rPr lang="en-US" dirty="0">
                <a:latin typeface="+mj-lt"/>
                <a:cs typeface="Arial" panose="020B0604020202020204" pitchFamily="34" charset="0"/>
              </a:rPr>
            </a:br>
            <a:r>
              <a:rPr lang="en-US" dirty="0">
                <a:latin typeface="+mj-lt"/>
                <a:cs typeface="Arial" panose="020B0604020202020204" pitchFamily="34" charset="0"/>
              </a:rPr>
              <a:t>Test Jack </a:t>
            </a:r>
            <a:br>
              <a:rPr lang="en-US" dirty="0">
                <a:latin typeface="+mj-lt"/>
                <a:cs typeface="Arial" panose="020B0604020202020204" pitchFamily="34" charset="0"/>
              </a:rPr>
            </a:br>
            <a:r>
              <a:rPr lang="en-US" dirty="0">
                <a:latin typeface="+mj-lt"/>
                <a:cs typeface="Arial" panose="020B0604020202020204" pitchFamily="34" charset="0"/>
              </a:rPr>
              <a:t>Specifications</a:t>
            </a:r>
          </a:p>
        </p:txBody>
      </p:sp>
    </p:spTree>
    <p:extLst>
      <p:ext uri="{BB962C8B-B14F-4D97-AF65-F5344CB8AC3E}">
        <p14:creationId xmlns:p14="http://schemas.microsoft.com/office/powerpoint/2010/main" val="242349775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28600"/>
            <a:ext cx="7924800" cy="533399"/>
          </a:xfrm>
        </p:spPr>
        <p:txBody>
          <a:bodyPr>
            <a:normAutofit fontScale="90000"/>
          </a:bodyPr>
          <a:lstStyle/>
          <a:p>
            <a:r>
              <a:rPr lang="en-US" sz="2800" dirty="0">
                <a:latin typeface="+mn-lt"/>
              </a:rPr>
              <a:t>For Utilities not Currently </a:t>
            </a:r>
            <a:br>
              <a:rPr lang="en-US" sz="2800" dirty="0">
                <a:latin typeface="+mn-lt"/>
              </a:rPr>
            </a:br>
            <a:r>
              <a:rPr lang="en-US" sz="2800" dirty="0">
                <a:latin typeface="+mn-lt"/>
              </a:rPr>
              <a:t>Using Test Switches To Test CTs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2133600" y="1143000"/>
            <a:ext cx="5591175" cy="5343525"/>
          </a:xfrm>
        </p:spPr>
      </p:pic>
    </p:spTree>
    <p:extLst>
      <p:ext uri="{BB962C8B-B14F-4D97-AF65-F5344CB8AC3E}">
        <p14:creationId xmlns:p14="http://schemas.microsoft.com/office/powerpoint/2010/main" val="356164508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D058B8-4917-F898-243D-28C43A950828}"/>
              </a:ext>
            </a:extLst>
          </p:cNvPr>
          <p:cNvSpPr>
            <a:spLocks noGrp="1"/>
          </p:cNvSpPr>
          <p:nvPr>
            <p:ph type="title"/>
          </p:nvPr>
        </p:nvSpPr>
        <p:spPr>
          <a:xfrm>
            <a:off x="1295400" y="228600"/>
            <a:ext cx="7467600" cy="627796"/>
          </a:xfrm>
        </p:spPr>
        <p:txBody>
          <a:bodyPr>
            <a:normAutofit/>
          </a:bodyPr>
          <a:lstStyle/>
          <a:p>
            <a:r>
              <a:rPr lang="en-US" sz="3600" dirty="0">
                <a:latin typeface="+mn-lt"/>
              </a:rPr>
              <a:t>Test Switch Mounted Below Adaptor</a:t>
            </a:r>
          </a:p>
        </p:txBody>
      </p:sp>
      <p:pic>
        <p:nvPicPr>
          <p:cNvPr id="5" name="Content Placeholder 4">
            <a:extLst>
              <a:ext uri="{FF2B5EF4-FFF2-40B4-BE49-F238E27FC236}">
                <a16:creationId xmlns:a16="http://schemas.microsoft.com/office/drawing/2014/main" id="{D5A5A441-7A3C-EE7E-BB9A-5FD18D8EB3AC}"/>
              </a:ext>
            </a:extLst>
          </p:cNvPr>
          <p:cNvPicPr>
            <a:picLocks noGrp="1" noChangeAspect="1"/>
          </p:cNvPicPr>
          <p:nvPr>
            <p:ph idx="1"/>
          </p:nvPr>
        </p:nvPicPr>
        <p:blipFill>
          <a:blip r:embed="rId2"/>
          <a:stretch>
            <a:fillRect/>
          </a:stretch>
        </p:blipFill>
        <p:spPr>
          <a:xfrm>
            <a:off x="2560637" y="1447800"/>
            <a:ext cx="4022725" cy="5021263"/>
          </a:xfrm>
        </p:spPr>
      </p:pic>
    </p:spTree>
    <p:extLst>
      <p:ext uri="{BB962C8B-B14F-4D97-AF65-F5344CB8AC3E}">
        <p14:creationId xmlns:p14="http://schemas.microsoft.com/office/powerpoint/2010/main" val="26891631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23FCF-17C2-4EF3-A7A5-80614080B5F0}"/>
              </a:ext>
            </a:extLst>
          </p:cNvPr>
          <p:cNvSpPr>
            <a:spLocks noGrp="1"/>
          </p:cNvSpPr>
          <p:nvPr>
            <p:ph type="title"/>
          </p:nvPr>
        </p:nvSpPr>
        <p:spPr>
          <a:xfrm>
            <a:off x="914400" y="152400"/>
            <a:ext cx="7839777" cy="603183"/>
          </a:xfrm>
        </p:spPr>
        <p:txBody>
          <a:bodyPr>
            <a:normAutofit fontScale="90000"/>
          </a:bodyPr>
          <a:lstStyle/>
          <a:p>
            <a:r>
              <a:rPr lang="en-US" sz="2200" spc="-5" dirty="0"/>
              <a:t>Bio: Dan Hollow </a:t>
            </a:r>
            <a:br>
              <a:rPr lang="en-US" sz="2200" spc="-5" dirty="0"/>
            </a:br>
            <a:r>
              <a:rPr lang="en-US" sz="2200" spc="-5" dirty="0"/>
              <a:t>Rocky Mountain Regional Sales Manager for TESCO</a:t>
            </a:r>
            <a:endParaRPr lang="en-US" sz="2200" dirty="0"/>
          </a:p>
        </p:txBody>
      </p:sp>
      <p:sp>
        <p:nvSpPr>
          <p:cNvPr id="3" name="Content Placeholder 2">
            <a:extLst>
              <a:ext uri="{FF2B5EF4-FFF2-40B4-BE49-F238E27FC236}">
                <a16:creationId xmlns:a16="http://schemas.microsoft.com/office/drawing/2014/main" id="{6F22059F-6EB9-466C-B251-D2B54DCF5E81}"/>
              </a:ext>
            </a:extLst>
          </p:cNvPr>
          <p:cNvSpPr>
            <a:spLocks noGrp="1"/>
          </p:cNvSpPr>
          <p:nvPr>
            <p:ph idx="1"/>
          </p:nvPr>
        </p:nvSpPr>
        <p:spPr>
          <a:xfrm>
            <a:off x="822959" y="914400"/>
            <a:ext cx="7543801" cy="5410200"/>
          </a:xfrm>
        </p:spPr>
        <p:txBody>
          <a:bodyPr/>
          <a:lstStyle/>
          <a:p>
            <a:r>
              <a:rPr lang="en-US" sz="1800" dirty="0"/>
              <a:t>Background in Micro Electronics. Have worked for TESCO as the Rocky Mountain Regional Sales Manager since 2015. Have worked in the utility industry since 1988. Began career in the utility industry as the Production Test Department Supervisor for Aptech and accepted an outside sales position with Aptech in 1992 and have been in outside sales ever since. Have also worked for companies such as UTS/Itron, Datamatic, and Metrum Technologies/Aclara.   </a:t>
            </a:r>
          </a:p>
          <a:p>
            <a:r>
              <a:rPr lang="en-US" sz="1800" dirty="0"/>
              <a:t>Have worked in the technology industry since 1980 and have worked in other industries prior to working in the utility industry as an Electronics Technician and Test Department Supervisor for companies that manufactured products for Banking Equipment, Industrial CNC Controls, Process Controls and Flight Simulator Equipment.</a:t>
            </a:r>
          </a:p>
          <a:p>
            <a:endParaRPr lang="en-US" dirty="0"/>
          </a:p>
        </p:txBody>
      </p:sp>
      <p:pic>
        <p:nvPicPr>
          <p:cNvPr id="4" name="Picture 3" descr="A picture containing text, indoor, person, person&#10;&#10;Description automatically generated">
            <a:extLst>
              <a:ext uri="{FF2B5EF4-FFF2-40B4-BE49-F238E27FC236}">
                <a16:creationId xmlns:a16="http://schemas.microsoft.com/office/drawing/2014/main" id="{807448D9-8240-4112-9F75-73CECE9A83E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799310" y="4129097"/>
            <a:ext cx="3591098" cy="2500303"/>
          </a:xfrm>
          <a:prstGeom prst="rect">
            <a:avLst/>
          </a:prstGeom>
        </p:spPr>
      </p:pic>
    </p:spTree>
    <p:extLst>
      <p:ext uri="{BB962C8B-B14F-4D97-AF65-F5344CB8AC3E}">
        <p14:creationId xmlns:p14="http://schemas.microsoft.com/office/powerpoint/2010/main" val="247983666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0995D9-548D-A4C8-2CCC-CE144E04769A}"/>
              </a:ext>
            </a:extLst>
          </p:cNvPr>
          <p:cNvSpPr>
            <a:spLocks noGrp="1"/>
          </p:cNvSpPr>
          <p:nvPr>
            <p:ph type="title"/>
          </p:nvPr>
        </p:nvSpPr>
        <p:spPr>
          <a:xfrm>
            <a:off x="1066800" y="152400"/>
            <a:ext cx="7543800" cy="551596"/>
          </a:xfrm>
        </p:spPr>
        <p:txBody>
          <a:bodyPr>
            <a:noAutofit/>
          </a:bodyPr>
          <a:lstStyle/>
          <a:p>
            <a:r>
              <a:rPr lang="en-US" sz="3600" b="1" dirty="0">
                <a:latin typeface="+mn-lt"/>
              </a:rPr>
              <a:t>Test Switch Wired up and Ready for Test</a:t>
            </a:r>
          </a:p>
        </p:txBody>
      </p:sp>
      <p:pic>
        <p:nvPicPr>
          <p:cNvPr id="5" name="Content Placeholder 4">
            <a:extLst>
              <a:ext uri="{FF2B5EF4-FFF2-40B4-BE49-F238E27FC236}">
                <a16:creationId xmlns:a16="http://schemas.microsoft.com/office/drawing/2014/main" id="{B595B81C-2EF7-3CFD-4CEE-38E63ECCE554}"/>
              </a:ext>
            </a:extLst>
          </p:cNvPr>
          <p:cNvPicPr>
            <a:picLocks noGrp="1" noChangeAspect="1"/>
          </p:cNvPicPr>
          <p:nvPr>
            <p:ph idx="1"/>
          </p:nvPr>
        </p:nvPicPr>
        <p:blipFill>
          <a:blip r:embed="rId2">
            <a:extLst>
              <a:ext uri="{BEBA8EAE-BF5A-486C-A8C5-ECC9F3942E4B}">
                <a14:imgProps xmlns:a14="http://schemas.microsoft.com/office/drawing/2010/main">
                  <a14:imgLayer r:embed="rId3">
                    <a14:imgEffect>
                      <a14:brightnessContrast bright="9000" contrast="6000"/>
                    </a14:imgEffect>
                  </a14:imgLayer>
                </a14:imgProps>
              </a:ext>
              <a:ext uri="{28A0092B-C50C-407E-A947-70E740481C1C}">
                <a14:useLocalDpi xmlns:a14="http://schemas.microsoft.com/office/drawing/2010/main" val="0"/>
              </a:ext>
            </a:extLst>
          </a:blip>
          <a:stretch>
            <a:fillRect/>
          </a:stretch>
        </p:blipFill>
        <p:spPr>
          <a:xfrm>
            <a:off x="1743075" y="1143000"/>
            <a:ext cx="7400925" cy="4170363"/>
          </a:xfrm>
        </p:spPr>
      </p:pic>
    </p:spTree>
    <p:extLst>
      <p:ext uri="{BB962C8B-B14F-4D97-AF65-F5344CB8AC3E}">
        <p14:creationId xmlns:p14="http://schemas.microsoft.com/office/powerpoint/2010/main" val="28083365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685800" y="2136338"/>
            <a:ext cx="2514600" cy="1292662"/>
          </a:xfrm>
          <a:prstGeom prst="rect">
            <a:avLst/>
          </a:prstGeom>
          <a:noFill/>
          <a:ln w="9525">
            <a:noFill/>
            <a:miter lim="800000"/>
            <a:headEnd/>
            <a:tailEnd/>
          </a:ln>
          <a:effectLst/>
        </p:spPr>
        <p:txBody>
          <a:bodyPr wrap="square">
            <a:spAutoFit/>
          </a:bodyPr>
          <a:lstStyle/>
          <a:p>
            <a:pPr marL="457200" indent="-457200">
              <a:buClr>
                <a:schemeClr val="accent1"/>
              </a:buClr>
              <a:buFont typeface="Wingdings" panose="05000000000000000000" pitchFamily="2" charset="2"/>
              <a:buChar char="Ø"/>
            </a:pPr>
            <a:r>
              <a:rPr lang="en-US" sz="2600" dirty="0">
                <a:solidFill>
                  <a:schemeClr val="tx1">
                    <a:lumMod val="75000"/>
                    <a:lumOff val="25000"/>
                  </a:schemeClr>
                </a:solidFill>
                <a:latin typeface="Arial" panose="020B0604020202020204" pitchFamily="34" charset="0"/>
                <a:cs typeface="Arial" panose="020B0604020202020204" pitchFamily="34" charset="0"/>
              </a:rPr>
              <a:t>Cover Types</a:t>
            </a:r>
          </a:p>
          <a:p>
            <a:pPr marL="457200" indent="-457200">
              <a:buClr>
                <a:schemeClr val="accent1"/>
              </a:buClr>
              <a:buFont typeface="Wingdings" panose="05000000000000000000" pitchFamily="2" charset="2"/>
              <a:buChar char="Ø"/>
            </a:pPr>
            <a:r>
              <a:rPr lang="en-US" sz="2600" dirty="0">
                <a:solidFill>
                  <a:schemeClr val="tx1">
                    <a:lumMod val="75000"/>
                    <a:lumOff val="25000"/>
                  </a:schemeClr>
                </a:solidFill>
                <a:latin typeface="Arial" panose="020B0604020202020204" pitchFamily="34" charset="0"/>
                <a:cs typeface="Arial" panose="020B0604020202020204" pitchFamily="34" charset="0"/>
              </a:rPr>
              <a:t>Wiring</a:t>
            </a:r>
          </a:p>
          <a:p>
            <a:pPr marL="457200" indent="-457200">
              <a:buClr>
                <a:schemeClr val="accent1"/>
              </a:buClr>
              <a:buFont typeface="Wingdings" panose="05000000000000000000" pitchFamily="2" charset="2"/>
              <a:buChar char="Ø"/>
            </a:pPr>
            <a:r>
              <a:rPr lang="en-US" sz="2600" dirty="0">
                <a:solidFill>
                  <a:schemeClr val="tx1">
                    <a:lumMod val="75000"/>
                    <a:lumOff val="25000"/>
                  </a:schemeClr>
                </a:solidFill>
                <a:latin typeface="Arial" panose="020B0604020202020204" pitchFamily="34" charset="0"/>
                <a:cs typeface="Arial" panose="020B0604020202020204" pitchFamily="34" charset="0"/>
              </a:rPr>
              <a:t>Sockets</a:t>
            </a:r>
          </a:p>
        </p:txBody>
      </p:sp>
      <p:pic>
        <p:nvPicPr>
          <p:cNvPr id="6" name="Picture 5" descr="907020 rev1"/>
          <p:cNvPicPr>
            <a:picLocks noChangeAspect="1" noChangeArrowheads="1"/>
          </p:cNvPicPr>
          <p:nvPr/>
        </p:nvPicPr>
        <p:blipFill>
          <a:blip r:embed="rId2"/>
          <a:srcRect/>
          <a:stretch>
            <a:fillRect/>
          </a:stretch>
        </p:blipFill>
        <p:spPr bwMode="auto">
          <a:xfrm>
            <a:off x="3227834" y="1600200"/>
            <a:ext cx="5431536" cy="4195382"/>
          </a:xfrm>
          <a:prstGeom prst="rect">
            <a:avLst/>
          </a:prstGeom>
          <a:noFill/>
        </p:spPr>
      </p:pic>
      <p:sp>
        <p:nvSpPr>
          <p:cNvPr id="2" name="Title 1">
            <a:extLst>
              <a:ext uri="{FF2B5EF4-FFF2-40B4-BE49-F238E27FC236}">
                <a16:creationId xmlns:a16="http://schemas.microsoft.com/office/drawing/2014/main" id="{F2297ADE-A936-3C4C-4D12-E84D9B3118F8}"/>
              </a:ext>
            </a:extLst>
          </p:cNvPr>
          <p:cNvSpPr>
            <a:spLocks noGrp="1"/>
          </p:cNvSpPr>
          <p:nvPr>
            <p:ph type="title"/>
          </p:nvPr>
        </p:nvSpPr>
        <p:spPr>
          <a:xfrm>
            <a:off x="1295400" y="228600"/>
            <a:ext cx="7467600" cy="627796"/>
          </a:xfrm>
        </p:spPr>
        <p:txBody>
          <a:bodyPr>
            <a:normAutofit fontScale="90000"/>
          </a:bodyPr>
          <a:lstStyle/>
          <a:p>
            <a:r>
              <a:rPr lang="en-US" sz="3600" dirty="0">
                <a:latin typeface="+mn-lt"/>
              </a:rPr>
              <a:t>Pre-Wired Transformer Rated Enclosures</a:t>
            </a:r>
          </a:p>
        </p:txBody>
      </p:sp>
    </p:spTree>
    <p:extLst>
      <p:ext uri="{BB962C8B-B14F-4D97-AF65-F5344CB8AC3E}">
        <p14:creationId xmlns:p14="http://schemas.microsoft.com/office/powerpoint/2010/main" val="18906296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26137" y="2667000"/>
            <a:ext cx="5308342" cy="2748188"/>
          </a:xfrm>
          <a:prstGeom prst="rect">
            <a:avLst/>
          </a:prstGeom>
        </p:spPr>
      </p:pic>
      <p:sp>
        <p:nvSpPr>
          <p:cNvPr id="2" name="Title 1">
            <a:extLst>
              <a:ext uri="{FF2B5EF4-FFF2-40B4-BE49-F238E27FC236}">
                <a16:creationId xmlns:a16="http://schemas.microsoft.com/office/drawing/2014/main" id="{1EDDEEE2-D828-F72B-70B2-3608EE052CB2}"/>
              </a:ext>
            </a:extLst>
          </p:cNvPr>
          <p:cNvSpPr>
            <a:spLocks noGrp="1"/>
          </p:cNvSpPr>
          <p:nvPr>
            <p:ph type="title"/>
          </p:nvPr>
        </p:nvSpPr>
        <p:spPr>
          <a:xfrm>
            <a:off x="1524000" y="193484"/>
            <a:ext cx="7208107" cy="679832"/>
          </a:xfrm>
        </p:spPr>
        <p:txBody>
          <a:bodyPr/>
          <a:lstStyle/>
          <a:p>
            <a:r>
              <a:rPr lang="en-US" dirty="0"/>
              <a:t>Questions?</a:t>
            </a:r>
          </a:p>
        </p:txBody>
      </p:sp>
      <p:pic>
        <p:nvPicPr>
          <p:cNvPr id="3" name="Picture 7" descr="MC900431512[1]">
            <a:extLst>
              <a:ext uri="{FF2B5EF4-FFF2-40B4-BE49-F238E27FC236}">
                <a16:creationId xmlns:a16="http://schemas.microsoft.com/office/drawing/2014/main" id="{18A5374A-CF34-E7C2-9E49-D1931ADFA7D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1900" y="1066800"/>
            <a:ext cx="1600200"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754139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1143000"/>
            <a:ext cx="6400800" cy="5136086"/>
          </a:xfrm>
          <a:prstGeom prst="rect">
            <a:avLst/>
          </a:prstGeom>
          <a:noFill/>
        </p:spPr>
        <p:txBody>
          <a:bodyPr wrap="square" rtlCol="0">
            <a:spAutoFit/>
          </a:bodyPr>
          <a:lstStyle/>
          <a:p>
            <a:pPr marL="742950" marR="0" lvl="1" indent="-285750">
              <a:lnSpc>
                <a:spcPct val="115000"/>
              </a:lnSpc>
              <a:spcBef>
                <a:spcPts val="0"/>
              </a:spcBef>
              <a:spcAft>
                <a:spcPts val="0"/>
              </a:spcAft>
              <a:buFont typeface="+mj-lt"/>
              <a:buAutoNum type="arabicPeriod"/>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Why would you </a:t>
            </a:r>
            <a:r>
              <a:rPr lang="en-US" sz="1400" b="1" kern="100" dirty="0">
                <a:latin typeface="Calibri" panose="020F0502020204030204" pitchFamily="34" charset="0"/>
                <a:ea typeface="Calibri" panose="020F0502020204030204" pitchFamily="34" charset="0"/>
                <a:cs typeface="Times New Roman" panose="02020603050405020304" pitchFamily="18" charset="0"/>
              </a:rPr>
              <a:t>NOT</a:t>
            </a: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 want to open the test jack before opening the shunt/shorting switch first before testing a given CT on a transformer rated metering service?</a:t>
            </a:r>
          </a:p>
          <a:p>
            <a:pPr marL="971550" marR="0" lvl="4" indent="-230188">
              <a:lnSpc>
                <a:spcPct val="115000"/>
              </a:lnSpc>
              <a:spcBef>
                <a:spcPts val="0"/>
              </a:spcBef>
              <a:spcAft>
                <a:spcPts val="600"/>
              </a:spcAft>
              <a:buFont typeface="+mj-lt"/>
              <a:buAutoNum type="alphaLcPeriod"/>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Because it could cause an arc flash</a:t>
            </a:r>
          </a:p>
          <a:p>
            <a:pPr marL="971550" marR="0" lvl="4" indent="-230188">
              <a:lnSpc>
                <a:spcPct val="115000"/>
              </a:lnSpc>
              <a:spcBef>
                <a:spcPts val="0"/>
              </a:spcBef>
              <a:spcAft>
                <a:spcPts val="600"/>
              </a:spcAft>
              <a:buFont typeface="+mj-lt"/>
              <a:buAutoNum type="alphaLcPeriod"/>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Because you would power down the meter</a:t>
            </a:r>
          </a:p>
          <a:p>
            <a:pPr marL="971550" marR="0" lvl="4" indent="-230188">
              <a:lnSpc>
                <a:spcPct val="115000"/>
              </a:lnSpc>
              <a:spcBef>
                <a:spcPts val="0"/>
              </a:spcBef>
              <a:spcAft>
                <a:spcPts val="600"/>
              </a:spcAft>
              <a:buFont typeface="+mj-lt"/>
              <a:buAutoNum type="alphaLcPeriod"/>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Because it would open circuit the secondary of the CT for that phase </a:t>
            </a:r>
          </a:p>
          <a:p>
            <a:pPr marL="971550" marR="0" lvl="4" indent="-230188">
              <a:lnSpc>
                <a:spcPct val="115000"/>
              </a:lnSpc>
              <a:spcBef>
                <a:spcPts val="0"/>
              </a:spcBef>
              <a:spcAft>
                <a:spcPts val="600"/>
              </a:spcAft>
              <a:buFont typeface="+mj-lt"/>
              <a:buAutoNum type="alphaLcPeriod"/>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None of the above</a:t>
            </a:r>
          </a:p>
          <a:p>
            <a:pPr marL="742950" marR="0" lvl="1" indent="-285750">
              <a:lnSpc>
                <a:spcPct val="115000"/>
              </a:lnSpc>
              <a:spcBef>
                <a:spcPts val="0"/>
              </a:spcBef>
              <a:spcAft>
                <a:spcPts val="0"/>
              </a:spcAft>
              <a:buFont typeface="+mj-lt"/>
              <a:buAutoNum type="arabicPeriod"/>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Which type of metering service would require a test switch?</a:t>
            </a:r>
          </a:p>
          <a:p>
            <a:pPr marL="971550" marR="0" lvl="4" indent="-230188">
              <a:lnSpc>
                <a:spcPct val="115000"/>
              </a:lnSpc>
              <a:spcBef>
                <a:spcPts val="0"/>
              </a:spcBef>
              <a:spcAft>
                <a:spcPts val="600"/>
              </a:spcAft>
              <a:buFont typeface="+mj-lt"/>
              <a:buAutoNum type="alphaLcPeriod"/>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Self-Contained</a:t>
            </a:r>
          </a:p>
          <a:p>
            <a:pPr marL="971550" marR="0" lvl="4" indent="-230188">
              <a:lnSpc>
                <a:spcPct val="115000"/>
              </a:lnSpc>
              <a:spcBef>
                <a:spcPts val="0"/>
              </a:spcBef>
              <a:spcAft>
                <a:spcPts val="600"/>
              </a:spcAft>
              <a:buFont typeface="+mj-lt"/>
              <a:buAutoNum type="alphaLcPeriod"/>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Single Phase</a:t>
            </a:r>
          </a:p>
          <a:p>
            <a:pPr marL="971550" marR="0" lvl="4" indent="-230188">
              <a:lnSpc>
                <a:spcPct val="115000"/>
              </a:lnSpc>
              <a:spcBef>
                <a:spcPts val="0"/>
              </a:spcBef>
              <a:spcAft>
                <a:spcPts val="600"/>
              </a:spcAft>
              <a:buFont typeface="+mj-lt"/>
              <a:buAutoNum type="alphaLcPeriod"/>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Transformer rated service</a:t>
            </a:r>
          </a:p>
          <a:p>
            <a:pPr marL="971550" marR="0" lvl="4" indent="-230188">
              <a:lnSpc>
                <a:spcPct val="115000"/>
              </a:lnSpc>
              <a:spcBef>
                <a:spcPts val="0"/>
              </a:spcBef>
              <a:spcAft>
                <a:spcPts val="600"/>
              </a:spcAft>
              <a:buFont typeface="+mj-lt"/>
              <a:buAutoNum type="alphaLcPeriod"/>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Net Metered Service</a:t>
            </a:r>
          </a:p>
          <a:p>
            <a:pPr marL="742950" marR="0" lvl="1" indent="-285750">
              <a:lnSpc>
                <a:spcPct val="115000"/>
              </a:lnSpc>
              <a:spcBef>
                <a:spcPts val="0"/>
              </a:spcBef>
              <a:spcAft>
                <a:spcPts val="0"/>
              </a:spcAft>
              <a:buFont typeface="+mj-lt"/>
              <a:buAutoNum type="arabicPeriod"/>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What is the purpose of a test switch?</a:t>
            </a:r>
          </a:p>
          <a:p>
            <a:pPr marL="971550" marR="0" lvl="4" indent="-230188">
              <a:lnSpc>
                <a:spcPct val="115000"/>
              </a:lnSpc>
              <a:spcBef>
                <a:spcPts val="0"/>
              </a:spcBef>
              <a:spcAft>
                <a:spcPts val="600"/>
              </a:spcAft>
              <a:buFont typeface="+mj-lt"/>
              <a:buAutoNum type="alphaLcPeriod"/>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To add cost to a transformer rated metering service.</a:t>
            </a:r>
          </a:p>
          <a:p>
            <a:pPr marL="971550" marR="0" lvl="4" indent="-230188">
              <a:lnSpc>
                <a:spcPct val="115000"/>
              </a:lnSpc>
              <a:spcBef>
                <a:spcPts val="0"/>
              </a:spcBef>
              <a:spcAft>
                <a:spcPts val="600"/>
              </a:spcAft>
              <a:buFont typeface="+mj-lt"/>
              <a:buAutoNum type="alphaLcPeriod"/>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To prevent electrical shock</a:t>
            </a:r>
          </a:p>
          <a:p>
            <a:pPr marL="971550" marR="0" lvl="4" indent="-230188">
              <a:lnSpc>
                <a:spcPct val="115000"/>
              </a:lnSpc>
              <a:spcBef>
                <a:spcPts val="0"/>
              </a:spcBef>
              <a:spcAft>
                <a:spcPts val="600"/>
              </a:spcAft>
              <a:buFont typeface="+mj-lt"/>
              <a:buAutoNum type="alphaLcPeriod"/>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To enable testing of the CTs and meter on a transformer rated service</a:t>
            </a:r>
            <a:endParaRPr lang="en-U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971550" marR="0" lvl="4" indent="-230188">
              <a:lnSpc>
                <a:spcPct val="115000"/>
              </a:lnSpc>
              <a:spcBef>
                <a:spcPts val="0"/>
              </a:spcBef>
              <a:spcAft>
                <a:spcPts val="600"/>
              </a:spcAft>
              <a:buFont typeface="+mj-lt"/>
              <a:buAutoNum type="alphaLcPeriod"/>
            </a:pPr>
            <a:r>
              <a:rPr lang="en-US" sz="1400" b="1" kern="100" dirty="0">
                <a:effectLst/>
                <a:latin typeface="Calibri" panose="020F0502020204030204" pitchFamily="34" charset="0"/>
                <a:ea typeface="Calibri" panose="020F0502020204030204" pitchFamily="34" charset="0"/>
                <a:cs typeface="Times New Roman" panose="02020603050405020304" pitchFamily="18" charset="0"/>
              </a:rPr>
              <a:t>To cut power to the meter</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43082" y="2819400"/>
            <a:ext cx="1791902" cy="2420640"/>
          </a:xfrm>
          <a:prstGeom prst="rect">
            <a:avLst/>
          </a:prstGeom>
        </p:spPr>
      </p:pic>
      <p:sp>
        <p:nvSpPr>
          <p:cNvPr id="2" name="Title 1">
            <a:extLst>
              <a:ext uri="{FF2B5EF4-FFF2-40B4-BE49-F238E27FC236}">
                <a16:creationId xmlns:a16="http://schemas.microsoft.com/office/drawing/2014/main" id="{B7D845E4-D4DD-3170-DF39-514B16DA7C51}"/>
              </a:ext>
            </a:extLst>
          </p:cNvPr>
          <p:cNvSpPr>
            <a:spLocks noGrp="1"/>
          </p:cNvSpPr>
          <p:nvPr>
            <p:ph type="title"/>
          </p:nvPr>
        </p:nvSpPr>
        <p:spPr>
          <a:xfrm>
            <a:off x="1524000" y="127682"/>
            <a:ext cx="7208107" cy="679832"/>
          </a:xfrm>
        </p:spPr>
        <p:txBody>
          <a:bodyPr/>
          <a:lstStyle/>
          <a:p>
            <a:r>
              <a:rPr lang="en-US" dirty="0"/>
              <a:t>3 Quiz Questions</a:t>
            </a:r>
          </a:p>
        </p:txBody>
      </p:sp>
    </p:spTree>
    <p:extLst>
      <p:ext uri="{BB962C8B-B14F-4D97-AF65-F5344CB8AC3E}">
        <p14:creationId xmlns:p14="http://schemas.microsoft.com/office/powerpoint/2010/main" val="2816131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0" y="193484"/>
            <a:ext cx="7208107" cy="679832"/>
          </a:xfrm>
        </p:spPr>
        <p:txBody>
          <a:bodyPr/>
          <a:lstStyle/>
          <a:p>
            <a:r>
              <a:rPr lang="en-US" dirty="0"/>
              <a:t>Thank you!</a:t>
            </a:r>
          </a:p>
        </p:txBody>
      </p:sp>
      <p:sp>
        <p:nvSpPr>
          <p:cNvPr id="9219" name="Rectangle 5"/>
          <p:cNvSpPr>
            <a:spLocks noGrp="1" noChangeArrowheads="1"/>
          </p:cNvSpPr>
          <p:nvPr>
            <p:ph idx="1"/>
          </p:nvPr>
        </p:nvSpPr>
        <p:spPr>
          <a:noFill/>
        </p:spPr>
        <p:txBody>
          <a:bodyPr/>
          <a:lstStyle/>
          <a:p>
            <a:pPr algn="ctr" eaLnBrk="1" hangingPunct="1">
              <a:buFontTx/>
              <a:buNone/>
            </a:pPr>
            <a:r>
              <a:rPr lang="en-US" altLang="en-US" dirty="0">
                <a:latin typeface="Arial" panose="020B0604020202020204" pitchFamily="34" charset="0"/>
                <a:cs typeface="Arial" panose="020B0604020202020204" pitchFamily="34" charset="0"/>
              </a:rPr>
              <a:t>Dan Hollow</a:t>
            </a:r>
          </a:p>
          <a:p>
            <a:pPr algn="ctr" eaLnBrk="1" hangingPunct="1">
              <a:buFontTx/>
              <a:buNone/>
            </a:pPr>
            <a:r>
              <a:rPr lang="en-US" altLang="en-US" sz="2000" i="1" dirty="0">
                <a:latin typeface="Arial" panose="020B0604020202020204" pitchFamily="34" charset="0"/>
                <a:cs typeface="Arial" panose="020B0604020202020204" pitchFamily="34" charset="0"/>
              </a:rPr>
              <a:t>Rocky Mountain Region Sales Manager</a:t>
            </a:r>
          </a:p>
          <a:p>
            <a:pPr algn="ctr" eaLnBrk="1" hangingPunct="1">
              <a:buFontTx/>
              <a:buNone/>
            </a:pPr>
            <a:endParaRPr lang="en-US" altLang="en-US" sz="1200" dirty="0">
              <a:solidFill>
                <a:srgbClr val="FF0000"/>
              </a:solidFill>
              <a:latin typeface="Arial" panose="020B0604020202020204" pitchFamily="34" charset="0"/>
              <a:cs typeface="Arial" panose="020B0604020202020204" pitchFamily="34" charset="0"/>
            </a:endParaRPr>
          </a:p>
          <a:p>
            <a:pPr algn="ctr" eaLnBrk="1" hangingPunct="1">
              <a:buFontTx/>
              <a:buNone/>
            </a:pPr>
            <a:r>
              <a:rPr lang="en-US" altLang="en-US" sz="2400" b="1" dirty="0">
                <a:latin typeface="Arial" panose="020B0604020202020204" pitchFamily="34" charset="0"/>
                <a:cs typeface="Arial" panose="020B0604020202020204" pitchFamily="34" charset="0"/>
              </a:rPr>
              <a:t>TESCO – The Eastern Specialty Company</a:t>
            </a:r>
            <a:r>
              <a:rPr lang="en-US" altLang="en-US" sz="2400" dirty="0">
                <a:latin typeface="Arial" panose="020B0604020202020204" pitchFamily="34" charset="0"/>
                <a:cs typeface="Arial" panose="020B0604020202020204" pitchFamily="34" charset="0"/>
              </a:rPr>
              <a:t> </a:t>
            </a:r>
          </a:p>
          <a:p>
            <a:pPr algn="ctr" eaLnBrk="1" hangingPunct="1">
              <a:buFontTx/>
              <a:buNone/>
            </a:pPr>
            <a:r>
              <a:rPr lang="en-US" altLang="en-US" sz="1800" i="1" dirty="0">
                <a:latin typeface="Arial" panose="020B0604020202020204" pitchFamily="34" charset="0"/>
                <a:cs typeface="Arial" panose="020B0604020202020204" pitchFamily="34" charset="0"/>
              </a:rPr>
              <a:t>Bristol, PA</a:t>
            </a:r>
          </a:p>
          <a:p>
            <a:pPr algn="ctr" eaLnBrk="1" hangingPunct="1">
              <a:buFontTx/>
              <a:buNone/>
            </a:pPr>
            <a:r>
              <a:rPr lang="en-US" altLang="en-US" sz="2400" dirty="0">
                <a:solidFill>
                  <a:srgbClr val="D02236"/>
                </a:solidFill>
                <a:latin typeface="Arial" panose="020B0604020202020204" pitchFamily="34" charset="0"/>
                <a:cs typeface="Arial" panose="020B0604020202020204" pitchFamily="34" charset="0"/>
              </a:rPr>
              <a:t>303.810.6528</a:t>
            </a:r>
            <a:endParaRPr lang="en-US" altLang="en-US" sz="2000" dirty="0">
              <a:solidFill>
                <a:srgbClr val="D02236"/>
              </a:solidFill>
              <a:latin typeface="Arial" panose="020B0604020202020204" pitchFamily="34" charset="0"/>
              <a:cs typeface="Arial" panose="020B0604020202020204" pitchFamily="34" charset="0"/>
            </a:endParaRPr>
          </a:p>
          <a:p>
            <a:pPr algn="ctr" eaLnBrk="1" hangingPunct="1">
              <a:buFontTx/>
              <a:buNone/>
            </a:pPr>
            <a:br>
              <a:rPr lang="en-US" altLang="en-US" sz="2000" dirty="0">
                <a:latin typeface="Arial" panose="020B0604020202020204" pitchFamily="34" charset="0"/>
                <a:cs typeface="Arial" panose="020B0604020202020204" pitchFamily="34" charset="0"/>
              </a:rPr>
            </a:br>
            <a:r>
              <a:rPr lang="en-US" altLang="en-US" sz="2000" dirty="0">
                <a:latin typeface="Arial" panose="020B0604020202020204" pitchFamily="34" charset="0"/>
                <a:cs typeface="Arial" panose="020B0604020202020204" pitchFamily="34" charset="0"/>
              </a:rPr>
              <a:t>This presentation can also be found under Meter Conferences and Schools on the TESCO website: </a:t>
            </a:r>
            <a:r>
              <a:rPr lang="en-US" altLang="en-US" sz="2000" dirty="0">
                <a:solidFill>
                  <a:srgbClr val="D02236"/>
                </a:solidFill>
                <a:latin typeface="Arial" panose="020B0604020202020204" pitchFamily="34" charset="0"/>
                <a:cs typeface="Arial" panose="020B0604020202020204" pitchFamily="34" charset="0"/>
              </a:rPr>
              <a:t>tescometering.com</a:t>
            </a:r>
          </a:p>
          <a:p>
            <a:pPr algn="ctr" eaLnBrk="1" hangingPunct="1">
              <a:buFontTx/>
              <a:buNone/>
            </a:pPr>
            <a:endParaRPr lang="en-US" altLang="en-US" sz="2300" dirty="0">
              <a:solidFill>
                <a:srgbClr val="CC3300"/>
              </a:solidFill>
            </a:endParaRPr>
          </a:p>
        </p:txBody>
      </p:sp>
      <p:sp>
        <p:nvSpPr>
          <p:cNvPr id="6" name="Footer Placeholder 4">
            <a:extLst>
              <a:ext uri="{FF2B5EF4-FFF2-40B4-BE49-F238E27FC236}">
                <a16:creationId xmlns:a16="http://schemas.microsoft.com/office/drawing/2014/main" id="{C1B4E3D2-6523-4F84-A951-C6829D40F3F0}"/>
              </a:ext>
            </a:extLst>
          </p:cNvPr>
          <p:cNvSpPr>
            <a:spLocks noGrp="1"/>
          </p:cNvSpPr>
          <p:nvPr>
            <p:ph type="ftr" sz="quarter" idx="3"/>
          </p:nvPr>
        </p:nvSpPr>
        <p:spPr>
          <a:prstGeom prst="rect">
            <a:avLst/>
          </a:prstGeom>
        </p:spPr>
        <p:txBody>
          <a:bodyPr vert="horz" lIns="91440" tIns="45720" rIns="91440" bIns="45720" rtlCol="0" anchor="ctr"/>
          <a:lstStyle>
            <a:lvl1pPr algn="l">
              <a:defRPr sz="1200" b="1">
                <a:solidFill>
                  <a:schemeClr val="accent1"/>
                </a:solidFill>
              </a:defRPr>
            </a:lvl1pPr>
          </a:lstStyle>
          <a:p>
            <a:r>
              <a:rPr lang="en-US" dirty="0"/>
              <a:t>tescometering.com</a:t>
            </a:r>
          </a:p>
        </p:txBody>
      </p:sp>
      <p:sp>
        <p:nvSpPr>
          <p:cNvPr id="7" name="Slide Number Placeholder 5">
            <a:extLst>
              <a:ext uri="{FF2B5EF4-FFF2-40B4-BE49-F238E27FC236}">
                <a16:creationId xmlns:a16="http://schemas.microsoft.com/office/drawing/2014/main" id="{FF2C09E2-0F6A-4950-80B1-3784761379E9}"/>
              </a:ext>
            </a:extLst>
          </p:cNvPr>
          <p:cNvSpPr>
            <a:spLocks noGrp="1"/>
          </p:cNvSpPr>
          <p:nvPr>
            <p:ph type="sldNum" sz="quarter" idx="4"/>
          </p:nvPr>
        </p:nvSpPr>
        <p:spPr>
          <a:prstGeom prst="rect">
            <a:avLst/>
          </a:prstGeom>
        </p:spPr>
        <p:txBody>
          <a:bodyPr vert="horz" lIns="91440" tIns="45720" rIns="91440" bIns="45720" rtlCol="0" anchor="ctr"/>
          <a:lstStyle>
            <a:lvl1pPr algn="r">
              <a:defRPr sz="1200">
                <a:solidFill>
                  <a:schemeClr val="tx1"/>
                </a:solidFill>
              </a:defRPr>
            </a:lvl1pPr>
          </a:lstStyle>
          <a:p>
            <a:fld id="{F4B7F58F-9A72-4E07-B505-B7A6F5244F49}" type="slidenum">
              <a:rPr lang="en-US" smtClean="0"/>
              <a:pPr/>
              <a:t>24</a:t>
            </a:fld>
            <a:endParaRPr lang="en-US" dirty="0"/>
          </a:p>
        </p:txBody>
      </p:sp>
      <p:sp>
        <p:nvSpPr>
          <p:cNvPr id="9221" name="TextBox 3"/>
          <p:cNvSpPr txBox="1">
            <a:spLocks noChangeArrowheads="1"/>
          </p:cNvSpPr>
          <p:nvPr/>
        </p:nvSpPr>
        <p:spPr bwMode="auto">
          <a:xfrm>
            <a:off x="914400" y="5757862"/>
            <a:ext cx="76962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0"/>
              </a:spcBef>
              <a:buFontTx/>
              <a:buNone/>
            </a:pPr>
            <a:r>
              <a:rPr lang="en-US" altLang="en-US" sz="1400" b="1" dirty="0">
                <a:solidFill>
                  <a:srgbClr val="D02236"/>
                </a:solidFill>
              </a:rPr>
              <a:t>ISO 9001:2015 Certified Quality Company</a:t>
            </a:r>
          </a:p>
          <a:p>
            <a:pPr algn="ctr" eaLnBrk="1" hangingPunct="1">
              <a:spcBef>
                <a:spcPct val="0"/>
              </a:spcBef>
              <a:buFontTx/>
              <a:buNone/>
            </a:pPr>
            <a:r>
              <a:rPr lang="en-US" altLang="en-US" sz="1400" b="1" dirty="0">
                <a:solidFill>
                  <a:srgbClr val="D02236"/>
                </a:solidFill>
              </a:rPr>
              <a:t>ISO 17025:2017 Accredited Laboratory</a:t>
            </a:r>
          </a:p>
        </p:txBody>
      </p:sp>
    </p:spTree>
    <p:extLst>
      <p:ext uri="{BB962C8B-B14F-4D97-AF65-F5344CB8AC3E}">
        <p14:creationId xmlns:p14="http://schemas.microsoft.com/office/powerpoint/2010/main" val="15067733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073E09-ADC3-990C-1F5D-631111EB3058}"/>
              </a:ext>
            </a:extLst>
          </p:cNvPr>
          <p:cNvSpPr>
            <a:spLocks noGrp="1"/>
          </p:cNvSpPr>
          <p:nvPr>
            <p:ph type="title"/>
          </p:nvPr>
        </p:nvSpPr>
        <p:spPr/>
        <p:txBody>
          <a:bodyPr/>
          <a:lstStyle/>
          <a:p>
            <a:r>
              <a:rPr lang="en-US" dirty="0"/>
              <a:t>Purpose</a:t>
            </a:r>
          </a:p>
        </p:txBody>
      </p:sp>
      <p:pic>
        <p:nvPicPr>
          <p:cNvPr id="9" name="Picture 6" descr="TESCO-equipment-prewired-meter-box"/>
          <p:cNvPicPr>
            <a:picLocks noChangeAspect="1" noChangeArrowheads="1"/>
          </p:cNvPicPr>
          <p:nvPr/>
        </p:nvPicPr>
        <p:blipFill>
          <a:blip r:embed="rId3"/>
          <a:srcRect/>
          <a:stretch>
            <a:fillRect/>
          </a:stretch>
        </p:blipFill>
        <p:spPr bwMode="auto">
          <a:xfrm>
            <a:off x="5099050" y="2362200"/>
            <a:ext cx="4044950" cy="3039491"/>
          </a:xfrm>
          <a:prstGeom prst="rect">
            <a:avLst/>
          </a:prstGeom>
          <a:noFill/>
        </p:spPr>
      </p:pic>
      <p:sp>
        <p:nvSpPr>
          <p:cNvPr id="14" name="Content Placeholder 13"/>
          <p:cNvSpPr>
            <a:spLocks noGrp="1"/>
          </p:cNvSpPr>
          <p:nvPr>
            <p:ph idx="1"/>
          </p:nvPr>
        </p:nvSpPr>
        <p:spPr>
          <a:xfrm>
            <a:off x="381000" y="1309815"/>
            <a:ext cx="7886700" cy="4842433"/>
          </a:xfrm>
        </p:spPr>
        <p:txBody>
          <a:bodyPr>
            <a:normAutofit fontScale="92500" lnSpcReduction="10000"/>
          </a:bodyPr>
          <a:lstStyle/>
          <a:p>
            <a:pPr marL="0" indent="0">
              <a:buNone/>
            </a:pPr>
            <a:r>
              <a:rPr lang="en-US" dirty="0">
                <a:latin typeface="Arial" panose="020B0604020202090204" pitchFamily="34" charset="0"/>
                <a:cs typeface="Arial" panose="020B0604020202090204" pitchFamily="34" charset="0"/>
              </a:rPr>
              <a:t>To acquaint the attendees with the use and purpose of Meter Test Switches </a:t>
            </a:r>
          </a:p>
          <a:p>
            <a:pPr marL="0" indent="0">
              <a:buNone/>
            </a:pPr>
            <a:endParaRPr lang="en-US" b="1" dirty="0">
              <a:solidFill>
                <a:srgbClr val="3672A8"/>
              </a:solidFill>
            </a:endParaRPr>
          </a:p>
          <a:p>
            <a:pPr marL="90488" indent="-33338">
              <a:buNone/>
            </a:pPr>
            <a:r>
              <a:rPr lang="en-US" sz="2400" b="1" dirty="0">
                <a:solidFill>
                  <a:srgbClr val="3672A8"/>
                </a:solidFill>
              </a:rPr>
              <a:t>Course Breakdown of Topics: </a:t>
            </a:r>
          </a:p>
          <a:p>
            <a:pPr marL="90488" indent="-33338">
              <a:lnSpc>
                <a:spcPct val="80000"/>
              </a:lnSpc>
              <a:spcBef>
                <a:spcPts val="600"/>
              </a:spcBef>
              <a:buFont typeface="Wingdings" panose="05000000000000000000" pitchFamily="2" charset="2"/>
              <a:buChar char="Ø"/>
            </a:pPr>
            <a:r>
              <a:rPr lang="en-US" sz="2600" dirty="0">
                <a:latin typeface="Arial" panose="020B0604020202020204" pitchFamily="34" charset="0"/>
                <a:cs typeface="Arial" panose="020B0604020202020204" pitchFamily="34" charset="0"/>
              </a:rPr>
              <a:t>Using Test Switches</a:t>
            </a:r>
          </a:p>
          <a:p>
            <a:pPr marL="90488" indent="-33338">
              <a:lnSpc>
                <a:spcPct val="80000"/>
              </a:lnSpc>
              <a:spcBef>
                <a:spcPts val="600"/>
              </a:spcBef>
              <a:buFont typeface="Wingdings" panose="05000000000000000000" pitchFamily="2" charset="2"/>
              <a:buChar char="Ø"/>
            </a:pPr>
            <a:endParaRPr lang="en-US" sz="2600" dirty="0">
              <a:latin typeface="Arial" panose="020B0604020202020204" pitchFamily="34" charset="0"/>
              <a:cs typeface="Arial" panose="020B0604020202020204" pitchFamily="34" charset="0"/>
            </a:endParaRPr>
          </a:p>
          <a:p>
            <a:pPr marL="90488" indent="-33338">
              <a:lnSpc>
                <a:spcPct val="80000"/>
              </a:lnSpc>
              <a:spcBef>
                <a:spcPts val="600"/>
              </a:spcBef>
              <a:buFont typeface="Wingdings" panose="05000000000000000000" pitchFamily="2" charset="2"/>
              <a:buChar char="Ø"/>
            </a:pPr>
            <a:r>
              <a:rPr lang="en-US" sz="2600" dirty="0">
                <a:latin typeface="Arial" panose="020B0604020202020204" pitchFamily="34" charset="0"/>
                <a:cs typeface="Arial" panose="020B0604020202020204" pitchFamily="34" charset="0"/>
              </a:rPr>
              <a:t>Meter Test Switch Specifications </a:t>
            </a:r>
          </a:p>
          <a:p>
            <a:pPr marL="90488" indent="-33338">
              <a:lnSpc>
                <a:spcPct val="80000"/>
              </a:lnSpc>
              <a:spcBef>
                <a:spcPts val="600"/>
              </a:spcBef>
              <a:buFont typeface="Wingdings" panose="05000000000000000000" pitchFamily="2" charset="2"/>
              <a:buChar char="Ø"/>
            </a:pPr>
            <a:endParaRPr lang="en-US" sz="2600" dirty="0">
              <a:latin typeface="Arial" panose="020B0604020202020204" pitchFamily="34" charset="0"/>
              <a:cs typeface="Arial" panose="020B0604020202020204" pitchFamily="34" charset="0"/>
            </a:endParaRPr>
          </a:p>
          <a:p>
            <a:pPr marL="90488" indent="-33338">
              <a:lnSpc>
                <a:spcPct val="80000"/>
              </a:lnSpc>
              <a:spcBef>
                <a:spcPts val="600"/>
              </a:spcBef>
              <a:buFont typeface="Wingdings" panose="05000000000000000000" pitchFamily="2" charset="2"/>
              <a:buChar char="Ø"/>
            </a:pPr>
            <a:r>
              <a:rPr lang="en-US" sz="2600" dirty="0">
                <a:latin typeface="Arial" panose="020B0604020202020204" pitchFamily="34" charset="0"/>
                <a:cs typeface="Arial" panose="020B0604020202020204" pitchFamily="34" charset="0"/>
              </a:rPr>
              <a:t>Meter Test Switch Configurations</a:t>
            </a:r>
          </a:p>
          <a:p>
            <a:pPr marL="90488" indent="-33338">
              <a:lnSpc>
                <a:spcPct val="80000"/>
              </a:lnSpc>
              <a:spcBef>
                <a:spcPts val="600"/>
              </a:spcBef>
              <a:buFont typeface="Wingdings" panose="05000000000000000000" pitchFamily="2" charset="2"/>
              <a:buChar char="Ø"/>
            </a:pPr>
            <a:endParaRPr lang="en-US" sz="2600" dirty="0">
              <a:latin typeface="Arial" panose="020B0604020202020204" pitchFamily="34" charset="0"/>
              <a:cs typeface="Arial" panose="020B0604020202020204" pitchFamily="34" charset="0"/>
            </a:endParaRPr>
          </a:p>
          <a:p>
            <a:pPr marL="90488" indent="-33338">
              <a:lnSpc>
                <a:spcPct val="80000"/>
              </a:lnSpc>
              <a:spcBef>
                <a:spcPts val="600"/>
              </a:spcBef>
              <a:buFont typeface="Wingdings" panose="05000000000000000000" pitchFamily="2" charset="2"/>
              <a:buChar char="Ø"/>
            </a:pPr>
            <a:r>
              <a:rPr lang="en-US" sz="2600" dirty="0">
                <a:latin typeface="Arial" panose="020B0604020202020204" pitchFamily="34" charset="0"/>
                <a:cs typeface="Arial" panose="020B0604020202020204" pitchFamily="34" charset="0"/>
              </a:rPr>
              <a:t>Meter Test Switch Accessories</a:t>
            </a:r>
          </a:p>
          <a:p>
            <a:pPr marL="90488" indent="-33338">
              <a:lnSpc>
                <a:spcPct val="80000"/>
              </a:lnSpc>
              <a:spcBef>
                <a:spcPts val="600"/>
              </a:spcBef>
              <a:buFont typeface="Wingdings" panose="05000000000000000000" pitchFamily="2" charset="2"/>
              <a:buChar char="Ø"/>
            </a:pPr>
            <a:endParaRPr lang="en-US" sz="2600" dirty="0">
              <a:latin typeface="Arial" panose="020B0604020202020204" pitchFamily="34" charset="0"/>
              <a:cs typeface="Arial" panose="020B0604020202020204" pitchFamily="34" charset="0"/>
            </a:endParaRPr>
          </a:p>
          <a:p>
            <a:pPr marL="90488" indent="-33338">
              <a:lnSpc>
                <a:spcPct val="80000"/>
              </a:lnSpc>
              <a:spcBef>
                <a:spcPts val="600"/>
              </a:spcBef>
              <a:buFont typeface="Wingdings" panose="05000000000000000000" pitchFamily="2" charset="2"/>
              <a:buChar char="Ø"/>
            </a:pPr>
            <a:r>
              <a:rPr lang="en-US" sz="2600" dirty="0">
                <a:latin typeface="Arial" panose="020B0604020202020204" pitchFamily="34" charset="0"/>
                <a:cs typeface="Arial" panose="020B0604020202020204" pitchFamily="34" charset="0"/>
              </a:rPr>
              <a:t>Pre-Wired Transformer Rated Enclosures</a:t>
            </a:r>
          </a:p>
          <a:p>
            <a:pPr marL="0" indent="0">
              <a:spcBef>
                <a:spcPts val="600"/>
              </a:spcBef>
              <a:buNone/>
            </a:pP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33007523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5"/>
          <p:cNvSpPr txBox="1">
            <a:spLocks noChangeArrowheads="1"/>
          </p:cNvSpPr>
          <p:nvPr/>
        </p:nvSpPr>
        <p:spPr bwMode="auto">
          <a:xfrm>
            <a:off x="654424" y="1143000"/>
            <a:ext cx="3581400" cy="4708981"/>
          </a:xfrm>
          <a:prstGeom prst="rect">
            <a:avLst/>
          </a:prstGeom>
          <a:noFill/>
          <a:ln w="9525">
            <a:noFill/>
            <a:miter lim="800000"/>
            <a:headEnd/>
            <a:tailEnd/>
          </a:ln>
          <a:effectLst/>
        </p:spPr>
        <p:txBody>
          <a:bodyPr wrap="square">
            <a:spAutoFit/>
          </a:bodyPr>
          <a:lstStyle/>
          <a:p>
            <a:pPr marL="342900" indent="-342900">
              <a:spcBef>
                <a:spcPct val="50000"/>
              </a:spcBef>
              <a:buClr>
                <a:srgbClr val="C00000"/>
              </a:buClr>
              <a:buFont typeface="Wingdings" panose="05000000000000000000" pitchFamily="2" charset="2"/>
              <a:buChar char="Ø"/>
            </a:pPr>
            <a:r>
              <a:rPr lang="en-US" sz="2000" dirty="0">
                <a:solidFill>
                  <a:schemeClr val="tx1">
                    <a:lumMod val="75000"/>
                    <a:lumOff val="25000"/>
                  </a:schemeClr>
                </a:solidFill>
                <a:latin typeface="Arial" panose="020B0604020202020204" pitchFamily="34" charset="0"/>
                <a:cs typeface="Arial" panose="020B0604020202020204" pitchFamily="34" charset="0"/>
              </a:rPr>
              <a:t>Typically found in residential metering</a:t>
            </a:r>
          </a:p>
          <a:p>
            <a:pPr marL="342900" indent="-342900">
              <a:spcBef>
                <a:spcPct val="50000"/>
              </a:spcBef>
              <a:buClr>
                <a:srgbClr val="C00000"/>
              </a:buClr>
              <a:buFont typeface="Wingdings" panose="05000000000000000000" pitchFamily="2" charset="2"/>
              <a:buChar char="Ø"/>
            </a:pPr>
            <a:r>
              <a:rPr lang="en-US" sz="2000" dirty="0">
                <a:solidFill>
                  <a:schemeClr val="tx1">
                    <a:lumMod val="75000"/>
                    <a:lumOff val="25000"/>
                  </a:schemeClr>
                </a:solidFill>
                <a:latin typeface="Arial" panose="020B0604020202020204" pitchFamily="34" charset="0"/>
                <a:cs typeface="Arial" panose="020B0604020202020204" pitchFamily="34" charset="0"/>
              </a:rPr>
              <a:t>Meters are capable of handling the direct incoming amperage</a:t>
            </a:r>
          </a:p>
          <a:p>
            <a:pPr marL="342900" indent="-342900">
              <a:spcBef>
                <a:spcPct val="50000"/>
              </a:spcBef>
              <a:buClr>
                <a:srgbClr val="C00000"/>
              </a:buClr>
              <a:buFont typeface="Wingdings" panose="05000000000000000000" pitchFamily="2" charset="2"/>
              <a:buChar char="Ø"/>
            </a:pPr>
            <a:r>
              <a:rPr lang="en-US" sz="2000" dirty="0">
                <a:solidFill>
                  <a:schemeClr val="tx1">
                    <a:lumMod val="75000"/>
                    <a:lumOff val="25000"/>
                  </a:schemeClr>
                </a:solidFill>
                <a:latin typeface="Arial" panose="020B0604020202020204" pitchFamily="34" charset="0"/>
                <a:cs typeface="Arial" panose="020B0604020202020204" pitchFamily="34" charset="0"/>
              </a:rPr>
              <a:t>Meter is connected directly to the load being measured</a:t>
            </a:r>
          </a:p>
          <a:p>
            <a:pPr marL="342900" indent="-342900">
              <a:spcBef>
                <a:spcPct val="50000"/>
              </a:spcBef>
              <a:buClr>
                <a:srgbClr val="C00000"/>
              </a:buClr>
              <a:buFont typeface="Wingdings" panose="05000000000000000000" pitchFamily="2" charset="2"/>
              <a:buChar char="Ø"/>
            </a:pPr>
            <a:r>
              <a:rPr lang="en-US" sz="2000" dirty="0">
                <a:solidFill>
                  <a:schemeClr val="tx1">
                    <a:lumMod val="75000"/>
                    <a:lumOff val="25000"/>
                  </a:schemeClr>
                </a:solidFill>
                <a:latin typeface="Arial" panose="020B0604020202020204" pitchFamily="34" charset="0"/>
                <a:cs typeface="Arial" panose="020B0604020202020204" pitchFamily="34" charset="0"/>
              </a:rPr>
              <a:t>Meter is part of the circuit</a:t>
            </a:r>
          </a:p>
          <a:p>
            <a:pPr marL="342900" indent="-342900">
              <a:spcBef>
                <a:spcPct val="50000"/>
              </a:spcBef>
              <a:buClr>
                <a:srgbClr val="C00000"/>
              </a:buClr>
              <a:buFont typeface="Wingdings" panose="05000000000000000000" pitchFamily="2" charset="2"/>
              <a:buChar char="Ø"/>
            </a:pPr>
            <a:r>
              <a:rPr lang="en-US" sz="2000" dirty="0">
                <a:solidFill>
                  <a:schemeClr val="tx1">
                    <a:lumMod val="75000"/>
                    <a:lumOff val="25000"/>
                  </a:schemeClr>
                </a:solidFill>
                <a:latin typeface="Arial" panose="020B0604020202020204" pitchFamily="34" charset="0"/>
                <a:cs typeface="Arial" panose="020B0604020202020204" pitchFamily="34" charset="0"/>
              </a:rPr>
              <a:t>When the meter is removed from the socket, power to the customer is interrupted</a:t>
            </a:r>
          </a:p>
        </p:txBody>
      </p:sp>
      <p:pic>
        <p:nvPicPr>
          <p:cNvPr id="7" name="Content Placeholder 4" descr="self contained doc_001"/>
          <p:cNvPicPr>
            <a:picLocks noGrp="1" noChangeAspect="1" noChangeArrowheads="1"/>
          </p:cNvPicPr>
          <p:nvPr>
            <p:ph idx="1"/>
          </p:nvPr>
        </p:nvPicPr>
        <p:blipFill>
          <a:blip r:embed="rId3"/>
          <a:srcRect l="15686" t="18182" r="15686" b="35152"/>
          <a:stretch>
            <a:fillRect/>
          </a:stretch>
        </p:blipFill>
        <p:spPr bwMode="auto">
          <a:xfrm>
            <a:off x="4419600" y="1905000"/>
            <a:ext cx="4000500" cy="3521075"/>
          </a:xfrm>
          <a:noFill/>
          <a:ln/>
        </p:spPr>
      </p:pic>
      <p:sp>
        <p:nvSpPr>
          <p:cNvPr id="2" name="Title 1">
            <a:extLst>
              <a:ext uri="{FF2B5EF4-FFF2-40B4-BE49-F238E27FC236}">
                <a16:creationId xmlns:a16="http://schemas.microsoft.com/office/drawing/2014/main" id="{7307F3E2-6DBD-84ED-2330-A8ADBDA5E591}"/>
              </a:ext>
            </a:extLst>
          </p:cNvPr>
          <p:cNvSpPr>
            <a:spLocks noGrp="1"/>
          </p:cNvSpPr>
          <p:nvPr>
            <p:ph type="title"/>
          </p:nvPr>
        </p:nvSpPr>
        <p:spPr>
          <a:xfrm>
            <a:off x="1556952" y="136525"/>
            <a:ext cx="7208107" cy="679832"/>
          </a:xfrm>
        </p:spPr>
        <p:txBody>
          <a:bodyPr/>
          <a:lstStyle/>
          <a:p>
            <a:r>
              <a:rPr lang="en-US" dirty="0"/>
              <a:t>Typical Self Contained Service</a:t>
            </a:r>
          </a:p>
        </p:txBody>
      </p:sp>
    </p:spTree>
    <p:extLst>
      <p:ext uri="{BB962C8B-B14F-4D97-AF65-F5344CB8AC3E}">
        <p14:creationId xmlns:p14="http://schemas.microsoft.com/office/powerpoint/2010/main" val="450905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Box 8"/>
          <p:cNvSpPr txBox="1">
            <a:spLocks noChangeArrowheads="1"/>
          </p:cNvSpPr>
          <p:nvPr/>
        </p:nvSpPr>
        <p:spPr bwMode="auto">
          <a:xfrm>
            <a:off x="563190" y="1295400"/>
            <a:ext cx="4008810" cy="42473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285750" indent="-285750">
              <a:spcAft>
                <a:spcPts val="1200"/>
              </a:spcAft>
              <a:buClr>
                <a:srgbClr val="1CADE4"/>
              </a:buClr>
              <a:buFont typeface="Wingdings" panose="05000000000000000000" pitchFamily="2" charset="2"/>
              <a:buChar char="Ø"/>
            </a:pPr>
            <a:r>
              <a:rPr lang="en-US" altLang="en-US" sz="2000" dirty="0">
                <a:solidFill>
                  <a:schemeClr val="tx1">
                    <a:lumMod val="75000"/>
                    <a:lumOff val="25000"/>
                  </a:schemeClr>
                </a:solidFill>
                <a:latin typeface="Arial" panose="020B0604020202090204" pitchFamily="34" charset="0"/>
                <a:cs typeface="Arial" panose="020B0604020202090204" pitchFamily="34" charset="0"/>
              </a:rPr>
              <a:t>Meter measures scaled down representation of the load.</a:t>
            </a:r>
          </a:p>
          <a:p>
            <a:pPr marL="285750" indent="-285750">
              <a:spcAft>
                <a:spcPts val="1200"/>
              </a:spcAft>
              <a:buClr>
                <a:srgbClr val="1CADE4"/>
              </a:buClr>
              <a:buFont typeface="Wingdings" panose="05000000000000000000" pitchFamily="2" charset="2"/>
              <a:buChar char="Ø"/>
            </a:pPr>
            <a:r>
              <a:rPr lang="en-US" altLang="en-US" sz="2000" dirty="0">
                <a:solidFill>
                  <a:schemeClr val="tx1">
                    <a:lumMod val="75000"/>
                    <a:lumOff val="25000"/>
                  </a:schemeClr>
                </a:solidFill>
                <a:latin typeface="Arial" panose="020B0604020202090204" pitchFamily="34" charset="0"/>
                <a:cs typeface="Arial" panose="020B0604020202090204" pitchFamily="34" charset="0"/>
              </a:rPr>
              <a:t>Scaling is accomplished by the use of external current transformers (CTs) and sometimes voltage transformers or PTs).</a:t>
            </a:r>
          </a:p>
          <a:p>
            <a:pPr marL="285750" indent="-285750">
              <a:spcAft>
                <a:spcPts val="1200"/>
              </a:spcAft>
              <a:buClr>
                <a:srgbClr val="1CADE4"/>
              </a:buClr>
              <a:buFont typeface="Wingdings" panose="05000000000000000000" pitchFamily="2" charset="2"/>
              <a:buChar char="Ø"/>
            </a:pPr>
            <a:r>
              <a:rPr lang="en-US" altLang="en-US" sz="2000" dirty="0">
                <a:solidFill>
                  <a:schemeClr val="tx1">
                    <a:lumMod val="75000"/>
                    <a:lumOff val="25000"/>
                  </a:schemeClr>
                </a:solidFill>
                <a:latin typeface="Arial" panose="020B0604020202090204" pitchFamily="34" charset="0"/>
                <a:cs typeface="Arial" panose="020B0604020202090204" pitchFamily="34" charset="0"/>
              </a:rPr>
              <a:t>The meter is NOT part of the circuit</a:t>
            </a:r>
          </a:p>
          <a:p>
            <a:pPr marL="285750" indent="-285750">
              <a:spcAft>
                <a:spcPts val="1200"/>
              </a:spcAft>
              <a:buClr>
                <a:srgbClr val="1CADE4"/>
              </a:buClr>
              <a:buFont typeface="Wingdings" panose="05000000000000000000" pitchFamily="2" charset="2"/>
              <a:buChar char="Ø"/>
            </a:pPr>
            <a:r>
              <a:rPr lang="en-US" altLang="en-US" sz="2000" dirty="0">
                <a:solidFill>
                  <a:schemeClr val="tx1">
                    <a:lumMod val="75000"/>
                    <a:lumOff val="25000"/>
                  </a:schemeClr>
                </a:solidFill>
                <a:latin typeface="Arial" panose="020B0604020202090204" pitchFamily="34" charset="0"/>
                <a:cs typeface="Arial" panose="020B0604020202090204" pitchFamily="34" charset="0"/>
              </a:rPr>
              <a:t>When the meter is removed from the socket, the customer does not lose power</a:t>
            </a:r>
          </a:p>
        </p:txBody>
      </p:sp>
      <p:pic>
        <p:nvPicPr>
          <p:cNvPr id="6" name="Picture 7" descr="factory_001"/>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b="33940"/>
          <a:stretch>
            <a:fillRect/>
          </a:stretch>
        </p:blipFill>
        <p:spPr>
          <a:xfrm>
            <a:off x="4889500" y="1317625"/>
            <a:ext cx="4254500" cy="36385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4"/>
          <p:cNvSpPr>
            <a:spLocks noChangeArrowheads="1"/>
          </p:cNvSpPr>
          <p:nvPr/>
        </p:nvSpPr>
        <p:spPr bwMode="auto">
          <a:xfrm>
            <a:off x="152400" y="6019800"/>
            <a:ext cx="525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r>
              <a:rPr lang="en-US" altLang="en-US" sz="2800" b="1" dirty="0">
                <a:solidFill>
                  <a:schemeClr val="tx1">
                    <a:lumMod val="75000"/>
                    <a:lumOff val="25000"/>
                  </a:schemeClr>
                </a:solidFill>
                <a:latin typeface="Arial" panose="020B0604020202090204" pitchFamily="34" charset="0"/>
                <a:cs typeface="Arial" panose="020B0604020202090204" pitchFamily="34" charset="0"/>
              </a:rPr>
              <a:t>Transformer Rated Service</a:t>
            </a:r>
          </a:p>
        </p:txBody>
      </p:sp>
      <p:sp>
        <p:nvSpPr>
          <p:cNvPr id="2" name="Title 1">
            <a:extLst>
              <a:ext uri="{FF2B5EF4-FFF2-40B4-BE49-F238E27FC236}">
                <a16:creationId xmlns:a16="http://schemas.microsoft.com/office/drawing/2014/main" id="{B96649FA-4A2E-4EA6-75CB-500F5A033B09}"/>
              </a:ext>
            </a:extLst>
          </p:cNvPr>
          <p:cNvSpPr>
            <a:spLocks noGrp="1"/>
          </p:cNvSpPr>
          <p:nvPr>
            <p:ph type="title"/>
          </p:nvPr>
        </p:nvSpPr>
        <p:spPr>
          <a:xfrm>
            <a:off x="1556952" y="136525"/>
            <a:ext cx="7208107" cy="679832"/>
          </a:xfrm>
        </p:spPr>
        <p:txBody>
          <a:bodyPr/>
          <a:lstStyle/>
          <a:p>
            <a:r>
              <a:rPr lang="en-US" dirty="0"/>
              <a:t>Transformer Rated Service</a:t>
            </a:r>
          </a:p>
        </p:txBody>
      </p:sp>
    </p:spTree>
    <p:extLst>
      <p:ext uri="{BB962C8B-B14F-4D97-AF65-F5344CB8AC3E}">
        <p14:creationId xmlns:p14="http://schemas.microsoft.com/office/powerpoint/2010/main" val="8352874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2" descr="ct"/>
          <p:cNvPicPr>
            <a:picLocks noChangeAspect="1" noChangeArrowheads="1"/>
          </p:cNvPicPr>
          <p:nvPr/>
        </p:nvPicPr>
        <p:blipFill>
          <a:blip r:embed="rId3"/>
          <a:srcRect/>
          <a:stretch>
            <a:fillRect/>
          </a:stretch>
        </p:blipFill>
        <p:spPr bwMode="auto">
          <a:xfrm>
            <a:off x="5257800" y="2682875"/>
            <a:ext cx="914400" cy="822325"/>
          </a:xfrm>
          <a:prstGeom prst="rect">
            <a:avLst/>
          </a:prstGeom>
          <a:noFill/>
        </p:spPr>
      </p:pic>
      <p:pic>
        <p:nvPicPr>
          <p:cNvPr id="61" name="Picture 3" descr="ct"/>
          <p:cNvPicPr>
            <a:picLocks noChangeAspect="1" noChangeArrowheads="1"/>
          </p:cNvPicPr>
          <p:nvPr/>
        </p:nvPicPr>
        <p:blipFill>
          <a:blip r:embed="rId3"/>
          <a:srcRect/>
          <a:stretch>
            <a:fillRect/>
          </a:stretch>
        </p:blipFill>
        <p:spPr bwMode="auto">
          <a:xfrm>
            <a:off x="3733800" y="1905000"/>
            <a:ext cx="914400" cy="822325"/>
          </a:xfrm>
          <a:prstGeom prst="rect">
            <a:avLst/>
          </a:prstGeom>
          <a:noFill/>
        </p:spPr>
      </p:pic>
      <p:pic>
        <p:nvPicPr>
          <p:cNvPr id="62" name="Picture 5" descr="ct"/>
          <p:cNvPicPr>
            <a:picLocks noChangeAspect="1" noChangeArrowheads="1"/>
          </p:cNvPicPr>
          <p:nvPr/>
        </p:nvPicPr>
        <p:blipFill>
          <a:blip r:embed="rId3"/>
          <a:srcRect/>
          <a:stretch>
            <a:fillRect/>
          </a:stretch>
        </p:blipFill>
        <p:spPr bwMode="auto">
          <a:xfrm>
            <a:off x="2357718" y="1235075"/>
            <a:ext cx="914400" cy="822325"/>
          </a:xfrm>
          <a:prstGeom prst="rect">
            <a:avLst/>
          </a:prstGeom>
          <a:noFill/>
        </p:spPr>
      </p:pic>
      <p:pic>
        <p:nvPicPr>
          <p:cNvPr id="64" name="Picture 7" descr="9s"/>
          <p:cNvPicPr>
            <a:picLocks noChangeAspect="1" noChangeArrowheads="1"/>
          </p:cNvPicPr>
          <p:nvPr/>
        </p:nvPicPr>
        <p:blipFill>
          <a:blip r:embed="rId4"/>
          <a:srcRect/>
          <a:stretch>
            <a:fillRect/>
          </a:stretch>
        </p:blipFill>
        <p:spPr bwMode="auto">
          <a:xfrm>
            <a:off x="3784672" y="5321299"/>
            <a:ext cx="1066800" cy="939800"/>
          </a:xfrm>
          <a:prstGeom prst="rect">
            <a:avLst/>
          </a:prstGeom>
          <a:noFill/>
        </p:spPr>
      </p:pic>
      <p:sp>
        <p:nvSpPr>
          <p:cNvPr id="65" name="Line 8"/>
          <p:cNvSpPr>
            <a:spLocks noChangeShapeType="1"/>
          </p:cNvSpPr>
          <p:nvPr/>
        </p:nvSpPr>
        <p:spPr bwMode="auto">
          <a:xfrm>
            <a:off x="609600" y="1773449"/>
            <a:ext cx="8077200" cy="0"/>
          </a:xfrm>
          <a:prstGeom prst="line">
            <a:avLst/>
          </a:prstGeom>
          <a:noFill/>
          <a:ln w="38100">
            <a:solidFill>
              <a:schemeClr val="tx1"/>
            </a:solidFill>
            <a:round/>
            <a:headEnd/>
            <a:tailEnd/>
          </a:ln>
          <a:effectLst/>
        </p:spPr>
        <p:txBody>
          <a:bodyPr/>
          <a:lstStyle/>
          <a:p>
            <a:endParaRPr lang="en-US" dirty="0"/>
          </a:p>
        </p:txBody>
      </p:sp>
      <p:sp>
        <p:nvSpPr>
          <p:cNvPr id="66" name="Line 9"/>
          <p:cNvSpPr>
            <a:spLocks noChangeShapeType="1"/>
          </p:cNvSpPr>
          <p:nvPr/>
        </p:nvSpPr>
        <p:spPr bwMode="auto">
          <a:xfrm>
            <a:off x="609600" y="2468562"/>
            <a:ext cx="8077200" cy="0"/>
          </a:xfrm>
          <a:prstGeom prst="line">
            <a:avLst/>
          </a:prstGeom>
          <a:noFill/>
          <a:ln w="38100">
            <a:solidFill>
              <a:schemeClr val="tx1"/>
            </a:solidFill>
            <a:round/>
            <a:headEnd/>
            <a:tailEnd/>
          </a:ln>
          <a:effectLst/>
        </p:spPr>
        <p:txBody>
          <a:bodyPr/>
          <a:lstStyle/>
          <a:p>
            <a:endParaRPr lang="en-US" dirty="0"/>
          </a:p>
        </p:txBody>
      </p:sp>
      <p:sp>
        <p:nvSpPr>
          <p:cNvPr id="67" name="Line 10"/>
          <p:cNvSpPr>
            <a:spLocks noChangeShapeType="1"/>
          </p:cNvSpPr>
          <p:nvPr/>
        </p:nvSpPr>
        <p:spPr bwMode="auto">
          <a:xfrm>
            <a:off x="609600" y="3200400"/>
            <a:ext cx="8077200" cy="0"/>
          </a:xfrm>
          <a:prstGeom prst="line">
            <a:avLst/>
          </a:prstGeom>
          <a:noFill/>
          <a:ln w="38100">
            <a:solidFill>
              <a:schemeClr val="tx1"/>
            </a:solidFill>
            <a:round/>
            <a:headEnd/>
            <a:tailEnd/>
          </a:ln>
          <a:effectLst/>
        </p:spPr>
        <p:txBody>
          <a:bodyPr/>
          <a:lstStyle/>
          <a:p>
            <a:endParaRPr lang="en-US" dirty="0"/>
          </a:p>
        </p:txBody>
      </p:sp>
      <p:sp>
        <p:nvSpPr>
          <p:cNvPr id="68" name="Text Box 11"/>
          <p:cNvSpPr txBox="1">
            <a:spLocks noChangeArrowheads="1"/>
          </p:cNvSpPr>
          <p:nvPr/>
        </p:nvSpPr>
        <p:spPr bwMode="auto">
          <a:xfrm>
            <a:off x="430306" y="1457630"/>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PHASE A</a:t>
            </a:r>
          </a:p>
        </p:txBody>
      </p:sp>
      <p:sp>
        <p:nvSpPr>
          <p:cNvPr id="69" name="Text Box 12"/>
          <p:cNvSpPr txBox="1">
            <a:spLocks noChangeArrowheads="1"/>
          </p:cNvSpPr>
          <p:nvPr/>
        </p:nvSpPr>
        <p:spPr bwMode="auto">
          <a:xfrm>
            <a:off x="403412" y="1082675"/>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SOURCE</a:t>
            </a:r>
          </a:p>
        </p:txBody>
      </p:sp>
      <p:sp>
        <p:nvSpPr>
          <p:cNvPr id="70" name="Text Box 13"/>
          <p:cNvSpPr txBox="1">
            <a:spLocks noChangeArrowheads="1"/>
          </p:cNvSpPr>
          <p:nvPr/>
        </p:nvSpPr>
        <p:spPr bwMode="auto">
          <a:xfrm>
            <a:off x="428065" y="2895600"/>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PHASE C</a:t>
            </a:r>
          </a:p>
        </p:txBody>
      </p:sp>
      <p:sp>
        <p:nvSpPr>
          <p:cNvPr id="71" name="Text Box 14"/>
          <p:cNvSpPr txBox="1">
            <a:spLocks noChangeArrowheads="1"/>
          </p:cNvSpPr>
          <p:nvPr/>
        </p:nvSpPr>
        <p:spPr bwMode="auto">
          <a:xfrm>
            <a:off x="430306" y="2163762"/>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PHASE B</a:t>
            </a:r>
          </a:p>
        </p:txBody>
      </p:sp>
      <p:sp>
        <p:nvSpPr>
          <p:cNvPr id="72" name="Text Box 15"/>
          <p:cNvSpPr txBox="1">
            <a:spLocks noChangeArrowheads="1"/>
          </p:cNvSpPr>
          <p:nvPr/>
        </p:nvSpPr>
        <p:spPr bwMode="auto">
          <a:xfrm>
            <a:off x="7696200" y="2127903"/>
            <a:ext cx="990600" cy="304800"/>
          </a:xfrm>
          <a:prstGeom prst="rect">
            <a:avLst/>
          </a:prstGeom>
          <a:noFill/>
          <a:ln w="9525">
            <a:noFill/>
            <a:miter lim="800000"/>
            <a:headEnd/>
            <a:tailEnd/>
          </a:ln>
          <a:effectLst/>
        </p:spPr>
        <p:txBody>
          <a:bodyPr>
            <a:spAutoFit/>
          </a:bodyPr>
          <a:lstStyle/>
          <a:p>
            <a:pPr algn="ctr">
              <a:spcBef>
                <a:spcPct val="30000"/>
              </a:spcBef>
            </a:pPr>
            <a:r>
              <a:rPr lang="en-US" sz="1400" dirty="0">
                <a:solidFill>
                  <a:srgbClr val="000000"/>
                </a:solidFill>
              </a:rPr>
              <a:t>LOAD</a:t>
            </a:r>
          </a:p>
        </p:txBody>
      </p:sp>
      <p:sp>
        <p:nvSpPr>
          <p:cNvPr id="73" name="Line 16"/>
          <p:cNvSpPr>
            <a:spLocks noChangeShapeType="1"/>
          </p:cNvSpPr>
          <p:nvPr/>
        </p:nvSpPr>
        <p:spPr bwMode="auto">
          <a:xfrm flipV="1">
            <a:off x="2971800" y="1981198"/>
            <a:ext cx="0" cy="3810001"/>
          </a:xfrm>
          <a:prstGeom prst="line">
            <a:avLst/>
          </a:prstGeom>
          <a:noFill/>
          <a:ln w="38100">
            <a:solidFill>
              <a:schemeClr val="tx1"/>
            </a:solidFill>
            <a:round/>
            <a:headEnd/>
            <a:tailEnd/>
          </a:ln>
          <a:effectLst/>
        </p:spPr>
        <p:txBody>
          <a:bodyPr/>
          <a:lstStyle/>
          <a:p>
            <a:endParaRPr lang="en-US" dirty="0"/>
          </a:p>
        </p:txBody>
      </p:sp>
      <p:sp>
        <p:nvSpPr>
          <p:cNvPr id="74" name="Line 17"/>
          <p:cNvSpPr>
            <a:spLocks noChangeShapeType="1"/>
          </p:cNvSpPr>
          <p:nvPr/>
        </p:nvSpPr>
        <p:spPr bwMode="auto">
          <a:xfrm flipV="1">
            <a:off x="3119718" y="1866898"/>
            <a:ext cx="4482" cy="3695702"/>
          </a:xfrm>
          <a:prstGeom prst="line">
            <a:avLst/>
          </a:prstGeom>
          <a:noFill/>
          <a:ln w="38100">
            <a:solidFill>
              <a:schemeClr val="tx1"/>
            </a:solidFill>
            <a:round/>
            <a:headEnd/>
            <a:tailEnd/>
          </a:ln>
          <a:effectLst/>
        </p:spPr>
        <p:txBody>
          <a:bodyPr/>
          <a:lstStyle/>
          <a:p>
            <a:endParaRPr lang="en-US" dirty="0"/>
          </a:p>
        </p:txBody>
      </p:sp>
      <p:sp>
        <p:nvSpPr>
          <p:cNvPr id="75" name="Line 18"/>
          <p:cNvSpPr>
            <a:spLocks noChangeShapeType="1"/>
          </p:cNvSpPr>
          <p:nvPr/>
        </p:nvSpPr>
        <p:spPr bwMode="auto">
          <a:xfrm flipV="1">
            <a:off x="4343400" y="2590798"/>
            <a:ext cx="0" cy="2730499"/>
          </a:xfrm>
          <a:prstGeom prst="line">
            <a:avLst/>
          </a:prstGeom>
          <a:noFill/>
          <a:ln w="38100">
            <a:solidFill>
              <a:schemeClr val="tx1"/>
            </a:solidFill>
            <a:round/>
            <a:headEnd/>
            <a:tailEnd/>
          </a:ln>
          <a:effectLst/>
        </p:spPr>
        <p:txBody>
          <a:bodyPr/>
          <a:lstStyle/>
          <a:p>
            <a:endParaRPr lang="en-US" dirty="0"/>
          </a:p>
        </p:txBody>
      </p:sp>
      <p:sp>
        <p:nvSpPr>
          <p:cNvPr id="76" name="Line 19"/>
          <p:cNvSpPr>
            <a:spLocks noChangeShapeType="1"/>
          </p:cNvSpPr>
          <p:nvPr/>
        </p:nvSpPr>
        <p:spPr bwMode="auto">
          <a:xfrm flipV="1">
            <a:off x="4495800" y="2514599"/>
            <a:ext cx="0" cy="2904565"/>
          </a:xfrm>
          <a:prstGeom prst="line">
            <a:avLst/>
          </a:prstGeom>
          <a:noFill/>
          <a:ln w="38100">
            <a:solidFill>
              <a:schemeClr val="tx1"/>
            </a:solidFill>
            <a:round/>
            <a:headEnd/>
            <a:tailEnd/>
          </a:ln>
          <a:effectLst/>
        </p:spPr>
        <p:txBody>
          <a:bodyPr/>
          <a:lstStyle/>
          <a:p>
            <a:endParaRPr lang="en-US" dirty="0"/>
          </a:p>
        </p:txBody>
      </p:sp>
      <p:sp>
        <p:nvSpPr>
          <p:cNvPr id="77" name="Line 20"/>
          <p:cNvSpPr>
            <a:spLocks noChangeShapeType="1"/>
          </p:cNvSpPr>
          <p:nvPr/>
        </p:nvSpPr>
        <p:spPr bwMode="auto">
          <a:xfrm flipH="1" flipV="1">
            <a:off x="5867399" y="3124200"/>
            <a:ext cx="13447" cy="2523565"/>
          </a:xfrm>
          <a:prstGeom prst="line">
            <a:avLst/>
          </a:prstGeom>
          <a:noFill/>
          <a:ln w="38100">
            <a:solidFill>
              <a:schemeClr val="tx1"/>
            </a:solidFill>
            <a:round/>
            <a:headEnd/>
            <a:tailEnd/>
          </a:ln>
          <a:effectLst/>
        </p:spPr>
        <p:txBody>
          <a:bodyPr/>
          <a:lstStyle/>
          <a:p>
            <a:endParaRPr lang="en-US" dirty="0"/>
          </a:p>
        </p:txBody>
      </p:sp>
      <p:sp>
        <p:nvSpPr>
          <p:cNvPr id="78" name="Line 21"/>
          <p:cNvSpPr>
            <a:spLocks noChangeShapeType="1"/>
          </p:cNvSpPr>
          <p:nvPr/>
        </p:nvSpPr>
        <p:spPr bwMode="auto">
          <a:xfrm flipV="1">
            <a:off x="6043061" y="3198355"/>
            <a:ext cx="0" cy="2667000"/>
          </a:xfrm>
          <a:prstGeom prst="line">
            <a:avLst/>
          </a:prstGeom>
          <a:noFill/>
          <a:ln w="38100">
            <a:solidFill>
              <a:schemeClr val="tx1"/>
            </a:solidFill>
            <a:round/>
            <a:headEnd/>
            <a:tailEnd/>
          </a:ln>
          <a:effectLst/>
        </p:spPr>
        <p:txBody>
          <a:bodyPr/>
          <a:lstStyle/>
          <a:p>
            <a:endParaRPr lang="en-US" dirty="0"/>
          </a:p>
        </p:txBody>
      </p:sp>
      <p:sp>
        <p:nvSpPr>
          <p:cNvPr id="79" name="Line 22"/>
          <p:cNvSpPr>
            <a:spLocks noChangeShapeType="1"/>
          </p:cNvSpPr>
          <p:nvPr/>
        </p:nvSpPr>
        <p:spPr bwMode="auto">
          <a:xfrm flipH="1" flipV="1">
            <a:off x="3119718" y="5562600"/>
            <a:ext cx="762000" cy="0"/>
          </a:xfrm>
          <a:prstGeom prst="line">
            <a:avLst/>
          </a:prstGeom>
          <a:noFill/>
          <a:ln w="38100">
            <a:solidFill>
              <a:schemeClr val="tx1"/>
            </a:solidFill>
            <a:round/>
            <a:headEnd/>
            <a:tailEnd/>
          </a:ln>
          <a:effectLst/>
        </p:spPr>
        <p:txBody>
          <a:bodyPr/>
          <a:lstStyle/>
          <a:p>
            <a:endParaRPr lang="en-US" dirty="0"/>
          </a:p>
        </p:txBody>
      </p:sp>
      <p:sp>
        <p:nvSpPr>
          <p:cNvPr id="80" name="Line 23"/>
          <p:cNvSpPr>
            <a:spLocks noChangeShapeType="1"/>
          </p:cNvSpPr>
          <p:nvPr/>
        </p:nvSpPr>
        <p:spPr bwMode="auto">
          <a:xfrm flipH="1" flipV="1">
            <a:off x="2971799" y="5791199"/>
            <a:ext cx="812873" cy="1"/>
          </a:xfrm>
          <a:prstGeom prst="line">
            <a:avLst/>
          </a:prstGeom>
          <a:noFill/>
          <a:ln w="38100">
            <a:solidFill>
              <a:schemeClr val="tx1"/>
            </a:solidFill>
            <a:round/>
            <a:headEnd/>
            <a:tailEnd/>
          </a:ln>
          <a:effectLst/>
        </p:spPr>
        <p:txBody>
          <a:bodyPr/>
          <a:lstStyle/>
          <a:p>
            <a:endParaRPr lang="en-US" dirty="0"/>
          </a:p>
        </p:txBody>
      </p:sp>
      <p:sp>
        <p:nvSpPr>
          <p:cNvPr id="81" name="Line 24"/>
          <p:cNvSpPr>
            <a:spLocks noChangeShapeType="1"/>
          </p:cNvSpPr>
          <p:nvPr/>
        </p:nvSpPr>
        <p:spPr bwMode="auto">
          <a:xfrm flipH="1" flipV="1">
            <a:off x="4814047" y="5647765"/>
            <a:ext cx="1066800" cy="0"/>
          </a:xfrm>
          <a:prstGeom prst="line">
            <a:avLst/>
          </a:prstGeom>
          <a:noFill/>
          <a:ln w="38100">
            <a:solidFill>
              <a:schemeClr val="tx1"/>
            </a:solidFill>
            <a:round/>
            <a:headEnd/>
            <a:tailEnd/>
          </a:ln>
          <a:effectLst/>
        </p:spPr>
        <p:txBody>
          <a:bodyPr/>
          <a:lstStyle/>
          <a:p>
            <a:endParaRPr lang="en-US" dirty="0"/>
          </a:p>
        </p:txBody>
      </p:sp>
      <p:sp>
        <p:nvSpPr>
          <p:cNvPr id="82" name="Line 25"/>
          <p:cNvSpPr>
            <a:spLocks noChangeShapeType="1"/>
          </p:cNvSpPr>
          <p:nvPr/>
        </p:nvSpPr>
        <p:spPr bwMode="auto">
          <a:xfrm flipH="1" flipV="1">
            <a:off x="4838700" y="5867400"/>
            <a:ext cx="1181100" cy="0"/>
          </a:xfrm>
          <a:prstGeom prst="line">
            <a:avLst/>
          </a:prstGeom>
          <a:noFill/>
          <a:ln w="38100">
            <a:solidFill>
              <a:schemeClr val="tx1"/>
            </a:solidFill>
            <a:round/>
            <a:headEnd/>
            <a:tailEnd/>
          </a:ln>
          <a:effectLst/>
        </p:spPr>
        <p:txBody>
          <a:bodyPr/>
          <a:lstStyle/>
          <a:p>
            <a:endParaRPr lang="en-US" dirty="0"/>
          </a:p>
        </p:txBody>
      </p:sp>
      <p:sp>
        <p:nvSpPr>
          <p:cNvPr id="83" name="Text Box 26"/>
          <p:cNvSpPr txBox="1">
            <a:spLocks noChangeArrowheads="1"/>
          </p:cNvSpPr>
          <p:nvPr/>
        </p:nvSpPr>
        <p:spPr bwMode="auto">
          <a:xfrm>
            <a:off x="3408829" y="1385912"/>
            <a:ext cx="10668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400A</a:t>
            </a:r>
          </a:p>
        </p:txBody>
      </p:sp>
      <p:sp>
        <p:nvSpPr>
          <p:cNvPr id="84" name="Text Box 27"/>
          <p:cNvSpPr txBox="1">
            <a:spLocks noChangeArrowheads="1"/>
          </p:cNvSpPr>
          <p:nvPr/>
        </p:nvSpPr>
        <p:spPr bwMode="auto">
          <a:xfrm>
            <a:off x="4919382" y="2087562"/>
            <a:ext cx="10668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400A</a:t>
            </a:r>
          </a:p>
        </p:txBody>
      </p:sp>
      <p:sp>
        <p:nvSpPr>
          <p:cNvPr id="85" name="Text Box 28"/>
          <p:cNvSpPr txBox="1">
            <a:spLocks noChangeArrowheads="1"/>
          </p:cNvSpPr>
          <p:nvPr/>
        </p:nvSpPr>
        <p:spPr bwMode="auto">
          <a:xfrm>
            <a:off x="6454588" y="2819400"/>
            <a:ext cx="10668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400A</a:t>
            </a:r>
          </a:p>
        </p:txBody>
      </p:sp>
      <p:sp>
        <p:nvSpPr>
          <p:cNvPr id="89" name="Text Box 34"/>
          <p:cNvSpPr txBox="1">
            <a:spLocks noChangeArrowheads="1"/>
          </p:cNvSpPr>
          <p:nvPr/>
        </p:nvSpPr>
        <p:spPr bwMode="auto">
          <a:xfrm>
            <a:off x="3230837" y="5063871"/>
            <a:ext cx="6096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5A</a:t>
            </a:r>
          </a:p>
        </p:txBody>
      </p:sp>
      <p:sp>
        <p:nvSpPr>
          <p:cNvPr id="90" name="Text Box 35"/>
          <p:cNvSpPr txBox="1">
            <a:spLocks noChangeArrowheads="1"/>
          </p:cNvSpPr>
          <p:nvPr/>
        </p:nvSpPr>
        <p:spPr bwMode="auto">
          <a:xfrm>
            <a:off x="4795707" y="5080748"/>
            <a:ext cx="609600" cy="457200"/>
          </a:xfrm>
          <a:prstGeom prst="rect">
            <a:avLst/>
          </a:prstGeom>
          <a:noFill/>
          <a:ln w="9525">
            <a:noFill/>
            <a:miter lim="800000"/>
            <a:headEnd/>
            <a:tailEnd/>
          </a:ln>
          <a:effectLst/>
        </p:spPr>
        <p:txBody>
          <a:bodyPr>
            <a:spAutoFit/>
          </a:bodyPr>
          <a:lstStyle/>
          <a:p>
            <a:pPr algn="ctr">
              <a:spcBef>
                <a:spcPct val="30000"/>
              </a:spcBef>
            </a:pPr>
            <a:r>
              <a:rPr lang="en-US" sz="2400" dirty="0">
                <a:solidFill>
                  <a:srgbClr val="000000"/>
                </a:solidFill>
              </a:rPr>
              <a:t>5A</a:t>
            </a:r>
          </a:p>
        </p:txBody>
      </p:sp>
      <p:sp>
        <p:nvSpPr>
          <p:cNvPr id="92" name="Text Box 4"/>
          <p:cNvSpPr txBox="1">
            <a:spLocks noChangeArrowheads="1"/>
          </p:cNvSpPr>
          <p:nvPr/>
        </p:nvSpPr>
        <p:spPr bwMode="auto">
          <a:xfrm>
            <a:off x="452718" y="3975569"/>
            <a:ext cx="6096000" cy="1421928"/>
          </a:xfrm>
          <a:prstGeom prst="rect">
            <a:avLst/>
          </a:prstGeom>
          <a:noFill/>
          <a:ln w="9525">
            <a:noFill/>
            <a:miter lim="800000"/>
            <a:headEnd/>
            <a:tailEnd/>
          </a:ln>
          <a:effectLst/>
        </p:spPr>
        <p:txBody>
          <a:bodyPr wrap="square">
            <a:spAutoFit/>
          </a:bodyPr>
          <a:lstStyle/>
          <a:p>
            <a:pPr>
              <a:spcBef>
                <a:spcPct val="30000"/>
              </a:spcBef>
            </a:pPr>
            <a:r>
              <a:rPr lang="en-US" sz="2400" b="1" dirty="0">
                <a:solidFill>
                  <a:srgbClr val="C00000"/>
                </a:solidFill>
                <a:latin typeface="Arial" panose="020B0604020202020204" pitchFamily="34" charset="0"/>
                <a:cs typeface="Arial" panose="020B0604020202020204" pitchFamily="34" charset="0"/>
              </a:rPr>
              <a:t>9S Meter </a:t>
            </a:r>
          </a:p>
          <a:p>
            <a:pPr>
              <a:spcBef>
                <a:spcPct val="30000"/>
              </a:spcBef>
            </a:pPr>
            <a:r>
              <a:rPr lang="en-US" sz="2400" b="1" dirty="0">
                <a:solidFill>
                  <a:srgbClr val="C00000"/>
                </a:solidFill>
                <a:latin typeface="Arial" panose="020B0604020202020204" pitchFamily="34" charset="0"/>
                <a:cs typeface="Arial" panose="020B0604020202020204" pitchFamily="34" charset="0"/>
              </a:rPr>
              <a:t>Installation </a:t>
            </a:r>
          </a:p>
          <a:p>
            <a:pPr>
              <a:spcBef>
                <a:spcPct val="30000"/>
              </a:spcBef>
            </a:pPr>
            <a:r>
              <a:rPr lang="en-US" sz="2400" b="1" dirty="0">
                <a:solidFill>
                  <a:srgbClr val="C00000"/>
                </a:solidFill>
                <a:latin typeface="Arial" panose="020B0604020202020204" pitchFamily="34" charset="0"/>
                <a:cs typeface="Arial" panose="020B0604020202020204" pitchFamily="34" charset="0"/>
              </a:rPr>
              <a:t>with 400:5 CT’s</a:t>
            </a:r>
          </a:p>
        </p:txBody>
      </p:sp>
      <p:pic>
        <p:nvPicPr>
          <p:cNvPr id="3" name="Picture 2">
            <a:extLst>
              <a:ext uri="{FF2B5EF4-FFF2-40B4-BE49-F238E27FC236}">
                <a16:creationId xmlns:a16="http://schemas.microsoft.com/office/drawing/2014/main" id="{D195883D-AD75-1BE3-E8BE-9183C7888BF3}"/>
              </a:ext>
            </a:extLst>
          </p:cNvPr>
          <p:cNvPicPr>
            <a:picLocks noChangeAspect="1"/>
          </p:cNvPicPr>
          <p:nvPr/>
        </p:nvPicPr>
        <p:blipFill>
          <a:blip r:embed="rId5" cstate="print">
            <a:extLst>
              <a:ext uri="{BEBA8EAE-BF5A-486C-A8C5-ECC9F3942E4B}">
                <a14:imgProps xmlns:a14="http://schemas.microsoft.com/office/drawing/2010/main">
                  <a14:imgLayer r:embed="rId6">
                    <a14:imgEffect>
                      <a14:brightnessContrast bright="12000" contrast="5000"/>
                    </a14:imgEffect>
                  </a14:imgLayer>
                </a14:imgProps>
              </a:ext>
              <a:ext uri="{28A0092B-C50C-407E-A947-70E740481C1C}">
                <a14:useLocalDpi xmlns:a14="http://schemas.microsoft.com/office/drawing/2010/main" val="0"/>
              </a:ext>
            </a:extLst>
          </a:blip>
          <a:stretch>
            <a:fillRect/>
          </a:stretch>
        </p:blipFill>
        <p:spPr>
          <a:xfrm>
            <a:off x="2955036" y="3637026"/>
            <a:ext cx="3109542" cy="1397910"/>
          </a:xfrm>
          <a:prstGeom prst="rect">
            <a:avLst/>
          </a:prstGeom>
        </p:spPr>
      </p:pic>
      <p:sp>
        <p:nvSpPr>
          <p:cNvPr id="2" name="Title 1">
            <a:extLst>
              <a:ext uri="{FF2B5EF4-FFF2-40B4-BE49-F238E27FC236}">
                <a16:creationId xmlns:a16="http://schemas.microsoft.com/office/drawing/2014/main" id="{D31C078C-C820-4448-C8FE-BE83359511B6}"/>
              </a:ext>
            </a:extLst>
          </p:cNvPr>
          <p:cNvSpPr>
            <a:spLocks noGrp="1"/>
          </p:cNvSpPr>
          <p:nvPr>
            <p:ph type="title"/>
          </p:nvPr>
        </p:nvSpPr>
        <p:spPr>
          <a:xfrm>
            <a:off x="1496453" y="205042"/>
            <a:ext cx="7208107" cy="679832"/>
          </a:xfrm>
        </p:spPr>
        <p:txBody>
          <a:bodyPr/>
          <a:lstStyle/>
          <a:p>
            <a:r>
              <a:rPr lang="en-US" dirty="0"/>
              <a:t>Transformer Rated Service</a:t>
            </a:r>
          </a:p>
        </p:txBody>
      </p:sp>
    </p:spTree>
    <p:extLst>
      <p:ext uri="{BB962C8B-B14F-4D97-AF65-F5344CB8AC3E}">
        <p14:creationId xmlns:p14="http://schemas.microsoft.com/office/powerpoint/2010/main" val="11155091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22959" y="838200"/>
            <a:ext cx="7543801" cy="5029201"/>
          </a:xfrm>
        </p:spPr>
        <p:txBody>
          <a:bodyPr>
            <a:normAutofit fontScale="85000" lnSpcReduction="10000"/>
          </a:bodyPr>
          <a:lstStyle/>
          <a:p>
            <a:endParaRPr lang="en-US" dirty="0">
              <a:latin typeface="Arial" panose="020B0604020202020204" pitchFamily="34" charset="0"/>
              <a:cs typeface="Arial" panose="020B0604020202020204" pitchFamily="34" charset="0"/>
            </a:endParaRPr>
          </a:p>
          <a:p>
            <a:pPr>
              <a:lnSpc>
                <a:spcPct val="110000"/>
              </a:lnSpc>
            </a:pPr>
            <a:r>
              <a:rPr lang="en-US" dirty="0">
                <a:latin typeface="Arial" panose="020B0604020202020204" pitchFamily="34" charset="0"/>
                <a:cs typeface="Arial" panose="020B0604020202020204" pitchFamily="34" charset="0"/>
              </a:rPr>
              <a:t>Testing current transformers while they are in service can be a dangerous operation if certain safety procedures are not followed. The secondary loop of a current transformer must </a:t>
            </a:r>
            <a:r>
              <a:rPr lang="en-US" b="1" dirty="0">
                <a:solidFill>
                  <a:srgbClr val="E51937"/>
                </a:solidFill>
                <a:latin typeface="Arial" panose="020B0604020202020204" pitchFamily="34" charset="0"/>
                <a:cs typeface="Arial" panose="020B0604020202020204" pitchFamily="34" charset="0"/>
              </a:rPr>
              <a:t>NEVER BE OPENED</a:t>
            </a:r>
            <a:r>
              <a:rPr lang="en-US" b="1" dirty="0">
                <a:solidFill>
                  <a:schemeClr val="accent2"/>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when service current is present in the primary. When there is current in the primary, and the secondary of a current transformer is open circuited, the voltage across the secondary can rise to hundreds and even thousands of volts, creating an extremely dangerous situation. The open CT secondary voltage magnitude varies with CT design and primary current flow.</a:t>
            </a:r>
          </a:p>
        </p:txBody>
      </p:sp>
      <p:sp>
        <p:nvSpPr>
          <p:cNvPr id="2" name="Title 1">
            <a:extLst>
              <a:ext uri="{FF2B5EF4-FFF2-40B4-BE49-F238E27FC236}">
                <a16:creationId xmlns:a16="http://schemas.microsoft.com/office/drawing/2014/main" id="{245E7D04-0540-41E9-46F4-9CBD81C85994}"/>
              </a:ext>
            </a:extLst>
          </p:cNvPr>
          <p:cNvSpPr>
            <a:spLocks noGrp="1"/>
          </p:cNvSpPr>
          <p:nvPr>
            <p:ph type="title"/>
          </p:nvPr>
        </p:nvSpPr>
        <p:spPr>
          <a:xfrm>
            <a:off x="1524000" y="182752"/>
            <a:ext cx="7208107" cy="679832"/>
          </a:xfrm>
        </p:spPr>
        <p:txBody>
          <a:bodyPr/>
          <a:lstStyle/>
          <a:p>
            <a:r>
              <a:rPr lang="en-US" dirty="0"/>
              <a:t>Safety</a:t>
            </a:r>
          </a:p>
        </p:txBody>
      </p:sp>
    </p:spTree>
    <p:extLst>
      <p:ext uri="{BB962C8B-B14F-4D97-AF65-F5344CB8AC3E}">
        <p14:creationId xmlns:p14="http://schemas.microsoft.com/office/powerpoint/2010/main" val="1111452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22959" y="838200"/>
            <a:ext cx="7543801" cy="5029201"/>
          </a:xfrm>
        </p:spPr>
        <p:txBody>
          <a:bodyPr>
            <a:normAutofit fontScale="77500" lnSpcReduction="20000"/>
          </a:bodyPr>
          <a:lstStyle/>
          <a:p>
            <a:pPr>
              <a:lnSpc>
                <a:spcPct val="120000"/>
              </a:lnSpc>
            </a:pPr>
            <a:endParaRPr lang="en-US" dirty="0">
              <a:latin typeface="Arial" panose="020B0604020202020204" pitchFamily="34" charset="0"/>
              <a:cs typeface="Arial" panose="020B0604020202020204" pitchFamily="34" charset="0"/>
            </a:endParaRPr>
          </a:p>
          <a:p>
            <a:pPr>
              <a:lnSpc>
                <a:spcPct val="120000"/>
              </a:lnSpc>
            </a:pPr>
            <a:r>
              <a:rPr lang="en-US" dirty="0">
                <a:latin typeface="Arial" panose="020B0604020202020204" pitchFamily="34" charset="0"/>
                <a:cs typeface="Arial" panose="020B0604020202020204" pitchFamily="34" charset="0"/>
              </a:rPr>
              <a:t>The high voltage that is present on the open secondary of an energized current transformer generates two great hazards. The first hazard is</a:t>
            </a:r>
            <a:r>
              <a:rPr lang="en-US" dirty="0">
                <a:solidFill>
                  <a:schemeClr val="accent2"/>
                </a:solidFill>
                <a:latin typeface="Arial" panose="020B0604020202020204" pitchFamily="34" charset="0"/>
                <a:cs typeface="Arial" panose="020B0604020202020204" pitchFamily="34" charset="0"/>
              </a:rPr>
              <a:t> </a:t>
            </a:r>
            <a:r>
              <a:rPr lang="en-US" b="1" dirty="0">
                <a:solidFill>
                  <a:srgbClr val="E51937"/>
                </a:solidFill>
                <a:latin typeface="Arial" panose="020B0604020202020204" pitchFamily="34" charset="0"/>
                <a:cs typeface="Arial" panose="020B0604020202020204" pitchFamily="34" charset="0"/>
              </a:rPr>
              <a:t>ELECTRICAL SHOCK TO TESTING PERSONNEL</a:t>
            </a:r>
            <a:r>
              <a:rPr lang="en-US" dirty="0">
                <a:solidFill>
                  <a:schemeClr val="accent2"/>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The second hazard is </a:t>
            </a:r>
            <a:r>
              <a:rPr lang="en-US" b="1" dirty="0">
                <a:solidFill>
                  <a:srgbClr val="E51937"/>
                </a:solidFill>
                <a:latin typeface="Arial" panose="020B0604020202020204" pitchFamily="34" charset="0"/>
                <a:cs typeface="Arial" panose="020B0604020202020204" pitchFamily="34" charset="0"/>
              </a:rPr>
              <a:t>THE BREAKDOWN OF THE CURRENT TRANSFORMER INSULATION</a:t>
            </a:r>
            <a:r>
              <a:rPr lang="en-US" dirty="0">
                <a:solidFill>
                  <a:schemeClr val="accent2"/>
                </a:solidFill>
                <a:latin typeface="Arial" panose="020B0604020202020204" pitchFamily="34" charset="0"/>
                <a:cs typeface="Arial" panose="020B0604020202020204" pitchFamily="34" charset="0"/>
              </a:rPr>
              <a:t>. </a:t>
            </a:r>
            <a:r>
              <a:rPr lang="en-US" dirty="0">
                <a:latin typeface="Arial" panose="020B0604020202020204" pitchFamily="34" charset="0"/>
                <a:cs typeface="Arial" panose="020B0604020202020204" pitchFamily="34" charset="0"/>
              </a:rPr>
              <a:t>Both hazards can be avoided provided that the secondary of the current transformer is never opened. The safest current transformer installations for testing are those that have a Test Switch as part of the secondary loop. A Test Switch is a device that will facilitate inserting instrumentation in the current transformer secondary loop without the danger of opening the circuit.</a:t>
            </a:r>
            <a:endParaRPr lang="en-US" dirty="0"/>
          </a:p>
        </p:txBody>
      </p:sp>
      <p:sp>
        <p:nvSpPr>
          <p:cNvPr id="2" name="Title 1">
            <a:extLst>
              <a:ext uri="{FF2B5EF4-FFF2-40B4-BE49-F238E27FC236}">
                <a16:creationId xmlns:a16="http://schemas.microsoft.com/office/drawing/2014/main" id="{245E7D04-0540-41E9-46F4-9CBD81C85994}"/>
              </a:ext>
            </a:extLst>
          </p:cNvPr>
          <p:cNvSpPr>
            <a:spLocks noGrp="1"/>
          </p:cNvSpPr>
          <p:nvPr>
            <p:ph type="title"/>
          </p:nvPr>
        </p:nvSpPr>
        <p:spPr>
          <a:xfrm>
            <a:off x="1524000" y="182752"/>
            <a:ext cx="7208107" cy="679832"/>
          </a:xfrm>
        </p:spPr>
        <p:txBody>
          <a:bodyPr/>
          <a:lstStyle/>
          <a:p>
            <a:r>
              <a:rPr lang="en-US" dirty="0"/>
              <a:t>Safety</a:t>
            </a:r>
          </a:p>
        </p:txBody>
      </p:sp>
    </p:spTree>
    <p:extLst>
      <p:ext uri="{BB962C8B-B14F-4D97-AF65-F5344CB8AC3E}">
        <p14:creationId xmlns:p14="http://schemas.microsoft.com/office/powerpoint/2010/main" val="34889591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5" descr="TESCO Meter Forms"/>
          <p:cNvPicPr>
            <a:picLocks noGrp="1" noChangeAspect="1" noChangeArrowheads="1"/>
          </p:cNvPicPr>
          <p:nvPr>
            <p:ph idx="1"/>
          </p:nvPr>
        </p:nvPicPr>
        <p:blipFill>
          <a:blip r:embed="rId3"/>
          <a:srcRect/>
          <a:stretch>
            <a:fillRect/>
          </a:stretch>
        </p:blipFill>
        <p:spPr bwMode="auto">
          <a:xfrm>
            <a:off x="2473325" y="990600"/>
            <a:ext cx="4197350" cy="5430838"/>
          </a:xfrm>
          <a:prstGeom prst="rect">
            <a:avLst/>
          </a:prstGeom>
          <a:noFill/>
        </p:spPr>
      </p:pic>
      <p:sp>
        <p:nvSpPr>
          <p:cNvPr id="2" name="Title 1">
            <a:extLst>
              <a:ext uri="{FF2B5EF4-FFF2-40B4-BE49-F238E27FC236}">
                <a16:creationId xmlns:a16="http://schemas.microsoft.com/office/drawing/2014/main" id="{A4C1576E-0078-7B26-2BC8-CD72C4FEE2DD}"/>
              </a:ext>
            </a:extLst>
          </p:cNvPr>
          <p:cNvSpPr>
            <a:spLocks noGrp="1"/>
          </p:cNvSpPr>
          <p:nvPr>
            <p:ph type="title"/>
          </p:nvPr>
        </p:nvSpPr>
        <p:spPr>
          <a:xfrm>
            <a:off x="1600200" y="96646"/>
            <a:ext cx="7208107" cy="679832"/>
          </a:xfrm>
        </p:spPr>
        <p:txBody>
          <a:bodyPr/>
          <a:lstStyle/>
          <a:p>
            <a:r>
              <a:rPr lang="en-US" sz="3200" dirty="0">
                <a:latin typeface="+mj-lt"/>
                <a:cs typeface="Arial" panose="020B0604020202020204" pitchFamily="34" charset="0"/>
              </a:rPr>
              <a:t>Typical Connections </a:t>
            </a:r>
            <a:br>
              <a:rPr lang="en-US" sz="3200" dirty="0">
                <a:latin typeface="+mj-lt"/>
                <a:cs typeface="Arial" panose="020B0604020202020204" pitchFamily="34" charset="0"/>
              </a:rPr>
            </a:br>
            <a:r>
              <a:rPr lang="en-US" sz="3200" dirty="0">
                <a:latin typeface="+mj-lt"/>
                <a:cs typeface="Arial" panose="020B0604020202020204" pitchFamily="34" charset="0"/>
              </a:rPr>
              <a:t>for Common Meter Forms</a:t>
            </a:r>
          </a:p>
        </p:txBody>
      </p:sp>
    </p:spTree>
    <p:extLst>
      <p:ext uri="{BB962C8B-B14F-4D97-AF65-F5344CB8AC3E}">
        <p14:creationId xmlns:p14="http://schemas.microsoft.com/office/powerpoint/2010/main" val="3598757226"/>
      </p:ext>
    </p:extLst>
  </p:cSld>
  <p:clrMapOvr>
    <a:masterClrMapping/>
  </p:clrMapOvr>
</p:sld>
</file>

<file path=ppt/theme/theme1.xml><?xml version="1.0" encoding="utf-8"?>
<a:theme xmlns:a="http://schemas.openxmlformats.org/drawingml/2006/main" name="TESCO Template">
  <a:themeElements>
    <a:clrScheme name="TESCO">
      <a:dk1>
        <a:srgbClr val="000000"/>
      </a:dk1>
      <a:lt1>
        <a:srgbClr val="D8D8D8"/>
      </a:lt1>
      <a:dk2>
        <a:srgbClr val="4C5055"/>
      </a:dk2>
      <a:lt2>
        <a:srgbClr val="FFFFFF"/>
      </a:lt2>
      <a:accent1>
        <a:srgbClr val="E10027"/>
      </a:accent1>
      <a:accent2>
        <a:srgbClr val="000000"/>
      </a:accent2>
      <a:accent3>
        <a:srgbClr val="A5A5A5"/>
      </a:accent3>
      <a:accent4>
        <a:srgbClr val="FF3758"/>
      </a:accent4>
      <a:accent5>
        <a:srgbClr val="8A0017"/>
      </a:accent5>
      <a:accent6>
        <a:srgbClr val="FFB3C0"/>
      </a:accent6>
      <a:hlink>
        <a:srgbClr val="3F3F3F"/>
      </a:hlink>
      <a:folHlink>
        <a:srgbClr val="D8D8D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9ACF75019CCFE144BD09DF2A30D4E310" ma:contentTypeVersion="16" ma:contentTypeDescription="Create a new document." ma:contentTypeScope="" ma:versionID="6bb005b0e811d41e88ee45d5403e2257">
  <xsd:schema xmlns:xsd="http://www.w3.org/2001/XMLSchema" xmlns:xs="http://www.w3.org/2001/XMLSchema" xmlns:p="http://schemas.microsoft.com/office/2006/metadata/properties" xmlns:ns2="c6abf6ce-74f4-4480-bd0d-215836779674" xmlns:ns3="83a11dad-4d1d-480b-8732-e0ce6854c1ee" targetNamespace="http://schemas.microsoft.com/office/2006/metadata/properties" ma:root="true" ma:fieldsID="f977e0510d9c0b6af8a0d79a60e6a024" ns2:_="" ns3:_="">
    <xsd:import namespace="c6abf6ce-74f4-4480-bd0d-215836779674"/>
    <xsd:import namespace="83a11dad-4d1d-480b-8732-e0ce6854c1e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LengthInSecond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abf6ce-74f4-4480-bd0d-21583677967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MediaServiceAutoTags" ma:index="14" nillable="true" ma:displayName="Tags" ma:internalName="MediaServiceAutoTags"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Location" ma:index="18" nillable="true" ma:displayName="Location" ma:internalName="MediaServiceLocation" ma:readOnly="true">
      <xsd:simpleType>
        <xsd:restriction base="dms:Text"/>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209dbef5-5372-4c52-ab74-c8e568dbc092"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83a11dad-4d1d-480b-8732-e0ce6854c1ee"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dc6de669-f7cd-40ec-9a24-12b394e00de6}" ma:internalName="TaxCatchAll" ma:showField="CatchAllData" ma:web="83a11dad-4d1d-480b-8732-e0ce6854c1e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abf6ce-74f4-4480-bd0d-215836779674">
      <Terms xmlns="http://schemas.microsoft.com/office/infopath/2007/PartnerControls"/>
    </lcf76f155ced4ddcb4097134ff3c332f>
    <TaxCatchAll xmlns="83a11dad-4d1d-480b-8732-e0ce6854c1ee"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BBE6C88B-32FE-4125-B8C2-19D67E048D7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abf6ce-74f4-4480-bd0d-215836779674"/>
    <ds:schemaRef ds:uri="83a11dad-4d1d-480b-8732-e0ce6854c1e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BF6A1E-3309-4C00-A9F0-EFC5C673E310}">
  <ds:schemaRefs>
    <ds:schemaRef ds:uri="http://schemas.microsoft.com/office/2006/metadata/properties"/>
    <ds:schemaRef ds:uri="http://schemas.microsoft.com/office/infopath/2007/PartnerControls"/>
    <ds:schemaRef ds:uri="c6abf6ce-74f4-4480-bd0d-215836779674"/>
    <ds:schemaRef ds:uri="83a11dad-4d1d-480b-8732-e0ce6854c1ee"/>
  </ds:schemaRefs>
</ds:datastoreItem>
</file>

<file path=customXml/itemProps3.xml><?xml version="1.0" encoding="utf-8"?>
<ds:datastoreItem xmlns:ds="http://schemas.openxmlformats.org/officeDocument/2006/customXml" ds:itemID="{2BA02D90-DE9A-4B95-9F2E-B3A0EA3A9F3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TESCOOL Template 2024_FINAL</Template>
  <TotalTime>430</TotalTime>
  <Words>882</Words>
  <Application>Microsoft Macintosh PowerPoint</Application>
  <PresentationFormat>On-screen Show (4:3)</PresentationFormat>
  <Paragraphs>128</Paragraphs>
  <Slides>24</Slides>
  <Notes>12</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29" baseType="lpstr">
      <vt:lpstr>Arial</vt:lpstr>
      <vt:lpstr>Calibri</vt:lpstr>
      <vt:lpstr>Wingdings</vt:lpstr>
      <vt:lpstr>TESCO Template</vt:lpstr>
      <vt:lpstr>Document</vt:lpstr>
      <vt:lpstr>Test Switch Operation &amp; Accessories </vt:lpstr>
      <vt:lpstr>Bio: Dan Hollow  Rocky Mountain Regional Sales Manager for TESCO</vt:lpstr>
      <vt:lpstr>Purpose</vt:lpstr>
      <vt:lpstr>Typical Self Contained Service</vt:lpstr>
      <vt:lpstr>Transformer Rated Service</vt:lpstr>
      <vt:lpstr>Transformer Rated Service</vt:lpstr>
      <vt:lpstr>Safety</vt:lpstr>
      <vt:lpstr>Safety</vt:lpstr>
      <vt:lpstr>Typical Connections  for Common Meter Forms</vt:lpstr>
      <vt:lpstr>Test Switch Specifications</vt:lpstr>
      <vt:lpstr>ANSI C12.9 Test Switch Definitions</vt:lpstr>
      <vt:lpstr>ANSI C12.9 Test Switches</vt:lpstr>
      <vt:lpstr>ANSI C12.9  General  Test Switch  Specifications</vt:lpstr>
      <vt:lpstr>Test Switch Configurations</vt:lpstr>
      <vt:lpstr>Test Switch Accessories</vt:lpstr>
      <vt:lpstr>ANSI C12.9  Test Jack  Specifications</vt:lpstr>
      <vt:lpstr>ANSI C12.9  Test Jack  Specifications</vt:lpstr>
      <vt:lpstr>For Utilities not Currently  Using Test Switches To Test CTs</vt:lpstr>
      <vt:lpstr>Test Switch Mounted Below Adaptor</vt:lpstr>
      <vt:lpstr>Test Switch Wired up and Ready for Test</vt:lpstr>
      <vt:lpstr>Pre-Wired Transformer Rated Enclosures</vt:lpstr>
      <vt:lpstr>Questions?</vt:lpstr>
      <vt:lpstr>3 Quiz Questions</vt:lpstr>
      <vt:lpstr>Thank you!</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Name</dc:title>
  <dc:creator>Michele Gravel</dc:creator>
  <cp:lastModifiedBy>Sandy Garcia</cp:lastModifiedBy>
  <cp:revision>48</cp:revision>
  <dcterms:created xsi:type="dcterms:W3CDTF">2018-02-13T20:13:38Z</dcterms:created>
  <dcterms:modified xsi:type="dcterms:W3CDTF">2024-07-19T19:48:28Z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0x0101009ACF75019CCFE144BD09DF2A30D4E310</vt:lpwstr>
  </property>
</Properties>
</file>