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4"/>
  </p:notesMasterIdLst>
  <p:handoutMasterIdLst>
    <p:handoutMasterId r:id="rId55"/>
  </p:handoutMasterIdLst>
  <p:sldIdLst>
    <p:sldId id="378" r:id="rId2"/>
    <p:sldId id="329" r:id="rId3"/>
    <p:sldId id="428" r:id="rId4"/>
    <p:sldId id="484" r:id="rId5"/>
    <p:sldId id="464" r:id="rId6"/>
    <p:sldId id="467" r:id="rId7"/>
    <p:sldId id="451" r:id="rId8"/>
    <p:sldId id="411" r:id="rId9"/>
    <p:sldId id="468" r:id="rId10"/>
    <p:sldId id="495" r:id="rId11"/>
    <p:sldId id="437" r:id="rId12"/>
    <p:sldId id="440" r:id="rId13"/>
    <p:sldId id="441" r:id="rId14"/>
    <p:sldId id="500" r:id="rId15"/>
    <p:sldId id="474" r:id="rId16"/>
    <p:sldId id="475" r:id="rId17"/>
    <p:sldId id="501" r:id="rId18"/>
    <p:sldId id="479" r:id="rId19"/>
    <p:sldId id="476" r:id="rId20"/>
    <p:sldId id="477" r:id="rId21"/>
    <p:sldId id="450" r:id="rId22"/>
    <p:sldId id="496" r:id="rId23"/>
    <p:sldId id="405" r:id="rId24"/>
    <p:sldId id="442" r:id="rId25"/>
    <p:sldId id="471" r:id="rId26"/>
    <p:sldId id="492" r:id="rId27"/>
    <p:sldId id="472" r:id="rId28"/>
    <p:sldId id="361" r:id="rId29"/>
    <p:sldId id="470" r:id="rId30"/>
    <p:sldId id="408" r:id="rId31"/>
    <p:sldId id="406" r:id="rId32"/>
    <p:sldId id="448" r:id="rId33"/>
    <p:sldId id="461" r:id="rId34"/>
    <p:sldId id="497" r:id="rId35"/>
    <p:sldId id="443" r:id="rId36"/>
    <p:sldId id="480" r:id="rId37"/>
    <p:sldId id="481" r:id="rId38"/>
    <p:sldId id="498" r:id="rId39"/>
    <p:sldId id="360" r:id="rId40"/>
    <p:sldId id="277" r:id="rId41"/>
    <p:sldId id="457" r:id="rId42"/>
    <p:sldId id="279" r:id="rId43"/>
    <p:sldId id="278" r:id="rId44"/>
    <p:sldId id="371" r:id="rId45"/>
    <p:sldId id="345" r:id="rId46"/>
    <p:sldId id="499" r:id="rId47"/>
    <p:sldId id="483" r:id="rId48"/>
    <p:sldId id="482" r:id="rId49"/>
    <p:sldId id="453" r:id="rId50"/>
    <p:sldId id="494" r:id="rId51"/>
    <p:sldId id="493" r:id="rId52"/>
    <p:sldId id="354" r:id="rId5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2" autoAdjust="0"/>
    <p:restoredTop sz="94694" autoAdjust="0"/>
  </p:normalViewPr>
  <p:slideViewPr>
    <p:cSldViewPr>
      <p:cViewPr varScale="1">
        <p:scale>
          <a:sx n="117" d="100"/>
          <a:sy n="117" d="100"/>
        </p:scale>
        <p:origin x="19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340"/>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7/19/24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7/19/24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52</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78492" y="3509965"/>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1909813479"/>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6664318"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3906330011"/>
      </p:ext>
    </p:extLst>
  </p:cSld>
  <p:clrMapOvr>
    <a:masterClrMapping/>
  </p:clrMapOvr>
  <p:extLst>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808249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39916753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79374425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322260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9964740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845192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53047935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54355253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22824626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73" r:id="rId11"/>
  </p:sldLayoutIdLst>
  <p:hf hdr="0" dt="0"/>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2072174" y="3200400"/>
            <a:ext cx="7071826" cy="1557595"/>
          </a:xfrm>
        </p:spPr>
        <p:txBody>
          <a:bodyPr>
            <a:noAutofit/>
          </a:bodyPr>
          <a:lstStyle/>
          <a:p>
            <a:r>
              <a:rPr lang="en-US" sz="5400" dirty="0">
                <a:latin typeface="+mj-lt"/>
                <a:cs typeface="Arial" panose="020B0604020202020204" pitchFamily="34" charset="0"/>
              </a:rPr>
              <a:t>EVSE: Current State in 2024 and Preparing for the Impact on Your Utility</a:t>
            </a:r>
          </a:p>
        </p:txBody>
      </p:sp>
      <p:sp>
        <p:nvSpPr>
          <p:cNvPr id="2" name="Text Placeholder 6">
            <a:extLst>
              <a:ext uri="{FF2B5EF4-FFF2-40B4-BE49-F238E27FC236}">
                <a16:creationId xmlns:a16="http://schemas.microsoft.com/office/drawing/2014/main" id="{C1159CE6-57A4-0266-E512-0E2B509D9FE5}"/>
              </a:ext>
            </a:extLst>
          </p:cNvPr>
          <p:cNvSpPr>
            <a:spLocks noGrp="1"/>
          </p:cNvSpPr>
          <p:nvPr>
            <p:ph type="body" sz="quarter" idx="10"/>
          </p:nvPr>
        </p:nvSpPr>
        <p:spPr>
          <a:xfrm>
            <a:off x="4848402" y="5562649"/>
            <a:ext cx="3898976" cy="373159"/>
          </a:xfrm>
        </p:spPr>
        <p:txBody>
          <a:bodyPr>
            <a:noAutofit/>
          </a:bodyPr>
          <a:lstStyle/>
          <a:p>
            <a:r>
              <a:rPr lang="en-US" sz="1500" dirty="0"/>
              <a:t>Wednesday July 24, 2024</a:t>
            </a:r>
          </a:p>
          <a:p>
            <a:r>
              <a:rPr lang="en-US" sz="1500" dirty="0"/>
              <a:t>10:30 AM – 12:00 PM</a:t>
            </a:r>
          </a:p>
        </p:txBody>
      </p:sp>
      <p:sp>
        <p:nvSpPr>
          <p:cNvPr id="3" name="Text Placeholder 7">
            <a:extLst>
              <a:ext uri="{FF2B5EF4-FFF2-40B4-BE49-F238E27FC236}">
                <a16:creationId xmlns:a16="http://schemas.microsoft.com/office/drawing/2014/main" id="{0E749FA8-F6F2-83CE-7F7F-CA3F14FDB1BE}"/>
              </a:ext>
            </a:extLst>
          </p:cNvPr>
          <p:cNvSpPr>
            <a:spLocks noGrp="1"/>
          </p:cNvSpPr>
          <p:nvPr>
            <p:ph type="body" sz="quarter" idx="11"/>
          </p:nvPr>
        </p:nvSpPr>
        <p:spPr>
          <a:xfrm>
            <a:off x="5502528" y="6041208"/>
            <a:ext cx="3244850" cy="271161"/>
          </a:xfrm>
        </p:spPr>
        <p:txBody>
          <a:bodyPr>
            <a:normAutofit fontScale="92500" lnSpcReduction="20000"/>
          </a:bodyPr>
          <a:lstStyle/>
          <a:p>
            <a:r>
              <a:rPr lang="en-US" dirty="0"/>
              <a:t>Tom Lawton</a:t>
            </a:r>
          </a:p>
        </p:txBody>
      </p:sp>
      <p:pic>
        <p:nvPicPr>
          <p:cNvPr id="4" name="Picture 3" descr="A black and red calendar with red letters and numbers&#10;&#10;Description automatically generated">
            <a:extLst>
              <a:ext uri="{FF2B5EF4-FFF2-40B4-BE49-F238E27FC236}">
                <a16:creationId xmlns:a16="http://schemas.microsoft.com/office/drawing/2014/main" id="{FAF0C998-B9C7-681C-2D20-275EF49D4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907" y="5353985"/>
            <a:ext cx="3055647" cy="1172029"/>
          </a:xfrm>
          <a:prstGeom prst="rect">
            <a:avLst/>
          </a:prstGeom>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88300" y="1484740"/>
            <a:ext cx="6967400" cy="48418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dirty="0">
                <a:solidFill>
                  <a:srgbClr val="000000"/>
                </a:solidFill>
                <a:effectLst/>
              </a:rPr>
              <a:t>Where is the Market Going? Upwards – in a big way</a:t>
            </a: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sp>
        <p:nvSpPr>
          <p:cNvPr id="12" name="TextBox 11">
            <a:extLst>
              <a:ext uri="{FF2B5EF4-FFF2-40B4-BE49-F238E27FC236}">
                <a16:creationId xmlns:a16="http://schemas.microsoft.com/office/drawing/2014/main" id="{3DE99272-A4C2-45C6-9C90-440AE83D9305}"/>
              </a:ext>
            </a:extLst>
          </p:cNvPr>
          <p:cNvSpPr txBox="1"/>
          <p:nvPr/>
        </p:nvSpPr>
        <p:spPr>
          <a:xfrm>
            <a:off x="3714750" y="5805030"/>
            <a:ext cx="4164923" cy="261610"/>
          </a:xfrm>
          <a:prstGeom prst="rect">
            <a:avLst/>
          </a:prstGeom>
          <a:noFill/>
        </p:spPr>
        <p:txBody>
          <a:bodyPr wrap="none" rtlCol="0">
            <a:spAutoFit/>
          </a:bodyPr>
          <a:lstStyle/>
          <a:p>
            <a:r>
              <a:rPr lang="en-US" sz="1100" i="1" dirty="0"/>
              <a:t>Source:  ELECTRIFIED LIGHT-VEHICLE SALES REPORT Q4 2022 kbb.com</a:t>
            </a:r>
          </a:p>
        </p:txBody>
      </p:sp>
      <p:pic>
        <p:nvPicPr>
          <p:cNvPr id="5" name="Picture 4">
            <a:extLst>
              <a:ext uri="{FF2B5EF4-FFF2-40B4-BE49-F238E27FC236}">
                <a16:creationId xmlns:a16="http://schemas.microsoft.com/office/drawing/2014/main" id="{6CDAF87E-A5CD-8D5C-80E5-FEBC69D33A8C}"/>
              </a:ext>
            </a:extLst>
          </p:cNvPr>
          <p:cNvPicPr>
            <a:picLocks noChangeAspect="1"/>
          </p:cNvPicPr>
          <p:nvPr/>
        </p:nvPicPr>
        <p:blipFill>
          <a:blip r:embed="rId2"/>
          <a:stretch>
            <a:fillRect/>
          </a:stretch>
        </p:blipFill>
        <p:spPr>
          <a:xfrm>
            <a:off x="1319188" y="1081070"/>
            <a:ext cx="6505623" cy="4695859"/>
          </a:xfrm>
          <a:prstGeom prst="rect">
            <a:avLst/>
          </a:prstGeom>
        </p:spPr>
      </p:pic>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CD9-6D94-A9CC-3110-826860DC6EEF}"/>
              </a:ext>
            </a:extLst>
          </p:cNvPr>
          <p:cNvSpPr>
            <a:spLocks noGrp="1"/>
          </p:cNvSpPr>
          <p:nvPr>
            <p:ph type="title"/>
          </p:nvPr>
        </p:nvSpPr>
        <p:spPr/>
        <p:txBody>
          <a:bodyPr/>
          <a:lstStyle/>
          <a:p>
            <a:r>
              <a:rPr lang="en-US" dirty="0"/>
              <a:t>EV Continues to Boom</a:t>
            </a:r>
          </a:p>
        </p:txBody>
      </p:sp>
      <p:sp>
        <p:nvSpPr>
          <p:cNvPr id="3" name="Content Placeholder 2">
            <a:extLst>
              <a:ext uri="{FF2B5EF4-FFF2-40B4-BE49-F238E27FC236}">
                <a16:creationId xmlns:a16="http://schemas.microsoft.com/office/drawing/2014/main" id="{37ADB534-8B56-FB49-9604-4AD0938B7063}"/>
              </a:ext>
            </a:extLst>
          </p:cNvPr>
          <p:cNvSpPr>
            <a:spLocks noGrp="1"/>
          </p:cNvSpPr>
          <p:nvPr>
            <p:ph idx="1"/>
          </p:nvPr>
        </p:nvSpPr>
        <p:spPr/>
        <p:txBody>
          <a:bodyPr/>
          <a:lstStyle/>
          <a:p>
            <a:pPr algn="l" fontAlgn="base"/>
            <a:r>
              <a:rPr lang="en-US" b="0" i="0" dirty="0">
                <a:effectLst/>
                <a:latin typeface="Helvetica" panose="020B0604020202020204" pitchFamily="34" charset="0"/>
              </a:rPr>
              <a:t>Sales for light duty vehicles down YoY for 2022</a:t>
            </a:r>
          </a:p>
          <a:p>
            <a:pPr algn="l" fontAlgn="base"/>
            <a:r>
              <a:rPr lang="en-US" b="0" i="0" dirty="0">
                <a:effectLst/>
                <a:latin typeface="Helvetica" panose="020B0604020202020204" pitchFamily="34" charset="0"/>
              </a:rPr>
              <a:t>EV sales increased by 65%</a:t>
            </a:r>
          </a:p>
          <a:p>
            <a:pPr algn="l" fontAlgn="base"/>
            <a:r>
              <a:rPr lang="en-US" b="1" i="0" dirty="0">
                <a:effectLst/>
                <a:latin typeface="Helvetica" panose="020B0604020202020204" pitchFamily="34" charset="0"/>
              </a:rPr>
              <a:t>EVs accounted for </a:t>
            </a:r>
            <a:r>
              <a:rPr lang="en-US" b="1" i="0" dirty="0">
                <a:solidFill>
                  <a:schemeClr val="accent1"/>
                </a:solidFill>
                <a:effectLst/>
                <a:latin typeface="Helvetica" panose="020B0604020202020204" pitchFamily="34" charset="0"/>
              </a:rPr>
              <a:t>5.8</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of all new cars sold in the US in 2022, an increase from </a:t>
            </a:r>
            <a:r>
              <a:rPr lang="en-US" b="1" i="0" dirty="0">
                <a:solidFill>
                  <a:schemeClr val="accent1"/>
                </a:solidFill>
                <a:effectLst/>
                <a:latin typeface="Helvetica" panose="020B0604020202020204" pitchFamily="34" charset="0"/>
              </a:rPr>
              <a:t>3.1</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the year before</a:t>
            </a:r>
          </a:p>
          <a:p>
            <a:endParaRPr lang="en-US" dirty="0"/>
          </a:p>
          <a:p>
            <a:endParaRPr lang="en-US" dirty="0"/>
          </a:p>
          <a:p>
            <a:endParaRPr lang="en-US" dirty="0"/>
          </a:p>
          <a:p>
            <a:endParaRPr lang="en-US" dirty="0"/>
          </a:p>
          <a:p>
            <a:pPr marL="0" indent="0" algn="r">
              <a:buNone/>
            </a:pPr>
            <a:r>
              <a:rPr lang="en-US" sz="1100" i="1" dirty="0"/>
              <a:t>Motor Intelligence, InsideEvs.com</a:t>
            </a:r>
          </a:p>
        </p:txBody>
      </p:sp>
      <p:sp>
        <p:nvSpPr>
          <p:cNvPr id="4" name="Footer Placeholder 3">
            <a:extLst>
              <a:ext uri="{FF2B5EF4-FFF2-40B4-BE49-F238E27FC236}">
                <a16:creationId xmlns:a16="http://schemas.microsoft.com/office/drawing/2014/main" id="{38B92917-01D3-582D-ADE8-9DDCB55E187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D817FF2-E2DF-5361-F8DD-AC5A95C77DFC}"/>
              </a:ext>
            </a:extLst>
          </p:cNvPr>
          <p:cNvSpPr>
            <a:spLocks noGrp="1"/>
          </p:cNvSpPr>
          <p:nvPr>
            <p:ph type="sldNum" sz="quarter" idx="4"/>
          </p:nvPr>
        </p:nvSpPr>
        <p:spPr/>
        <p:txBody>
          <a:bodyPr/>
          <a:lstStyle/>
          <a:p>
            <a:fld id="{BA9ABCF8-B696-4AAE-AEF6-910B77DD8B89}" type="slidenum">
              <a:rPr lang="en-US" smtClean="0"/>
              <a:t>14</a:t>
            </a:fld>
            <a:endParaRPr lang="en-US" dirty="0"/>
          </a:p>
        </p:txBody>
      </p:sp>
      <p:pic>
        <p:nvPicPr>
          <p:cNvPr id="1026" name="Picture 2" descr="Positive Business Graph - Free Stock Images &amp; Photos - 25505680 |  StockFreeImages.com">
            <a:extLst>
              <a:ext uri="{FF2B5EF4-FFF2-40B4-BE49-F238E27FC236}">
                <a16:creationId xmlns:a16="http://schemas.microsoft.com/office/drawing/2014/main" id="{E5839E4A-F9B2-1142-F38C-F670E8059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12985" b="5267"/>
          <a:stretch/>
        </p:blipFill>
        <p:spPr bwMode="auto">
          <a:xfrm>
            <a:off x="2600325" y="3486101"/>
            <a:ext cx="38766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7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a:xfrm>
            <a:off x="1219201" y="152400"/>
            <a:ext cx="7545858" cy="679832"/>
          </a:xfrm>
        </p:spPr>
        <p:txBody>
          <a:bodyPr/>
          <a:lstStyle/>
          <a:p>
            <a:r>
              <a:rPr lang="en-US" sz="32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15</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804983"/>
          </a:xfrm>
        </p:spPr>
        <p:txBody>
          <a:bodyPr>
            <a:normAutofit/>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16</a:t>
            </a:fld>
            <a:endParaRPr lang="en-US" dirty="0"/>
          </a:p>
        </p:txBody>
      </p:sp>
      <p:pic>
        <p:nvPicPr>
          <p:cNvPr id="5122" name="Picture 2" descr="750+ Distance Pictures [HD] | Download Free Images &amp; Stock Photos on  Unsplash">
            <a:extLst>
              <a:ext uri="{FF2B5EF4-FFF2-40B4-BE49-F238E27FC236}">
                <a16:creationId xmlns:a16="http://schemas.microsoft.com/office/drawing/2014/main" id="{F447D48E-FE17-131A-518A-F9532AEFC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4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728783"/>
          </a:xfrm>
        </p:spPr>
        <p:txBody>
          <a:bodyPr>
            <a:normAutofit/>
          </a:bodyPr>
          <a:lstStyle/>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pic>
        <p:nvPicPr>
          <p:cNvPr id="6" name="Picture 2" descr="750+ Distance Pictures [HD] | Download Free Images &amp; Stock Photos on  Unsplash">
            <a:extLst>
              <a:ext uri="{FF2B5EF4-FFF2-40B4-BE49-F238E27FC236}">
                <a16:creationId xmlns:a16="http://schemas.microsoft.com/office/drawing/2014/main" id="{ED52A7E9-F5BC-C56E-8257-A144F8EF79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7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381000" y="1143000"/>
            <a:ext cx="7722870" cy="3473247"/>
          </a:xfrm>
        </p:spPr>
        <p:txBody>
          <a:bodyPr>
            <a:normAutofit fontScale="92500"/>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pic>
        <p:nvPicPr>
          <p:cNvPr id="6146" name="Picture 2" descr="What's the Difference Between Level 3 Charging, DC Fast Charging, and  Superchargers?">
            <a:extLst>
              <a:ext uri="{FF2B5EF4-FFF2-40B4-BE49-F238E27FC236}">
                <a16:creationId xmlns:a16="http://schemas.microsoft.com/office/drawing/2014/main" id="{4F36001B-1776-87D0-8296-35DF2BF4B8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710" y="4512609"/>
            <a:ext cx="3438579" cy="185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1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415290" y="1295400"/>
            <a:ext cx="8349768" cy="4842433"/>
          </a:xfrm>
        </p:spPr>
        <p:txBody>
          <a:bodyPr>
            <a:normAutofit/>
          </a:bodyPr>
          <a:lstStyle/>
          <a:p>
            <a:r>
              <a:rPr lang="en-US" sz="2400" dirty="0"/>
              <a:t>Charging even 90% of a 90kwh battery at home for $0.12/kwh is $9.72 and typically will take you 240 miles under typical circumstances for a cost of $0.04/mile.  </a:t>
            </a:r>
          </a:p>
          <a:p>
            <a:r>
              <a:rPr lang="en-US" sz="2400" dirty="0"/>
              <a:t>Assuming you consumed 30 mpg, at a gas price of $2.00/gallon this is a $16.00 fill up and took an extra 10 to 15 minutes out of your life.  If you have waited in line at COSTCO you may have spent more tune than that</a:t>
            </a:r>
          </a:p>
          <a:p>
            <a:r>
              <a:rPr lang="en-US" sz="2400" dirty="0"/>
              <a:t>At $4.00/gallon this is a $32 gallon fill up and at $6.00 per gallon this is a $48 gallon fill up.</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pic>
        <p:nvPicPr>
          <p:cNvPr id="8194" name="Picture 2" descr="The importance of measuring your distribution costs • berner+becker •  revenue management">
            <a:extLst>
              <a:ext uri="{FF2B5EF4-FFF2-40B4-BE49-F238E27FC236}">
                <a16:creationId xmlns:a16="http://schemas.microsoft.com/office/drawing/2014/main" id="{8CB09D34-3908-D8EB-7A6E-F3C9A2315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98" y="4637915"/>
            <a:ext cx="3632252" cy="207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4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8136408" cy="3033583"/>
          </a:xfrm>
        </p:spPr>
        <p:txBody>
          <a:bodyPr>
            <a:normAutofit fontScale="85000" lnSpcReduction="10000"/>
          </a:bodyPr>
          <a:lstStyle/>
          <a:p>
            <a:r>
              <a:rPr lang="en-US" dirty="0"/>
              <a:t>Small wonder that electric vehicles took off in the rest of the world faster than the US.  Gas is significantly more expensive and the distances traveled are typically much less.</a:t>
            </a:r>
          </a:p>
          <a:p>
            <a:r>
              <a:rPr lang="en-US" dirty="0"/>
              <a:t>On 2/28/22 the average price per gallon in the US was $2.61, in Paris the same gallon of gas was $8.37 or 3.21 times more expensive.  </a:t>
            </a:r>
          </a:p>
          <a:p>
            <a:r>
              <a:rPr lang="en-US" dirty="0"/>
              <a:t>Electricity, on the other hand, is roughly only 1.5 times more expensive, making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20</a:t>
            </a:fld>
            <a:endParaRPr lang="en-US" dirty="0"/>
          </a:p>
        </p:txBody>
      </p:sp>
      <p:pic>
        <p:nvPicPr>
          <p:cNvPr id="9218" name="Picture 2" descr="The brave new world of 2021">
            <a:extLst>
              <a:ext uri="{FF2B5EF4-FFF2-40B4-BE49-F238E27FC236}">
                <a16:creationId xmlns:a16="http://schemas.microsoft.com/office/drawing/2014/main" id="{0A252611-FA10-6962-0E22-7F99A78F4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58920"/>
            <a:ext cx="3200400" cy="2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3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21</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3183408" y="1531415"/>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22" y="1550465"/>
            <a:ext cx="2747624" cy="89930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22</a:t>
            </a:fld>
            <a:endParaRPr lang="en-US" dirty="0"/>
          </a:p>
        </p:txBody>
      </p:sp>
      <p:pic>
        <p:nvPicPr>
          <p:cNvPr id="2" name="Picture 1" descr="A black and red calendar with red letters and numbers&#10;&#10;Description automatically generated">
            <a:extLst>
              <a:ext uri="{FF2B5EF4-FFF2-40B4-BE49-F238E27FC236}">
                <a16:creationId xmlns:a16="http://schemas.microsoft.com/office/drawing/2014/main" id="{4F986022-FF60-3419-F97D-0B4B9D903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176" y="4587423"/>
            <a:ext cx="3055647" cy="1172029"/>
          </a:xfrm>
          <a:prstGeom prst="rect">
            <a:avLst/>
          </a:prstGeom>
        </p:spPr>
      </p:pic>
    </p:spTree>
    <p:extLst>
      <p:ext uri="{BB962C8B-B14F-4D97-AF65-F5344CB8AC3E}">
        <p14:creationId xmlns:p14="http://schemas.microsoft.com/office/powerpoint/2010/main" val="1681795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1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i="1" dirty="0"/>
              <a:t>Except at the high end of the Level 3 chargers – A 90 kwh batter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23</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3" y="1022566"/>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a:xfrm>
            <a:off x="628650" y="1195444"/>
            <a:ext cx="7886700" cy="4842433"/>
          </a:xfrm>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December 31, 2021:</a:t>
            </a:r>
          </a:p>
          <a:p>
            <a:pPr lvl="1"/>
            <a:r>
              <a:rPr lang="en-US" dirty="0"/>
              <a:t>AC Level 1                                                           </a:t>
            </a:r>
          </a:p>
          <a:p>
            <a:pPr lvl="1"/>
            <a:r>
              <a:rPr lang="en-US" dirty="0"/>
              <a:t>AC Level 2</a:t>
            </a:r>
          </a:p>
          <a:p>
            <a:pPr lvl="1"/>
            <a:r>
              <a:rPr lang="en-US" dirty="0"/>
              <a:t>Level 3 (DC Fast Charger/Superchargers)		</a:t>
            </a:r>
          </a:p>
          <a:p>
            <a:pPr marL="457200" lvl="1" indent="0" algn="r">
              <a:buNone/>
            </a:pPr>
            <a:r>
              <a:rPr lang="en-US" sz="1800" i="1" dirty="0"/>
              <a:t>NOTE: As a point of reference, for TESLA Superchargers there </a:t>
            </a:r>
            <a:br>
              <a:rPr lang="en-US" sz="1800" i="1" dirty="0"/>
            </a:br>
            <a:r>
              <a:rPr lang="en-US" sz="1800" i="1" dirty="0"/>
              <a:t>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454 locations</a:t>
            </a:r>
          </a:p>
          <a:p>
            <a:pPr algn="r"/>
            <a:r>
              <a:rPr lang="en-US" sz="2400" dirty="0"/>
              <a:t>46,781 locations</a:t>
            </a:r>
          </a:p>
          <a:p>
            <a:pPr algn="r"/>
            <a:r>
              <a:rPr lang="en-US" sz="2400" dirty="0"/>
              <a:t>7,219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DOT Will Pay States to Build Out a Massive EV Charging Network">
            <a:extLst>
              <a:ext uri="{FF2B5EF4-FFF2-40B4-BE49-F238E27FC236}">
                <a16:creationId xmlns:a16="http://schemas.microsoft.com/office/drawing/2014/main" id="{30BE1525-EFBF-FE18-27E3-FD0ECE10EC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3074987" y="5181602"/>
            <a:ext cx="3086100" cy="121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5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a:t>
            </a:r>
            <a:br>
              <a:rPr lang="en-US" dirty="0"/>
            </a:br>
            <a:r>
              <a:rPr lang="en-US" dirty="0"/>
              <a:t>30-40 hours</a:t>
            </a:r>
          </a:p>
          <a:p>
            <a:pPr lvl="1"/>
            <a:r>
              <a:rPr lang="en-US" dirty="0"/>
              <a:t>3-5 miles per hour of charge @ 16A </a:t>
            </a:r>
          </a:p>
          <a:p>
            <a:pPr lvl="1"/>
            <a:r>
              <a:rPr lang="en-US" dirty="0"/>
              <a:t>Charging 100% can take 2-3 days for </a:t>
            </a:r>
            <a:br>
              <a:rPr lang="en-US" dirty="0"/>
            </a:br>
            <a:r>
              <a:rPr lang="en-US" dirty="0"/>
              <a:t>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26</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909" y="1115638"/>
            <a:ext cx="2992291" cy="30242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18870"/>
            <a:ext cx="1296126" cy="16161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27</a:t>
            </a:fld>
            <a:endParaRPr lang="en-US" dirty="0"/>
          </a:p>
        </p:txBody>
      </p:sp>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057521" cy="261610"/>
          </a:xfrm>
          <a:prstGeom prst="rect">
            <a:avLst/>
          </a:prstGeom>
          <a:noFill/>
        </p:spPr>
        <p:txBody>
          <a:bodyPr wrap="none" rtlCol="0">
            <a:spAutoFit/>
          </a:bodyPr>
          <a:lstStyle/>
          <a:p>
            <a:r>
              <a:rPr lang="en-US" sz="1100" i="1" dirty="0"/>
              <a:t>Source: April, 2023 Alternative Fueling Station Data afdc.energy.gov</a:t>
            </a:r>
          </a:p>
        </p:txBody>
      </p:sp>
      <p:pic>
        <p:nvPicPr>
          <p:cNvPr id="8" name="Picture 7">
            <a:extLst>
              <a:ext uri="{FF2B5EF4-FFF2-40B4-BE49-F238E27FC236}">
                <a16:creationId xmlns:a16="http://schemas.microsoft.com/office/drawing/2014/main" id="{F19D0749-A90C-74FF-B774-14BA7B4C2E85}"/>
              </a:ext>
            </a:extLst>
          </p:cNvPr>
          <p:cNvPicPr>
            <a:picLocks noChangeAspect="1"/>
          </p:cNvPicPr>
          <p:nvPr/>
        </p:nvPicPr>
        <p:blipFill>
          <a:blip r:embed="rId2"/>
          <a:stretch>
            <a:fillRect/>
          </a:stretch>
        </p:blipFill>
        <p:spPr>
          <a:xfrm>
            <a:off x="1219200" y="962622"/>
            <a:ext cx="6781800" cy="5355469"/>
          </a:xfrm>
          <a:prstGeom prst="rect">
            <a:avLst/>
          </a:prstGeom>
        </p:spPr>
      </p:pic>
    </p:spTree>
    <p:extLst>
      <p:ext uri="{BB962C8B-B14F-4D97-AF65-F5344CB8AC3E}">
        <p14:creationId xmlns:p14="http://schemas.microsoft.com/office/powerpoint/2010/main" val="314793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28</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29</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55" y="1143000"/>
            <a:ext cx="2513845" cy="2577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98794"/>
            <a:ext cx="103888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30</a:t>
            </a:fld>
            <a:endParaRPr lang="en-US" dirty="0"/>
          </a:p>
        </p:txBody>
      </p:sp>
      <p:sp>
        <p:nvSpPr>
          <p:cNvPr id="9" name="TextBox 8">
            <a:extLst>
              <a:ext uri="{FF2B5EF4-FFF2-40B4-BE49-F238E27FC236}">
                <a16:creationId xmlns:a16="http://schemas.microsoft.com/office/drawing/2014/main" id="{2FCA7F17-524A-4DF3-AFE0-2EAC16FE4F6D}"/>
              </a:ext>
            </a:extLst>
          </p:cNvPr>
          <p:cNvSpPr txBox="1"/>
          <p:nvPr/>
        </p:nvSpPr>
        <p:spPr>
          <a:xfrm>
            <a:off x="7467600" y="2286000"/>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19,216</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48362" y="3281125"/>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467600" y="3036269"/>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30,145</a:t>
            </a:r>
          </a:p>
        </p:txBody>
      </p: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86958" y="3019993"/>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03258" cy="246221"/>
          </a:xfrm>
          <a:prstGeom prst="rect">
            <a:avLst/>
          </a:prstGeom>
          <a:noFill/>
        </p:spPr>
        <p:txBody>
          <a:bodyPr wrap="none" rtlCol="0">
            <a:spAutoFit/>
          </a:bodyPr>
          <a:lstStyle/>
          <a:p>
            <a:r>
              <a:rPr lang="en-US" sz="1000" i="1" dirty="0"/>
              <a:t>Source: April, 2023 Alternative Fueling Station Data afdc.energy.gov</a:t>
            </a:r>
          </a:p>
        </p:txBody>
      </p:sp>
      <p:sp>
        <p:nvSpPr>
          <p:cNvPr id="6" name="TextBox 5">
            <a:extLst>
              <a:ext uri="{FF2B5EF4-FFF2-40B4-BE49-F238E27FC236}">
                <a16:creationId xmlns:a16="http://schemas.microsoft.com/office/drawing/2014/main" id="{BAB0001E-048B-9FDE-3B7B-C60B9816EA0C}"/>
              </a:ext>
            </a:extLst>
          </p:cNvPr>
          <p:cNvSpPr txBox="1"/>
          <p:nvPr/>
        </p:nvSpPr>
        <p:spPr>
          <a:xfrm>
            <a:off x="7467600" y="38100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46,781</a:t>
            </a:r>
          </a:p>
        </p:txBody>
      </p:sp>
      <p:cxnSp>
        <p:nvCxnSpPr>
          <p:cNvPr id="7" name="Straight Connector 6">
            <a:extLst>
              <a:ext uri="{FF2B5EF4-FFF2-40B4-BE49-F238E27FC236}">
                <a16:creationId xmlns:a16="http://schemas.microsoft.com/office/drawing/2014/main" id="{782025E8-FF75-27A8-6509-69D1EA08F73F}"/>
              </a:ext>
            </a:extLst>
          </p:cNvPr>
          <p:cNvCxnSpPr>
            <a:cxnSpLocks/>
          </p:cNvCxnSpPr>
          <p:nvPr/>
        </p:nvCxnSpPr>
        <p:spPr>
          <a:xfrm>
            <a:off x="7472875" y="37133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1E7A26-4CD8-0190-ADD1-76F82DABFB83}"/>
              </a:ext>
            </a:extLst>
          </p:cNvPr>
          <p:cNvSpPr txBox="1"/>
          <p:nvPr/>
        </p:nvSpPr>
        <p:spPr>
          <a:xfrm>
            <a:off x="7467600" y="45370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51,508</a:t>
            </a:r>
          </a:p>
        </p:txBody>
      </p:sp>
      <p:cxnSp>
        <p:nvCxnSpPr>
          <p:cNvPr id="13" name="Straight Connector 12">
            <a:extLst>
              <a:ext uri="{FF2B5EF4-FFF2-40B4-BE49-F238E27FC236}">
                <a16:creationId xmlns:a16="http://schemas.microsoft.com/office/drawing/2014/main" id="{A28C8E24-066C-611C-96D5-55CF0AB07C64}"/>
              </a:ext>
            </a:extLst>
          </p:cNvPr>
          <p:cNvCxnSpPr>
            <a:cxnSpLocks/>
          </p:cNvCxnSpPr>
          <p:nvPr/>
        </p:nvCxnSpPr>
        <p:spPr>
          <a:xfrm>
            <a:off x="7472875" y="44637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A04790-3B93-F044-EBFA-E16EE02289BD}"/>
              </a:ext>
            </a:extLst>
          </p:cNvPr>
          <p:cNvPicPr>
            <a:picLocks noChangeAspect="1"/>
          </p:cNvPicPr>
          <p:nvPr/>
        </p:nvPicPr>
        <p:blipFill>
          <a:blip r:embed="rId2"/>
          <a:stretch>
            <a:fillRect/>
          </a:stretch>
        </p:blipFill>
        <p:spPr>
          <a:xfrm>
            <a:off x="1174531" y="1085988"/>
            <a:ext cx="6096527" cy="4783243"/>
          </a:xfrm>
          <a:prstGeom prst="rect">
            <a:avLst/>
          </a:prstGeom>
        </p:spPr>
      </p:pic>
    </p:spTree>
    <p:extLst>
      <p:ext uri="{BB962C8B-B14F-4D97-AF65-F5344CB8AC3E}">
        <p14:creationId xmlns:p14="http://schemas.microsoft.com/office/powerpoint/2010/main" val="3110146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31</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32</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Tree>
    <p:extLst>
      <p:ext uri="{BB962C8B-B14F-4D97-AF65-F5344CB8AC3E}">
        <p14:creationId xmlns:p14="http://schemas.microsoft.com/office/powerpoint/2010/main" val="671631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33</a:t>
            </a:fld>
            <a:endParaRPr lang="en-US" dirty="0"/>
          </a:p>
        </p:txBody>
      </p:sp>
      <p:sp>
        <p:nvSpPr>
          <p:cNvPr id="9" name="TextBox 8">
            <a:extLst>
              <a:ext uri="{FF2B5EF4-FFF2-40B4-BE49-F238E27FC236}">
                <a16:creationId xmlns:a16="http://schemas.microsoft.com/office/drawing/2014/main" id="{E0D29688-B432-41BC-92A7-245F3823D102}"/>
              </a:ext>
            </a:extLst>
          </p:cNvPr>
          <p:cNvSpPr txBox="1"/>
          <p:nvPr/>
        </p:nvSpPr>
        <p:spPr>
          <a:xfrm>
            <a:off x="3714750" y="6071425"/>
            <a:ext cx="4057521" cy="261610"/>
          </a:xfrm>
          <a:prstGeom prst="rect">
            <a:avLst/>
          </a:prstGeom>
          <a:noFill/>
        </p:spPr>
        <p:txBody>
          <a:bodyPr wrap="none" rtlCol="0">
            <a:spAutoFit/>
          </a:bodyPr>
          <a:lstStyle/>
          <a:p>
            <a:r>
              <a:rPr lang="en-US" sz="1100" i="1" dirty="0"/>
              <a:t>Source: April, 2023 Alternative Fueling Station Data afdc.energy.gov</a:t>
            </a:r>
          </a:p>
        </p:txBody>
      </p:sp>
      <p:sp>
        <p:nvSpPr>
          <p:cNvPr id="3" name="TextBox 2">
            <a:extLst>
              <a:ext uri="{FF2B5EF4-FFF2-40B4-BE49-F238E27FC236}">
                <a16:creationId xmlns:a16="http://schemas.microsoft.com/office/drawing/2014/main" id="{331C16CB-D27C-118D-E7E7-FA0DE913613A}"/>
              </a:ext>
            </a:extLst>
          </p:cNvPr>
          <p:cNvSpPr txBox="1"/>
          <p:nvPr/>
        </p:nvSpPr>
        <p:spPr>
          <a:xfrm>
            <a:off x="7733742" y="28194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7,219</a:t>
            </a:r>
          </a:p>
        </p:txBody>
      </p:sp>
      <p:sp>
        <p:nvSpPr>
          <p:cNvPr id="6" name="TextBox 5">
            <a:extLst>
              <a:ext uri="{FF2B5EF4-FFF2-40B4-BE49-F238E27FC236}">
                <a16:creationId xmlns:a16="http://schemas.microsoft.com/office/drawing/2014/main" id="{5FE16987-93EB-D532-B3BC-6DF841A3FA5D}"/>
              </a:ext>
            </a:extLst>
          </p:cNvPr>
          <p:cNvSpPr txBox="1"/>
          <p:nvPr/>
        </p:nvSpPr>
        <p:spPr>
          <a:xfrm>
            <a:off x="7733742" y="35464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8,832</a:t>
            </a:r>
          </a:p>
        </p:txBody>
      </p:sp>
      <p:cxnSp>
        <p:nvCxnSpPr>
          <p:cNvPr id="7" name="Straight Connector 6">
            <a:extLst>
              <a:ext uri="{FF2B5EF4-FFF2-40B4-BE49-F238E27FC236}">
                <a16:creationId xmlns:a16="http://schemas.microsoft.com/office/drawing/2014/main" id="{13F918FF-4685-1E72-96DA-8563BE232E6A}"/>
              </a:ext>
            </a:extLst>
          </p:cNvPr>
          <p:cNvCxnSpPr>
            <a:cxnSpLocks/>
          </p:cNvCxnSpPr>
          <p:nvPr/>
        </p:nvCxnSpPr>
        <p:spPr>
          <a:xfrm>
            <a:off x="7739017" y="34731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B2D86C-B805-3368-938D-BB0A0D8B8969}"/>
              </a:ext>
            </a:extLst>
          </p:cNvPr>
          <p:cNvPicPr>
            <a:picLocks noChangeAspect="1"/>
          </p:cNvPicPr>
          <p:nvPr/>
        </p:nvPicPr>
        <p:blipFill>
          <a:blip r:embed="rId2"/>
          <a:stretch>
            <a:fillRect/>
          </a:stretch>
        </p:blipFill>
        <p:spPr>
          <a:xfrm>
            <a:off x="1066800" y="985550"/>
            <a:ext cx="6455255" cy="5121896"/>
          </a:xfrm>
          <a:prstGeom prst="rect">
            <a:avLst/>
          </a:prstGeom>
        </p:spPr>
      </p:pic>
    </p:spTree>
    <p:extLst>
      <p:ext uri="{BB962C8B-B14F-4D97-AF65-F5344CB8AC3E}">
        <p14:creationId xmlns:p14="http://schemas.microsoft.com/office/powerpoint/2010/main" val="84739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34</a:t>
            </a:fld>
            <a:endParaRPr lang="en-US" dirty="0"/>
          </a:p>
        </p:txBody>
      </p:sp>
      <p:pic>
        <p:nvPicPr>
          <p:cNvPr id="2" name="Picture 1" descr="A black and red calendar with red letters and numbers&#10;&#10;Description automatically generated">
            <a:extLst>
              <a:ext uri="{FF2B5EF4-FFF2-40B4-BE49-F238E27FC236}">
                <a16:creationId xmlns:a16="http://schemas.microsoft.com/office/drawing/2014/main" id="{98D09EA0-B3FC-86A6-444C-A341674AA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353" y="4343400"/>
            <a:ext cx="3055647" cy="1172029"/>
          </a:xfrm>
          <a:prstGeom prst="rect">
            <a:avLst/>
          </a:prstGeom>
        </p:spPr>
      </p:pic>
    </p:spTree>
    <p:extLst>
      <p:ext uri="{BB962C8B-B14F-4D97-AF65-F5344CB8AC3E}">
        <p14:creationId xmlns:p14="http://schemas.microsoft.com/office/powerpoint/2010/main" val="1903920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35</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36</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a:xfrm>
            <a:off x="628650" y="1309817"/>
            <a:ext cx="6076950" cy="4842433"/>
          </a:xfrm>
        </p:spPr>
        <p:txBody>
          <a:bodyPr>
            <a:normAutofit fontScale="92500" lnSpcReduction="10000"/>
          </a:bodyPr>
          <a:lstStyle/>
          <a:p>
            <a:r>
              <a:rPr lang="en-US" dirty="0"/>
              <a:t>Utilities can now sell or will be able to sell significantly more electricity </a:t>
            </a:r>
          </a:p>
          <a:p>
            <a:r>
              <a:rPr lang="en-US" dirty="0"/>
              <a:t>Potentially this power can be sold for </a:t>
            </a:r>
            <a:br>
              <a:rPr lang="en-US" dirty="0"/>
            </a:br>
            <a:r>
              <a:rPr lang="en-US" dirty="0"/>
              <a:t>two to three times the cost offered to </a:t>
            </a:r>
            <a:br>
              <a:rPr lang="en-US" dirty="0"/>
            </a:br>
            <a:r>
              <a:rPr lang="en-US" dirty="0"/>
              <a:t>the average consumer at home.</a:t>
            </a:r>
          </a:p>
          <a:p>
            <a:r>
              <a:rPr lang="en-US" dirty="0"/>
              <a:t> This is now infrastructure that the </a:t>
            </a:r>
            <a:br>
              <a:rPr lang="en-US" dirty="0"/>
            </a:br>
            <a:r>
              <a:rPr lang="en-US" dirty="0"/>
              <a:t>utility can control and can be placed </a:t>
            </a:r>
            <a:br>
              <a:rPr lang="en-US" dirty="0"/>
            </a:br>
            <a:r>
              <a:rPr lang="en-US" dirty="0"/>
              <a:t>both in locations where the market </a:t>
            </a:r>
            <a:br>
              <a:rPr lang="en-US" dirty="0"/>
            </a:br>
            <a:r>
              <a:rPr lang="en-US" dirty="0"/>
              <a:t>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37</a:t>
            </a:fld>
            <a:endParaRPr lang="en-US" dirty="0"/>
          </a:p>
        </p:txBody>
      </p:sp>
      <p:pic>
        <p:nvPicPr>
          <p:cNvPr id="11266" name="Picture 2" descr="How one man developed a 'money blueprint' system to get out of debt">
            <a:extLst>
              <a:ext uri="{FF2B5EF4-FFF2-40B4-BE49-F238E27FC236}">
                <a16:creationId xmlns:a16="http://schemas.microsoft.com/office/drawing/2014/main" id="{722A1466-51CF-EBF5-65FB-AD523F97E3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523" r="31667"/>
          <a:stretch/>
        </p:blipFill>
        <p:spPr bwMode="auto">
          <a:xfrm>
            <a:off x="6127542" y="2070756"/>
            <a:ext cx="2637516" cy="204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81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38</a:t>
            </a:fld>
            <a:endParaRPr lang="en-US" dirty="0"/>
          </a:p>
        </p:txBody>
      </p:sp>
      <p:pic>
        <p:nvPicPr>
          <p:cNvPr id="2" name="Picture 1" descr="A black and red calendar with red letters and numbers&#10;&#10;Description automatically generated">
            <a:extLst>
              <a:ext uri="{FF2B5EF4-FFF2-40B4-BE49-F238E27FC236}">
                <a16:creationId xmlns:a16="http://schemas.microsoft.com/office/drawing/2014/main" id="{C0E027DA-F0DA-262C-CEFC-99EAF2CF2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176" y="4631016"/>
            <a:ext cx="3055647" cy="1172029"/>
          </a:xfrm>
          <a:prstGeom prst="rect">
            <a:avLst/>
          </a:prstGeom>
        </p:spPr>
      </p:pic>
    </p:spTree>
    <p:extLst>
      <p:ext uri="{BB962C8B-B14F-4D97-AF65-F5344CB8AC3E}">
        <p14:creationId xmlns:p14="http://schemas.microsoft.com/office/powerpoint/2010/main" val="155448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a:xfrm>
            <a:off x="628650" y="1309817"/>
            <a:ext cx="6305550" cy="4842433"/>
          </a:xfrm>
        </p:spPr>
        <p:txBody>
          <a:bodyPr>
            <a:normAutofit fontScale="92500"/>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a:t>
            </a:r>
            <a:br>
              <a:rPr lang="en-US" dirty="0"/>
            </a:br>
            <a:r>
              <a:rPr lang="en-US" dirty="0"/>
              <a:t>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39</a:t>
            </a:fld>
            <a:endParaRPr lang="en-US" dirty="0"/>
          </a:p>
        </p:txBody>
      </p:sp>
      <p:pic>
        <p:nvPicPr>
          <p:cNvPr id="12290" name="Picture 2" descr="U.S. Department of Commerce - YouTube">
            <a:extLst>
              <a:ext uri="{FF2B5EF4-FFF2-40B4-BE49-F238E27FC236}">
                <a16:creationId xmlns:a16="http://schemas.microsoft.com/office/drawing/2014/main" id="{376EBC23-B77D-5D8D-3F31-05C0682A8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950" y="2604705"/>
            <a:ext cx="2422525" cy="242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40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2024</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2" name="Picture 1" descr="A black and red calendar with red letters and numbers&#10;&#10;Description automatically generated">
            <a:extLst>
              <a:ext uri="{FF2B5EF4-FFF2-40B4-BE49-F238E27FC236}">
                <a16:creationId xmlns:a16="http://schemas.microsoft.com/office/drawing/2014/main" id="{7A83A39B-59C3-63F5-42FD-5223E43DF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553" y="4343400"/>
            <a:ext cx="3055647" cy="1172029"/>
          </a:xfrm>
          <a:prstGeom prst="rect">
            <a:avLst/>
          </a:prstGeom>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109783"/>
          </a:xfrm>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40</a:t>
            </a:fld>
            <a:endParaRPr lang="en-US" dirty="0"/>
          </a:p>
        </p:txBody>
      </p:sp>
      <p:pic>
        <p:nvPicPr>
          <p:cNvPr id="6" name="Picture 2" descr="DOT Will Pay States to Build Out a Massive EV Charging Network">
            <a:extLst>
              <a:ext uri="{FF2B5EF4-FFF2-40B4-BE49-F238E27FC236}">
                <a16:creationId xmlns:a16="http://schemas.microsoft.com/office/drawing/2014/main" id="{727D3ABC-BD71-5C50-F70C-3708E26DB6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2171700" y="4419469"/>
            <a:ext cx="4926013" cy="1937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490783"/>
          </a:xfrm>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pic>
        <p:nvPicPr>
          <p:cNvPr id="13314" name="Picture 2" descr="Bescom To Set Up 63 More Ev Charging Stations | Bengaluru News - Times of  India">
            <a:extLst>
              <a:ext uri="{FF2B5EF4-FFF2-40B4-BE49-F238E27FC236}">
                <a16:creationId xmlns:a16="http://schemas.microsoft.com/office/drawing/2014/main" id="{E9675D82-45FA-F70D-7F6E-74EE094BA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65" y="4597707"/>
            <a:ext cx="3379469" cy="1900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pic>
        <p:nvPicPr>
          <p:cNvPr id="15362" name="Picture 2" descr="EV Charging Stations: How to Find, What Type You Need, How to Pay">
            <a:extLst>
              <a:ext uri="{FF2B5EF4-FFF2-40B4-BE49-F238E27FC236}">
                <a16:creationId xmlns:a16="http://schemas.microsoft.com/office/drawing/2014/main" id="{DFC600AE-2951-8EB7-3AA1-505148835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4163313"/>
            <a:ext cx="3733800" cy="2196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ircle slash NO symbol - Openclipart">
            <a:extLst>
              <a:ext uri="{FF2B5EF4-FFF2-40B4-BE49-F238E27FC236}">
                <a16:creationId xmlns:a16="http://schemas.microsoft.com/office/drawing/2014/main" id="{2B832D5A-BBE6-25A6-DC4C-D0FFC8CDC0E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2362200" y="1128583"/>
            <a:ext cx="4419600" cy="44196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lifornia Map Stock Illustration - Download Image Now - California, Map,  Outline - iStock">
            <a:extLst>
              <a:ext uri="{FF2B5EF4-FFF2-40B4-BE49-F238E27FC236}">
                <a16:creationId xmlns:a16="http://schemas.microsoft.com/office/drawing/2014/main" id="{61252171-2A61-C782-35BA-EE6B704F2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r="10471"/>
          <a:stretch/>
        </p:blipFill>
        <p:spPr bwMode="auto">
          <a:xfrm>
            <a:off x="1" y="4221162"/>
            <a:ext cx="2209800" cy="22980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700+ New York Map Stock Photos, Pictures &amp; Royalty-Free Images - iStock |  New york city map, New york state map, New york">
            <a:extLst>
              <a:ext uri="{FF2B5EF4-FFF2-40B4-BE49-F238E27FC236}">
                <a16:creationId xmlns:a16="http://schemas.microsoft.com/office/drawing/2014/main" id="{8D156D9C-8BB0-61D8-FD96-9FB9DB4E2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0" y="1485805"/>
            <a:ext cx="2517761" cy="1933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a:xfrm>
            <a:off x="1556951" y="1304520"/>
            <a:ext cx="5758249" cy="4842433"/>
          </a:xfrm>
        </p:spPr>
        <p:txBody>
          <a:bodyPr>
            <a:normAutofit fontScale="77500" lnSpcReduction="20000"/>
          </a:bodyPr>
          <a:lstStyle/>
          <a:p>
            <a:r>
              <a:rPr lang="en-US" dirty="0"/>
              <a:t>None of this means anything if we can not certify and provide traceability for these tests.</a:t>
            </a:r>
          </a:p>
          <a:p>
            <a:r>
              <a:rPr lang="en-US" dirty="0"/>
              <a:t>Two general approaches – New York approach and California Approach</a:t>
            </a:r>
          </a:p>
          <a:p>
            <a:r>
              <a:rPr lang="en-US" dirty="0"/>
              <a:t>Traceability through a National Lab to an International Standard</a:t>
            </a:r>
          </a:p>
          <a:p>
            <a:pPr lvl="1"/>
            <a:r>
              <a:rPr lang="en-US" dirty="0"/>
              <a:t>This requires a DC “Standard”</a:t>
            </a:r>
          </a:p>
          <a:p>
            <a:pPr lvl="1"/>
            <a:r>
              <a:rPr lang="en-US" dirty="0"/>
              <a:t>Fortunately DC Power = VA</a:t>
            </a:r>
          </a:p>
          <a:p>
            <a:pPr lvl="2"/>
            <a:r>
              <a:rPr lang="en-US" dirty="0"/>
              <a:t>Need a certifiable voltage source and a certified current source and the ability to measure down to the appropriate levels for both Volts and Amps, then have a National Lab do the same test on the lab equipment</a:t>
            </a:r>
          </a:p>
          <a:p>
            <a:r>
              <a:rPr lang="en-US" dirty="0"/>
              <a:t>ANSI has also spent a great deal of time creating a new Standard to cover DC Metering – ANSI C12.32 ready for re-balloting this year.  This will be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45</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46</a:t>
            </a:fld>
            <a:endParaRPr lang="en-US" dirty="0"/>
          </a:p>
        </p:txBody>
      </p:sp>
      <p:pic>
        <p:nvPicPr>
          <p:cNvPr id="2" name="Picture 1" descr="A black and red calendar with red letters and numbers&#10;&#10;Description automatically generated">
            <a:extLst>
              <a:ext uri="{FF2B5EF4-FFF2-40B4-BE49-F238E27FC236}">
                <a16:creationId xmlns:a16="http://schemas.microsoft.com/office/drawing/2014/main" id="{842F211D-DC12-4055-0567-AF69E42DF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176" y="4495800"/>
            <a:ext cx="3055647" cy="1172029"/>
          </a:xfrm>
          <a:prstGeom prst="rect">
            <a:avLst/>
          </a:prstGeom>
        </p:spPr>
      </p:pic>
    </p:spTree>
    <p:extLst>
      <p:ext uri="{BB962C8B-B14F-4D97-AF65-F5344CB8AC3E}">
        <p14:creationId xmlns:p14="http://schemas.microsoft.com/office/powerpoint/2010/main" val="3991095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47</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December 2021:</a:t>
            </a:r>
          </a:p>
          <a:p>
            <a:pPr marL="0" indent="0">
              <a:buNone/>
            </a:pPr>
            <a:endParaRPr lang="en-US" sz="900" dirty="0"/>
          </a:p>
          <a:p>
            <a:r>
              <a:rPr lang="en-US" dirty="0"/>
              <a:t>Generated 339,684 (thousand MWh or </a:t>
            </a:r>
            <a:r>
              <a:rPr lang="en-US" dirty="0" err="1"/>
              <a:t>Gwh</a:t>
            </a:r>
            <a:r>
              <a:rPr lang="en-US" dirty="0"/>
              <a:t>)</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48</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709325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49</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in 2021.  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Charging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2024:</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3060325"/>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a:p>
            <a:pPr marL="285750" indent="-285750" defTabSz="457200"/>
            <a:endParaRPr lang="en-US" dirty="0"/>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3108543"/>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a:p>
            <a:r>
              <a:rPr lang="en-US" dirty="0" err="1"/>
              <a:t>Fisker</a:t>
            </a:r>
            <a:endParaRPr lang="en-US" dirty="0"/>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2024</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50</a:t>
            </a:fld>
            <a:endParaRPr lang="en-US" dirty="0"/>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51</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835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solidFill>
                  <a:srgbClr val="C00000"/>
                </a:solidFill>
                <a:latin typeface="+mj-lt"/>
                <a:cs typeface="Arial" panose="020B0604020202020204" pitchFamily="34" charset="0"/>
              </a:rPr>
              <a:t>Questions and Discussion</a:t>
            </a:r>
          </a:p>
        </p:txBody>
      </p:sp>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a:buNone/>
            </a:pPr>
            <a:r>
              <a:rPr lang="en-US" altLang="en-US" sz="2400" b="1" dirty="0">
                <a:latin typeface="Arial"/>
                <a:cs typeface="Arial"/>
              </a:rPr>
              <a:t>TESCO Metering </a:t>
            </a:r>
            <a:r>
              <a:rPr lang="en-US" altLang="en-US" sz="1800" i="1" dirty="0">
                <a:latin typeface="Arial"/>
                <a:cs typeface="Arial"/>
              </a:rPr>
              <a:t>Bristol, PA</a:t>
            </a:r>
          </a:p>
          <a:p>
            <a:pPr algn="ctr" eaLnBrk="1" hangingPunct="1">
              <a:buFontTx/>
              <a:buNone/>
            </a:pPr>
            <a:r>
              <a:rPr lang="en-US" altLang="en-US" sz="2400" dirty="0">
                <a:solidFill>
                  <a:schemeClr val="accent6">
                    <a:lumMod val="50000"/>
                  </a:schemeClr>
                </a:solidFill>
                <a:latin typeface="Arial" panose="020B0604020202020204" pitchFamily="34" charset="0"/>
                <a:cs typeface="Arial" panose="020B0604020202020204" pitchFamily="34" charset="0"/>
              </a:rPr>
              <a:t>215.228.0500</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chemeClr val="accent6">
                    <a:lumMod val="50000"/>
                  </a:schemeClr>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52</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871105" y="5134407"/>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chemeClr val="accent1"/>
                </a:solidFill>
                <a:latin typeface="Arial"/>
                <a:cs typeface="Arial"/>
              </a:rPr>
              <a:t>ISO 9001:2015 Certified Quality Company</a:t>
            </a:r>
          </a:p>
          <a:p>
            <a:pPr algn="ctr" eaLnBrk="1" hangingPunct="1">
              <a:spcBef>
                <a:spcPct val="0"/>
              </a:spcBef>
              <a:buFontTx/>
              <a:buNone/>
            </a:pPr>
            <a:r>
              <a:rPr lang="en-US" altLang="en-US" sz="1400" b="1" dirty="0">
                <a:solidFill>
                  <a:schemeClr val="accent1"/>
                </a:solidFill>
                <a:latin typeface="Arial"/>
                <a:cs typeface="Arial"/>
              </a:rPr>
              <a:t>ISO 17025:2017 Accredited Laboratory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2022</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a:t>
            </a:r>
            <a:r>
              <a:rPr lang="en-US" sz="2400" dirty="0">
                <a:solidFill>
                  <a:srgbClr val="FFFFFF"/>
                </a:solidFill>
                <a:latin typeface="+mj-lt"/>
              </a:rPr>
              <a:t>7.6</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Hyundai &amp; Kia: 7.1%</a:t>
            </a:r>
            <a:br>
              <a:rPr lang="en-US" sz="2400" kern="1200" dirty="0">
                <a:solidFill>
                  <a:srgbClr val="FFFFFF"/>
                </a:solidFill>
                <a:latin typeface="+mj-lt"/>
                <a:ea typeface="+mj-ea"/>
                <a:cs typeface="+mj-cs"/>
              </a:rPr>
            </a:br>
            <a:r>
              <a:rPr lang="en-US" sz="1600" kern="1200" dirty="0">
                <a:solidFill>
                  <a:srgbClr val="FFFFFF"/>
                </a:solidFill>
                <a:latin typeface="+mj-lt"/>
                <a:ea typeface="+mj-ea"/>
                <a:cs typeface="+mj-cs"/>
              </a:rPr>
              <a:t>(Motor Intelligence)</a:t>
            </a:r>
            <a:endParaRPr lang="en-US" sz="2400" kern="1200" dirty="0">
              <a:solidFill>
                <a:srgbClr val="FFFFFF"/>
              </a:solidFill>
              <a:latin typeface="+mj-lt"/>
              <a:ea typeface="+mj-ea"/>
              <a:cs typeface="+mj-cs"/>
            </a:endParaRPr>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dirty="0">
                <a:solidFill>
                  <a:srgbClr val="FFFFFF">
                    <a:alpha val="80000"/>
                  </a:srgbClr>
                </a:solidFill>
                <a:latin typeface="+mn-lt"/>
                <a:ea typeface="+mn-ea"/>
                <a:cs typeface="+mn-cs"/>
              </a:rPr>
              <a:t>tescometering.com</a:t>
            </a:r>
          </a:p>
        </p:txBody>
      </p:sp>
      <p:sp>
        <p:nvSpPr>
          <p:cNvPr id="3" name="Slide Number Placeholder 2"/>
          <p:cNvSpPr>
            <a:spLocks noGrp="1"/>
          </p:cNvSpPr>
          <p:nvPr>
            <p:ph type="sldNum" sz="quarter" idx="4"/>
          </p:nvPr>
        </p:nvSpPr>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4" y="4038600"/>
            <a:ext cx="2982913" cy="976313"/>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Hyundai Logo, HD Png, Meaning, Information | Carlogos.org">
            <a:extLst>
              <a:ext uri="{FF2B5EF4-FFF2-40B4-BE49-F238E27FC236}">
                <a16:creationId xmlns:a16="http://schemas.microsoft.com/office/drawing/2014/main" id="{DBD38037-1C6A-F2E3-8354-96EEF1E98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87842"/>
            <a:ext cx="25908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a Logo, HD Png, Meaning, Information | Carlogos.org">
            <a:extLst>
              <a:ext uri="{FF2B5EF4-FFF2-40B4-BE49-F238E27FC236}">
                <a16:creationId xmlns:a16="http://schemas.microsoft.com/office/drawing/2014/main" id="{DF9233CE-5DCD-5108-6E56-C1B9A8514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024" y="4846554"/>
            <a:ext cx="259080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1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a:t>
            </a:r>
            <a:br>
              <a:rPr lang="en-US" b="1" dirty="0"/>
            </a:br>
            <a:r>
              <a:rPr lang="en-US" b="1" dirty="0"/>
              <a:t>100 EV models to be introduced by </a:t>
            </a:r>
            <a:r>
              <a:rPr lang="en-US" b="1" dirty="0">
                <a:solidFill>
                  <a:srgbClr val="C00000"/>
                </a:solidFill>
              </a:rPr>
              <a:t>2025</a:t>
            </a:r>
            <a:r>
              <a:rPr lang="en-US" b="1" dirty="0"/>
              <a:t>.</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685800" y="1405889"/>
            <a:ext cx="3150680" cy="1124712"/>
          </a:xfrm>
        </p:spPr>
        <p:txBody>
          <a:bodyPr anchor="b">
            <a:noAutofit/>
          </a:bodyPr>
          <a:lstStyle/>
          <a:p>
            <a:r>
              <a:rPr lang="en-US" sz="2800" b="1" dirty="0"/>
              <a:t>How many </a:t>
            </a:r>
            <a:br>
              <a:rPr lang="en-US" sz="2800" b="1" dirty="0"/>
            </a:br>
            <a:r>
              <a:rPr lang="en-US" sz="2800" b="1" dirty="0"/>
              <a:t>EV’s are on </a:t>
            </a:r>
            <a:br>
              <a:rPr lang="en-US" sz="2800" b="1" dirty="0"/>
            </a:br>
            <a:r>
              <a:rPr lang="en-US" sz="2800" b="1" dirty="0"/>
              <a:t>the road </a:t>
            </a:r>
            <a:br>
              <a:rPr lang="en-US" sz="2800" b="1" dirty="0"/>
            </a:br>
            <a:r>
              <a:rPr lang="en-US" sz="2800" b="1" dirty="0"/>
              <a:t>in the US?</a:t>
            </a: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181676" y="2557488"/>
            <a:ext cx="2579180" cy="3394711"/>
          </a:xfrm>
        </p:spPr>
        <p:txBody>
          <a:bodyPr anchor="t">
            <a:noAutofit/>
          </a:bodyPr>
          <a:lstStyle/>
          <a:p>
            <a:r>
              <a:rPr lang="en-US" sz="2400" dirty="0"/>
              <a:t>As of 2024 there were </a:t>
            </a:r>
            <a:r>
              <a:rPr lang="en-US" sz="2400" b="1" dirty="0">
                <a:solidFill>
                  <a:srgbClr val="FF0000"/>
                </a:solidFill>
              </a:rPr>
              <a:t>4,300,000</a:t>
            </a:r>
            <a:r>
              <a:rPr lang="en-US" sz="2400" dirty="0"/>
              <a:t> Electric Vehicles operating in the US</a:t>
            </a:r>
          </a:p>
          <a:p>
            <a:r>
              <a:rPr lang="en-US" sz="2400" dirty="0"/>
              <a:t>By 2025 there are </a:t>
            </a:r>
            <a:r>
              <a:rPr lang="en-US" sz="2400" b="1" dirty="0">
                <a:solidFill>
                  <a:srgbClr val="FF0000"/>
                </a:solidFill>
              </a:rPr>
              <a:t>77,000,000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2024_FINAL</Template>
  <TotalTime>1290</TotalTime>
  <Words>2953</Words>
  <Application>Microsoft Macintosh PowerPoint</Application>
  <PresentationFormat>On-screen Show (4:3)</PresentationFormat>
  <Paragraphs>420</Paragraphs>
  <Slides>52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Helvetica</vt:lpstr>
      <vt:lpstr>TESCO Template</vt:lpstr>
      <vt:lpstr>EVSE: Current State in 2024 and Preparing for the Impact on Your Utility</vt:lpstr>
      <vt:lpstr>Electric Vehicle Service Equipment - EVSE</vt:lpstr>
      <vt:lpstr>Topic Summary</vt:lpstr>
      <vt:lpstr>PowerPoint Presentation</vt:lpstr>
      <vt:lpstr>Who is in the EV Market?</vt:lpstr>
      <vt:lpstr>Who are the Market drivers?  2022 TESLA: 66.3% Ford: 7.6% Hyundai &amp; Kia: 7.1% (Motor Intelligence)</vt:lpstr>
      <vt:lpstr>The EV Market</vt:lpstr>
      <vt:lpstr>The EV Market</vt:lpstr>
      <vt:lpstr>How many  EV’s are on  the road  in the US?</vt:lpstr>
      <vt:lpstr>The US EV Market</vt:lpstr>
      <vt:lpstr>The US EV Market</vt:lpstr>
      <vt:lpstr>The EV Market</vt:lpstr>
      <vt:lpstr>The World EV Market</vt:lpstr>
      <vt:lpstr>EV Continues to Boom</vt:lpstr>
      <vt:lpstr>How much energy and how long to charge?</vt:lpstr>
      <vt:lpstr>Changing the Game - Range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Level 2 Public Stations</vt:lpstr>
      <vt:lpstr>DC EVSE STANDARDS</vt:lpstr>
      <vt:lpstr>DC EVSE STANDARDS</vt:lpstr>
      <vt:lpstr>Level 3, DC Superchargers</vt:lpstr>
      <vt:lpstr>PowerPoint Presentation</vt:lpstr>
      <vt:lpstr>CHARGING NETWORKS</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PowerPoint Presentation</vt:lpstr>
      <vt:lpstr>US Primary Energy by Source</vt:lpstr>
      <vt:lpstr>US TOTAL ENERGY CONSUMPTION</vt:lpstr>
      <vt:lpstr>US ELECTRIC ENERGY CONSUMPTION</vt:lpstr>
      <vt:lpstr>Topic Summary</vt:lpstr>
      <vt:lpstr>Electric Vehicle Service Equipment - EVSE</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Sandy Garcia</cp:lastModifiedBy>
  <cp:revision>46</cp:revision>
  <dcterms:created xsi:type="dcterms:W3CDTF">2022-03-14T03:31:03Z</dcterms:created>
  <dcterms:modified xsi:type="dcterms:W3CDTF">2024-07-19T23:11:09Z</dcterms:modified>
</cp:coreProperties>
</file>