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56" r:id="rId2"/>
    <p:sldId id="328" r:id="rId3"/>
    <p:sldId id="278" r:id="rId4"/>
    <p:sldId id="282" r:id="rId5"/>
    <p:sldId id="323" r:id="rId6"/>
    <p:sldId id="325" r:id="rId7"/>
    <p:sldId id="324" r:id="rId8"/>
    <p:sldId id="326" r:id="rId9"/>
    <p:sldId id="31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1" autoAdjust="0"/>
    <p:restoredTop sz="94660"/>
  </p:normalViewPr>
  <p:slideViewPr>
    <p:cSldViewPr snapToGrid="0">
      <p:cViewPr varScale="1">
        <p:scale>
          <a:sx n="124" d="100"/>
          <a:sy n="124" d="100"/>
        </p:scale>
        <p:origin x="60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7/23/24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1C3FFB6-66B9-4A0E-AA2A-792B4FADDB39}" type="slidenum">
              <a:rPr lang="en-US" smtClean="0"/>
              <a:pPr/>
              <a:t>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9681A6E-AB02-4883-9C5B-9C5E38BA0284}" type="slidenum">
              <a:rPr lang="en-US" smtClean="0"/>
              <a:pPr/>
              <a:t>4</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9991" indent="-288458" eaLnBrk="0" hangingPunct="0">
              <a:spcBef>
                <a:spcPct val="30000"/>
              </a:spcBef>
              <a:defRPr sz="1200">
                <a:solidFill>
                  <a:schemeClr val="tx1"/>
                </a:solidFill>
                <a:latin typeface="Arial" charset="0"/>
              </a:defRPr>
            </a:lvl2pPr>
            <a:lvl3pPr marL="1153833" indent="-230767" eaLnBrk="0" hangingPunct="0">
              <a:spcBef>
                <a:spcPct val="30000"/>
              </a:spcBef>
              <a:defRPr sz="1200">
                <a:solidFill>
                  <a:schemeClr val="tx1"/>
                </a:solidFill>
                <a:latin typeface="Arial" charset="0"/>
              </a:defRPr>
            </a:lvl3pPr>
            <a:lvl4pPr marL="1615365" indent="-230767" eaLnBrk="0" hangingPunct="0">
              <a:spcBef>
                <a:spcPct val="30000"/>
              </a:spcBef>
              <a:defRPr sz="1200">
                <a:solidFill>
                  <a:schemeClr val="tx1"/>
                </a:solidFill>
                <a:latin typeface="Arial" charset="0"/>
              </a:defRPr>
            </a:lvl4pPr>
            <a:lvl5pPr marL="2076898" indent="-230767" eaLnBrk="0" hangingPunct="0">
              <a:spcBef>
                <a:spcPct val="30000"/>
              </a:spcBef>
              <a:defRPr sz="1200">
                <a:solidFill>
                  <a:schemeClr val="tx1"/>
                </a:solidFill>
                <a:latin typeface="Arial" charset="0"/>
              </a:defRPr>
            </a:lvl5pPr>
            <a:lvl6pPr marL="2538431" indent="-230767" eaLnBrk="0" fontAlgn="base" hangingPunct="0">
              <a:spcBef>
                <a:spcPct val="30000"/>
              </a:spcBef>
              <a:spcAft>
                <a:spcPct val="0"/>
              </a:spcAft>
              <a:defRPr sz="1200">
                <a:solidFill>
                  <a:schemeClr val="tx1"/>
                </a:solidFill>
                <a:latin typeface="Arial" charset="0"/>
              </a:defRPr>
            </a:lvl6pPr>
            <a:lvl7pPr marL="2999964" indent="-230767" eaLnBrk="0" fontAlgn="base" hangingPunct="0">
              <a:spcBef>
                <a:spcPct val="30000"/>
              </a:spcBef>
              <a:spcAft>
                <a:spcPct val="0"/>
              </a:spcAft>
              <a:defRPr sz="1200">
                <a:solidFill>
                  <a:schemeClr val="tx1"/>
                </a:solidFill>
                <a:latin typeface="Arial" charset="0"/>
              </a:defRPr>
            </a:lvl7pPr>
            <a:lvl8pPr marL="3461497" indent="-230767" eaLnBrk="0" fontAlgn="base" hangingPunct="0">
              <a:spcBef>
                <a:spcPct val="30000"/>
              </a:spcBef>
              <a:spcAft>
                <a:spcPct val="0"/>
              </a:spcAft>
              <a:defRPr sz="1200">
                <a:solidFill>
                  <a:schemeClr val="tx1"/>
                </a:solidFill>
                <a:latin typeface="Arial" charset="0"/>
              </a:defRPr>
            </a:lvl8pPr>
            <a:lvl9pPr marL="3923029" indent="-2307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9</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293025510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091932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7923277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868309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7759758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33127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www.tescometering.com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71009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Rectangle 3">
            <a:extLst>
              <a:ext uri="{FF2B5EF4-FFF2-40B4-BE49-F238E27FC236}">
                <a16:creationId xmlns:a16="http://schemas.microsoft.com/office/drawing/2014/main" id="{0B1F120F-EA20-9F58-4B34-AF62B2FA610E}"/>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4659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072174" y="2764025"/>
            <a:ext cx="7071826" cy="1557595"/>
          </a:xfrm>
        </p:spPr>
        <p:txBody>
          <a:bodyPr>
            <a:normAutofit fontScale="90000"/>
          </a:bodyPr>
          <a:lstStyle/>
          <a:p>
            <a:r>
              <a:rPr lang="en-US" sz="6600" dirty="0">
                <a:latin typeface="+mj-lt"/>
                <a:cs typeface="Arial" panose="020B0604020202020204" pitchFamily="34" charset="0"/>
              </a:rPr>
              <a:t>Roundtable:</a:t>
            </a:r>
            <a:br>
              <a:rPr lang="en-US" sz="6600" dirty="0">
                <a:latin typeface="+mj-lt"/>
                <a:cs typeface="Arial" panose="020B0604020202020204" pitchFamily="34" charset="0"/>
              </a:rPr>
            </a:br>
            <a:r>
              <a:rPr lang="en-US" sz="6600" dirty="0">
                <a:latin typeface="+mj-lt"/>
                <a:cs typeface="Arial" panose="020B0604020202020204" pitchFamily="34" charset="0"/>
              </a:rPr>
              <a:t>DC Metering</a:t>
            </a:r>
          </a:p>
        </p:txBody>
      </p:sp>
      <p:sp>
        <p:nvSpPr>
          <p:cNvPr id="2" name="Text Placeholder 6">
            <a:extLst>
              <a:ext uri="{FF2B5EF4-FFF2-40B4-BE49-F238E27FC236}">
                <a16:creationId xmlns:a16="http://schemas.microsoft.com/office/drawing/2014/main" id="{F83DC570-B2C0-C9C5-8F34-7EAE2B297806}"/>
              </a:ext>
            </a:extLst>
          </p:cNvPr>
          <p:cNvSpPr txBox="1">
            <a:spLocks/>
          </p:cNvSpPr>
          <p:nvPr/>
        </p:nvSpPr>
        <p:spPr>
          <a:xfrm>
            <a:off x="4858676" y="5552375"/>
            <a:ext cx="3898976" cy="3731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500" dirty="0"/>
              <a:t>Tuesday July 23, 2024</a:t>
            </a:r>
          </a:p>
          <a:p>
            <a:pPr marL="0" indent="0" algn="r">
              <a:buNone/>
            </a:pPr>
            <a:r>
              <a:rPr lang="en-US" sz="1500"/>
              <a:t>10:30 AM </a:t>
            </a:r>
            <a:r>
              <a:rPr lang="en-US" sz="1500" dirty="0"/>
              <a:t>– 12:00 PM</a:t>
            </a:r>
          </a:p>
        </p:txBody>
      </p:sp>
      <p:sp>
        <p:nvSpPr>
          <p:cNvPr id="3" name="Text Placeholder 7">
            <a:extLst>
              <a:ext uri="{FF2B5EF4-FFF2-40B4-BE49-F238E27FC236}">
                <a16:creationId xmlns:a16="http://schemas.microsoft.com/office/drawing/2014/main" id="{766D51FE-F01F-ABD2-910B-88D7F9703FF1}"/>
              </a:ext>
            </a:extLst>
          </p:cNvPr>
          <p:cNvSpPr txBox="1">
            <a:spLocks/>
          </p:cNvSpPr>
          <p:nvPr/>
        </p:nvSpPr>
        <p:spPr>
          <a:xfrm>
            <a:off x="4776484" y="6227237"/>
            <a:ext cx="3244850" cy="271161"/>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t>Tom Lawton</a:t>
            </a:r>
          </a:p>
        </p:txBody>
      </p:sp>
    </p:spTree>
    <p:extLst>
      <p:ext uri="{BB962C8B-B14F-4D97-AF65-F5344CB8AC3E}">
        <p14:creationId xmlns:p14="http://schemas.microsoft.com/office/powerpoint/2010/main" val="233986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3907-C70C-2E8A-34D2-CE97627ED759}"/>
              </a:ext>
            </a:extLst>
          </p:cNvPr>
          <p:cNvSpPr>
            <a:spLocks noGrp="1"/>
          </p:cNvSpPr>
          <p:nvPr>
            <p:ph type="title"/>
          </p:nvPr>
        </p:nvSpPr>
        <p:spPr/>
        <p:txBody>
          <a:bodyPr/>
          <a:lstStyle/>
          <a:p>
            <a:r>
              <a:rPr lang="en-US" dirty="0"/>
              <a:t>DC Current</a:t>
            </a:r>
          </a:p>
        </p:txBody>
      </p:sp>
      <p:sp>
        <p:nvSpPr>
          <p:cNvPr id="4" name="Footer Placeholder 3">
            <a:extLst>
              <a:ext uri="{FF2B5EF4-FFF2-40B4-BE49-F238E27FC236}">
                <a16:creationId xmlns:a16="http://schemas.microsoft.com/office/drawing/2014/main" id="{CBC5B7CE-DFA0-C4C7-6D15-EF38A66BC469}"/>
              </a:ext>
            </a:extLst>
          </p:cNvPr>
          <p:cNvSpPr>
            <a:spLocks noGrp="1"/>
          </p:cNvSpPr>
          <p:nvPr>
            <p:ph type="ftr" sz="quarter" idx="3"/>
          </p:nvPr>
        </p:nvSpPr>
        <p:spPr/>
        <p:txBody>
          <a:bodyPr/>
          <a:lstStyle/>
          <a:p>
            <a:r>
              <a:rPr lang="en-US"/>
              <a:t>www.tescometering.com</a:t>
            </a:r>
            <a:endParaRPr lang="en-US" dirty="0"/>
          </a:p>
        </p:txBody>
      </p:sp>
      <p:sp>
        <p:nvSpPr>
          <p:cNvPr id="5" name="Slide Number Placeholder 4">
            <a:extLst>
              <a:ext uri="{FF2B5EF4-FFF2-40B4-BE49-F238E27FC236}">
                <a16:creationId xmlns:a16="http://schemas.microsoft.com/office/drawing/2014/main" id="{4A58DCA0-740B-0958-709C-B3C77337DE4D}"/>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6" name="Picture 2">
            <a:extLst>
              <a:ext uri="{FF2B5EF4-FFF2-40B4-BE49-F238E27FC236}">
                <a16:creationId xmlns:a16="http://schemas.microsoft.com/office/drawing/2014/main" id="{1C10F8D1-D17D-A335-D2E1-64EDAFAFE0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84" r="55506" b="9600"/>
          <a:stretch/>
        </p:blipFill>
        <p:spPr bwMode="auto">
          <a:xfrm>
            <a:off x="1517062" y="1209811"/>
            <a:ext cx="5912097" cy="501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56951" y="152400"/>
            <a:ext cx="7208107" cy="679832"/>
          </a:xfrm>
          <a:noFill/>
        </p:spPr>
        <p:txBody>
          <a:bodyPr/>
          <a:lstStyle/>
          <a:p>
            <a:pPr eaLnBrk="1" hangingPunct="1"/>
            <a:r>
              <a:rPr lang="en-US" dirty="0"/>
              <a:t>AC vs DC</a:t>
            </a:r>
          </a:p>
        </p:txBody>
      </p:sp>
      <p:sp>
        <p:nvSpPr>
          <p:cNvPr id="28675" name="Rectangle 3"/>
          <p:cNvSpPr>
            <a:spLocks noGrp="1" noChangeArrowheads="1"/>
          </p:cNvSpPr>
          <p:nvPr>
            <p:ph idx="1"/>
          </p:nvPr>
        </p:nvSpPr>
        <p:spPr/>
        <p:txBody>
          <a:bodyPr/>
          <a:lstStyle/>
          <a:p>
            <a:pPr eaLnBrk="1" hangingPunct="1"/>
            <a:r>
              <a:rPr lang="en-US" sz="2400" dirty="0"/>
              <a:t>In DC theory we learned</a:t>
            </a:r>
          </a:p>
          <a:p>
            <a:pPr lvl="1" eaLnBrk="1" hangingPunct="1"/>
            <a:r>
              <a:rPr lang="en-US" sz="2400" dirty="0"/>
              <a:t>Ohm’s Law   </a:t>
            </a:r>
          </a:p>
          <a:p>
            <a:pPr lvl="2" eaLnBrk="1" hangingPunct="1"/>
            <a:r>
              <a:rPr lang="en-US" b="1" dirty="0"/>
              <a:t>Voltage = Current x Resistance</a:t>
            </a:r>
          </a:p>
          <a:p>
            <a:pPr lvl="2" eaLnBrk="1" hangingPunct="1"/>
            <a:r>
              <a:rPr lang="en-US" b="1" dirty="0"/>
              <a:t>V = IR</a:t>
            </a:r>
          </a:p>
          <a:p>
            <a:pPr lvl="1" eaLnBrk="1" hangingPunct="1"/>
            <a:r>
              <a:rPr lang="en-US" sz="2400" dirty="0"/>
              <a:t>Power</a:t>
            </a:r>
          </a:p>
          <a:p>
            <a:pPr lvl="2" eaLnBrk="1" hangingPunct="1"/>
            <a:r>
              <a:rPr lang="en-US" b="1" dirty="0"/>
              <a:t>P = I</a:t>
            </a:r>
            <a:r>
              <a:rPr lang="en-US" b="1" baseline="30000" dirty="0"/>
              <a:t>2</a:t>
            </a:r>
            <a:r>
              <a:rPr lang="en-US" b="1" dirty="0"/>
              <a:t>R = V</a:t>
            </a:r>
            <a:r>
              <a:rPr lang="en-US" b="1" baseline="30000" dirty="0"/>
              <a:t>2</a:t>
            </a:r>
            <a:r>
              <a:rPr lang="en-US" b="1" dirty="0"/>
              <a:t>/R</a:t>
            </a:r>
          </a:p>
          <a:p>
            <a:pPr eaLnBrk="1" hangingPunct="1"/>
            <a:r>
              <a:rPr lang="en-US" sz="2400" dirty="0"/>
              <a:t>For AC we would like the same equations to apply.</a:t>
            </a:r>
          </a:p>
          <a:p>
            <a:pPr lvl="1" eaLnBrk="1" hangingPunct="1"/>
            <a:r>
              <a:rPr lang="en-US" sz="2400" dirty="0"/>
              <a:t>Specifically we want to be able to say that a DC voltage of 10 Volts applied to a resistor of value R produces the same power dissipation as an AC voltage of 10 volts applied to the same resistor.</a:t>
            </a:r>
          </a:p>
        </p:txBody>
      </p:sp>
      <p:sp>
        <p:nvSpPr>
          <p:cNvPr id="2" name="Footer Placeholder 1">
            <a:extLst>
              <a:ext uri="{FF2B5EF4-FFF2-40B4-BE49-F238E27FC236}">
                <a16:creationId xmlns:a16="http://schemas.microsoft.com/office/drawing/2014/main" id="{C5127D8F-83E9-46F7-99A9-8FD756F29FA6}"/>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556951" y="152400"/>
            <a:ext cx="7208107" cy="679832"/>
          </a:xfrm>
          <a:noFill/>
        </p:spPr>
        <p:txBody>
          <a:bodyPr/>
          <a:lstStyle/>
          <a:p>
            <a:pPr eaLnBrk="1" hangingPunct="1"/>
            <a:r>
              <a:rPr lang="en-US" dirty="0"/>
              <a:t>AC vs DC</a:t>
            </a:r>
          </a:p>
        </p:txBody>
      </p:sp>
      <p:graphicFrame>
        <p:nvGraphicFramePr>
          <p:cNvPr id="6146" name="Object 11"/>
          <p:cNvGraphicFramePr>
            <a:graphicFrameLocks noGrp="1" noChangeAspect="1"/>
          </p:cNvGraphicFramePr>
          <p:nvPr>
            <p:ph idx="1"/>
          </p:nvPr>
        </p:nvGraphicFramePr>
        <p:xfrm>
          <a:off x="685800" y="1998663"/>
          <a:ext cx="7848600" cy="1677987"/>
        </p:xfrm>
        <a:graphic>
          <a:graphicData uri="http://schemas.openxmlformats.org/presentationml/2006/ole">
            <mc:AlternateContent xmlns:mc="http://schemas.openxmlformats.org/markup-compatibility/2006">
              <mc:Choice xmlns:v="urn:schemas-microsoft-com:vml" Requires="v">
                <p:oleObj name="Visio" r:id="rId3" imgW="5689974" imgH="1215636" progId="Visio.Drawing.11">
                  <p:embed/>
                </p:oleObj>
              </mc:Choice>
              <mc:Fallback>
                <p:oleObj name="Visio" r:id="rId3" imgW="5689974" imgH="1215636" progId="Visio.Drawing.11">
                  <p:embed/>
                  <p:pic>
                    <p:nvPicPr>
                      <p:cNvPr id="614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98663"/>
                        <a:ext cx="7848600" cy="1677987"/>
                      </a:xfrm>
                      <a:prstGeom prst="rect">
                        <a:avLst/>
                      </a:prstGeom>
                      <a:noFill/>
                      <a:ln>
                        <a:noFill/>
                      </a:ln>
                      <a:effectLst/>
                    </p:spPr>
                  </p:pic>
                </p:oleObj>
              </mc:Fallback>
            </mc:AlternateContent>
          </a:graphicData>
        </a:graphic>
      </p:graphicFrame>
      <p:sp>
        <p:nvSpPr>
          <p:cNvPr id="6148" name="Text Box 13"/>
          <p:cNvSpPr txBox="1">
            <a:spLocks noChangeArrowheads="1"/>
          </p:cNvSpPr>
          <p:nvPr/>
        </p:nvSpPr>
        <p:spPr bwMode="auto">
          <a:xfrm>
            <a:off x="2438400" y="4343400"/>
            <a:ext cx="4572000" cy="1311275"/>
          </a:xfrm>
          <a:prstGeom prst="rect">
            <a:avLst/>
          </a:prstGeom>
          <a:noFill/>
          <a:ln w="9525">
            <a:noFill/>
            <a:miter lim="800000"/>
            <a:headEnd/>
            <a:tailEnd/>
          </a:ln>
        </p:spPr>
        <p:txBody>
          <a:bodyPr>
            <a:spAutoFit/>
          </a:bodyPr>
          <a:lstStyle/>
          <a:p>
            <a:pPr algn="ctr">
              <a:spcBef>
                <a:spcPct val="50000"/>
              </a:spcBef>
            </a:pPr>
            <a:r>
              <a:rPr lang="en-US" sz="3200" dirty="0"/>
              <a:t>V = IR</a:t>
            </a:r>
          </a:p>
          <a:p>
            <a:pPr algn="ctr">
              <a:spcBef>
                <a:spcPct val="50000"/>
              </a:spcBef>
            </a:pPr>
            <a:r>
              <a:rPr lang="en-US" sz="3200" dirty="0"/>
              <a:t>P = VI = I</a:t>
            </a:r>
            <a:r>
              <a:rPr lang="en-US" sz="3200" baseline="30000" dirty="0"/>
              <a:t>2</a:t>
            </a:r>
            <a:r>
              <a:rPr lang="en-US" sz="3200" dirty="0"/>
              <a:t>R = V</a:t>
            </a:r>
            <a:r>
              <a:rPr lang="en-US" sz="3200" baseline="30000" dirty="0"/>
              <a:t>2</a:t>
            </a:r>
            <a:r>
              <a:rPr lang="en-US" sz="3200" dirty="0"/>
              <a:t>/R</a:t>
            </a:r>
          </a:p>
        </p:txBody>
      </p:sp>
      <p:sp>
        <p:nvSpPr>
          <p:cNvPr id="2" name="Footer Placeholder 1">
            <a:extLst>
              <a:ext uri="{FF2B5EF4-FFF2-40B4-BE49-F238E27FC236}">
                <a16:creationId xmlns:a16="http://schemas.microsoft.com/office/drawing/2014/main" id="{28E33FBB-77B6-4F4F-952C-F21ED20C7535}"/>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234568"/>
            <a:ext cx="7208107" cy="679832"/>
          </a:xfrm>
        </p:spPr>
        <p:txBody>
          <a:bodyPr/>
          <a:lstStyle/>
          <a:p>
            <a:r>
              <a:rPr lang="en-US" dirty="0"/>
              <a:t>What about DC?</a:t>
            </a:r>
          </a:p>
        </p:txBody>
      </p:sp>
      <p:sp>
        <p:nvSpPr>
          <p:cNvPr id="3" name="Content Placeholder 2"/>
          <p:cNvSpPr>
            <a:spLocks noGrp="1"/>
          </p:cNvSpPr>
          <p:nvPr>
            <p:ph idx="1"/>
          </p:nvPr>
        </p:nvSpPr>
        <p:spPr>
          <a:xfrm>
            <a:off x="457200" y="1600200"/>
            <a:ext cx="8229600" cy="2285999"/>
          </a:xfrm>
        </p:spPr>
        <p:txBody>
          <a:bodyPr>
            <a:normAutofit fontScale="92500" lnSpcReduction="20000"/>
          </a:bodyPr>
          <a:lstStyle/>
          <a:p>
            <a:r>
              <a:rPr lang="en-US" dirty="0"/>
              <a:t>We have had DC Metering since the 1870’s.</a:t>
            </a:r>
          </a:p>
          <a:p>
            <a:r>
              <a:rPr lang="en-US" dirty="0"/>
              <a:t>The first patented meter was a DC meter in 1872, six years before the first  AC meter.  </a:t>
            </a:r>
          </a:p>
          <a:p>
            <a:endParaRPr lang="en-US" dirty="0"/>
          </a:p>
          <a:p>
            <a:pPr marL="0" indent="0">
              <a:buNone/>
            </a:pPr>
            <a:r>
              <a:rPr lang="en-US" dirty="0"/>
              <a:t>				</a:t>
            </a:r>
          </a:p>
          <a:p>
            <a:pPr marL="0" indent="0">
              <a:buNone/>
            </a:pPr>
            <a:r>
              <a:rPr lang="en-US" dirty="0"/>
              <a:t>			</a:t>
            </a:r>
          </a:p>
        </p:txBody>
      </p:sp>
      <p:pic>
        <p:nvPicPr>
          <p:cNvPr id="6" name="Picture 4" descr="Gardiner 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0"/>
            <a:ext cx="3138221"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AE47028-9B48-47F6-BF12-F1630DE0F533}"/>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12482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556951" y="158368"/>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mj-lt"/>
                <a:cs typeface="Arial" panose="020B0604020202020204" pitchFamily="34" charset="0"/>
              </a:rPr>
              <a:t>Elihu Thomson</a:t>
            </a:r>
          </a:p>
        </p:txBody>
      </p:sp>
      <p:sp>
        <p:nvSpPr>
          <p:cNvPr id="31747" name="Rectangle 3"/>
          <p:cNvSpPr>
            <a:spLocks noGrp="1" noChangeArrowheads="1"/>
          </p:cNvSpPr>
          <p:nvPr>
            <p:ph idx="1"/>
          </p:nvPr>
        </p:nvSpPr>
        <p:spPr>
          <a:xfrm>
            <a:off x="628650" y="1309817"/>
            <a:ext cx="4552950" cy="4842433"/>
          </a:xfrm>
        </p:spPr>
        <p:txBody>
          <a:bodyPr/>
          <a:lstStyle/>
          <a:p>
            <a:pPr>
              <a:lnSpc>
                <a:spcPct val="90000"/>
              </a:lnSpc>
            </a:pPr>
            <a:r>
              <a:rPr lang="en-US" altLang="en-US" sz="1800" dirty="0">
                <a:latin typeface="Arial" panose="020B0604020202020204" pitchFamily="34" charset="0"/>
                <a:cs typeface="Arial" panose="020B0604020202020204" pitchFamily="34" charset="0"/>
              </a:rPr>
              <a:t>1889 Thomson introduced his recording wattmeter (AC or DC – a commutator-type meter). </a:t>
            </a:r>
          </a:p>
          <a:p>
            <a:pPr>
              <a:lnSpc>
                <a:spcPct val="90000"/>
              </a:lnSpc>
            </a:pPr>
            <a:r>
              <a:rPr lang="en-US" altLang="en-US" sz="1800" dirty="0">
                <a:latin typeface="Arial" panose="020B0604020202020204" pitchFamily="34" charset="0"/>
                <a:cs typeface="Arial" panose="020B0604020202020204" pitchFamily="34" charset="0"/>
              </a:rPr>
              <a:t>This was the first true watthour meter, and it was an immediate commercial success, many utilities adopting it as their "standard" model. </a:t>
            </a:r>
          </a:p>
          <a:p>
            <a:pPr>
              <a:lnSpc>
                <a:spcPct val="90000"/>
              </a:lnSpc>
            </a:pPr>
            <a:r>
              <a:rPr lang="en-US" altLang="en-US" sz="1800" dirty="0">
                <a:latin typeface="Arial" panose="020B0604020202020204" pitchFamily="34" charset="0"/>
                <a:cs typeface="Arial" panose="020B0604020202020204" pitchFamily="34" charset="0"/>
              </a:rPr>
              <a:t>Although this meter was initially designed for use on AC circuits, it worked equally well with the DC circuits in use at the time. </a:t>
            </a:r>
          </a:p>
          <a:p>
            <a:pPr>
              <a:lnSpc>
                <a:spcPct val="90000"/>
              </a:lnSpc>
            </a:pPr>
            <a:r>
              <a:rPr lang="en-US" altLang="en-US" sz="1800" dirty="0">
                <a:latin typeface="Arial" panose="020B0604020202020204" pitchFamily="34" charset="0"/>
                <a:cs typeface="Arial" panose="020B0604020202020204" pitchFamily="34" charset="0"/>
              </a:rPr>
              <a:t>The introduction and rapid acceptance of induction-type watthour meters in the late 1890s relegated the use of this commutator-type meter to DC circuits.</a:t>
            </a:r>
          </a:p>
          <a:p>
            <a:pPr>
              <a:lnSpc>
                <a:spcPct val="90000"/>
              </a:lnSpc>
            </a:pPr>
            <a:endParaRPr lang="en-US" altLang="en-US" sz="2400" dirty="0"/>
          </a:p>
        </p:txBody>
      </p:sp>
      <p:sp>
        <p:nvSpPr>
          <p:cNvPr id="2" name="Footer Placeholder 1">
            <a:extLst>
              <a:ext uri="{FF2B5EF4-FFF2-40B4-BE49-F238E27FC236}">
                <a16:creationId xmlns:a16="http://schemas.microsoft.com/office/drawing/2014/main" id="{561D81F6-DF59-4281-A94C-3CB327B1F97A}"/>
              </a:ext>
            </a:extLst>
          </p:cNvPr>
          <p:cNvSpPr>
            <a:spLocks noGrp="1"/>
          </p:cNvSpPr>
          <p:nvPr>
            <p:ph type="ftr" sz="quarter" idx="3"/>
          </p:nvPr>
        </p:nvSpPr>
        <p:spPr/>
        <p:txBody>
          <a:bodyPr/>
          <a:lstStyle/>
          <a:p>
            <a:r>
              <a:rPr lang="en-US"/>
              <a:t>tescometering.com</a:t>
            </a: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76400"/>
            <a:ext cx="3365500" cy="390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06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lstStyle/>
          <a:p>
            <a:r>
              <a:rPr lang="en-US" dirty="0"/>
              <a:t>DC Theory?</a:t>
            </a:r>
          </a:p>
        </p:txBody>
      </p:sp>
      <p:sp>
        <p:nvSpPr>
          <p:cNvPr id="3" name="Content Placeholder 2"/>
          <p:cNvSpPr>
            <a:spLocks noGrp="1"/>
          </p:cNvSpPr>
          <p:nvPr>
            <p:ph idx="1"/>
          </p:nvPr>
        </p:nvSpPr>
        <p:spPr>
          <a:xfrm>
            <a:off x="457200" y="1600200"/>
            <a:ext cx="8686800" cy="2406721"/>
          </a:xfrm>
        </p:spPr>
        <p:txBody>
          <a:bodyPr>
            <a:normAutofit fontScale="92500" lnSpcReduction="10000"/>
          </a:bodyPr>
          <a:lstStyle/>
          <a:p>
            <a:r>
              <a:rPr lang="en-US" dirty="0"/>
              <a:t>No need for new definitions.  </a:t>
            </a:r>
          </a:p>
          <a:p>
            <a:r>
              <a:rPr lang="en-US" dirty="0"/>
              <a:t>Power is simply VA.  </a:t>
            </a:r>
          </a:p>
          <a:p>
            <a:r>
              <a:rPr lang="en-US" dirty="0"/>
              <a:t>If we can measure the fundamental Volt and the fundamental Amp then we can create a Standard to measure against and can effectively test our DC meter.  </a:t>
            </a:r>
          </a:p>
          <a:p>
            <a:pPr marL="0" indent="0">
              <a:buNone/>
            </a:pPr>
            <a:r>
              <a:rPr lang="en-US" dirty="0"/>
              <a:t>		</a:t>
            </a:r>
          </a:p>
        </p:txBody>
      </p:sp>
      <p:sp>
        <p:nvSpPr>
          <p:cNvPr id="4" name="Footer Placeholder 3">
            <a:extLst>
              <a:ext uri="{FF2B5EF4-FFF2-40B4-BE49-F238E27FC236}">
                <a16:creationId xmlns:a16="http://schemas.microsoft.com/office/drawing/2014/main" id="{477B4E9E-AA0A-491F-B274-8B83416C81C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30121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DC?</a:t>
            </a:r>
          </a:p>
        </p:txBody>
      </p:sp>
      <p:sp>
        <p:nvSpPr>
          <p:cNvPr id="3" name="Content Placeholder 2"/>
          <p:cNvSpPr>
            <a:spLocks noGrp="1"/>
          </p:cNvSpPr>
          <p:nvPr>
            <p:ph idx="1"/>
          </p:nvPr>
        </p:nvSpPr>
        <p:spPr>
          <a:xfrm>
            <a:off x="457199" y="1600200"/>
            <a:ext cx="8307859" cy="4913616"/>
          </a:xfrm>
        </p:spPr>
        <p:txBody>
          <a:bodyPr>
            <a:normAutofit fontScale="32500" lnSpcReduction="20000"/>
          </a:bodyPr>
          <a:lstStyle/>
          <a:p>
            <a:pPr>
              <a:lnSpc>
                <a:spcPct val="120000"/>
              </a:lnSpc>
            </a:pPr>
            <a:r>
              <a:rPr lang="en-US" sz="7400" dirty="0">
                <a:cs typeface="Arial" panose="020B0604020202020204" pitchFamily="34" charset="0"/>
              </a:rPr>
              <a:t>There are still a number of DC meters out on our systems, primarily in the larger, older urban areas such as San Francisco and New York City.  </a:t>
            </a:r>
          </a:p>
          <a:p>
            <a:pPr>
              <a:lnSpc>
                <a:spcPct val="120000"/>
              </a:lnSpc>
            </a:pPr>
            <a:r>
              <a:rPr lang="en-US" sz="7400" dirty="0">
                <a:cs typeface="Arial" panose="020B0604020202020204" pitchFamily="34" charset="0"/>
              </a:rPr>
              <a:t>There has been no effective way to test these legacy meters for some time.  This is shortcoming was highlighted as new DC metering applications have begun to make an appearance on the grid and are demanding we find a solution (e.g. DC superchargers)</a:t>
            </a:r>
          </a:p>
          <a:p>
            <a:pPr>
              <a:lnSpc>
                <a:spcPct val="120000"/>
              </a:lnSpc>
            </a:pPr>
            <a:r>
              <a:rPr lang="en-US" sz="7400" dirty="0">
                <a:cs typeface="Arial" panose="020B0604020202020204" pitchFamily="34" charset="0"/>
              </a:rPr>
              <a:t>Using labs with traceable Voltage sources and measurement capabilities and traceable Current sources and measurement capabilities we are now starting to do this. </a:t>
            </a:r>
          </a:p>
          <a:p>
            <a:pPr marL="0" indent="0">
              <a:buNone/>
            </a:pPr>
            <a:r>
              <a:rPr lang="en-US" sz="4400" dirty="0"/>
              <a:t>				</a:t>
            </a:r>
          </a:p>
          <a:p>
            <a:pPr marL="0" indent="0">
              <a:buNone/>
            </a:pPr>
            <a:r>
              <a:rPr lang="en-US" dirty="0"/>
              <a:t>			</a:t>
            </a:r>
          </a:p>
        </p:txBody>
      </p:sp>
      <p:sp>
        <p:nvSpPr>
          <p:cNvPr id="4" name="Footer Placeholder 3">
            <a:extLst>
              <a:ext uri="{FF2B5EF4-FFF2-40B4-BE49-F238E27FC236}">
                <a16:creationId xmlns:a16="http://schemas.microsoft.com/office/drawing/2014/main" id="{4AE2D785-94BB-4CCB-8E16-242686D3CFA5}"/>
              </a:ext>
            </a:extLst>
          </p:cNvPr>
          <p:cNvSpPr>
            <a:spLocks noGrp="1"/>
          </p:cNvSpPr>
          <p:nvPr>
            <p:ph type="ftr" sz="quarter" idx="3"/>
          </p:nvPr>
        </p:nvSpPr>
        <p:spPr/>
        <p:txBody>
          <a:bodyPr/>
          <a:lstStyle/>
          <a:p>
            <a:r>
              <a:rPr lang="en-US" dirty="0"/>
              <a:t>tescometering.com</a:t>
            </a:r>
          </a:p>
        </p:txBody>
      </p:sp>
    </p:spTree>
    <p:extLst>
      <p:ext uri="{BB962C8B-B14F-4D97-AF65-F5344CB8AC3E}">
        <p14:creationId xmlns:p14="http://schemas.microsoft.com/office/powerpoint/2010/main" val="47362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219200" y="136525"/>
            <a:ext cx="7484043" cy="679832"/>
          </a:xfrm>
          <a:noFill/>
        </p:spPr>
        <p:txBody>
          <a:bodyPr anchor="ctr"/>
          <a:lstStyle/>
          <a:p>
            <a:pPr eaLnBrk="1" hangingPunct="1"/>
            <a:r>
              <a:rPr lang="en-US" altLang="en-US" dirty="0">
                <a:solidFill>
                  <a:srgbClr val="C00000"/>
                </a:solidFill>
                <a:latin typeface="+mj-lt"/>
                <a:cs typeface="Arial" panose="020B0604020202020204" pitchFamily="34" charset="0"/>
              </a:rPr>
              <a:t>              </a:t>
            </a:r>
            <a:r>
              <a:rPr lang="en-US" altLang="en-US" dirty="0">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chemeClr val="accent1"/>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chemeClr val="accent1"/>
                </a:solidFill>
                <a:latin typeface="Arial" panose="020B0604020202020204" pitchFamily="34" charset="0"/>
                <a:cs typeface="Arial" panose="020B0604020202020204" pitchFamily="34" charset="0"/>
              </a:rPr>
              <a:t>215-228-0500</a:t>
            </a:r>
            <a:endParaRPr lang="en-US" altLang="en-US" sz="2000" dirty="0">
              <a:solidFill>
                <a:schemeClr val="accent1"/>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1"/>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BBED1FC2-AAE7-4BF4-A9AE-DCD179511FF6}"/>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043" y="108890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3682752950"/>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TESCOOL Template 2024_FINAL</Template>
  <TotalTime>1638</TotalTime>
  <Words>485</Words>
  <Application>Microsoft Macintosh PowerPoint</Application>
  <PresentationFormat>On-screen Show (4:3)</PresentationFormat>
  <Paragraphs>62</Paragraphs>
  <Slides>9</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Arial</vt:lpstr>
      <vt:lpstr>Calibri</vt:lpstr>
      <vt:lpstr>TESCO Template</vt:lpstr>
      <vt:lpstr>Visio</vt:lpstr>
      <vt:lpstr>Roundtable: DC Metering</vt:lpstr>
      <vt:lpstr>DC Current</vt:lpstr>
      <vt:lpstr>AC vs DC</vt:lpstr>
      <vt:lpstr>AC vs DC</vt:lpstr>
      <vt:lpstr>What about DC?</vt:lpstr>
      <vt:lpstr>Elihu Thomson</vt:lpstr>
      <vt:lpstr>DC Theory?</vt:lpstr>
      <vt:lpstr>What about DC?</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Sandy Garcia</cp:lastModifiedBy>
  <cp:revision>14</cp:revision>
  <dcterms:created xsi:type="dcterms:W3CDTF">2021-12-30T15:47:27Z</dcterms:created>
  <dcterms:modified xsi:type="dcterms:W3CDTF">2024-07-23T13:48:56Z</dcterms:modified>
</cp:coreProperties>
</file>