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56" r:id="rId2"/>
    <p:sldId id="775" r:id="rId3"/>
    <p:sldId id="326" r:id="rId4"/>
    <p:sldId id="327" r:id="rId5"/>
    <p:sldId id="261" r:id="rId6"/>
    <p:sldId id="300" r:id="rId7"/>
    <p:sldId id="301" r:id="rId8"/>
    <p:sldId id="776" r:id="rId9"/>
    <p:sldId id="593" r:id="rId10"/>
    <p:sldId id="264" r:id="rId11"/>
    <p:sldId id="591" r:id="rId12"/>
    <p:sldId id="777" r:id="rId13"/>
    <p:sldId id="257" r:id="rId14"/>
    <p:sldId id="773" r:id="rId15"/>
    <p:sldId id="321" r:id="rId16"/>
    <p:sldId id="39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 autoAdjust="0"/>
    <p:restoredTop sz="94694" autoAdjust="0"/>
  </p:normalViewPr>
  <p:slideViewPr>
    <p:cSldViewPr snapToGrid="0">
      <p:cViewPr varScale="1">
        <p:scale>
          <a:sx n="117" d="100"/>
          <a:sy n="117" d="100"/>
        </p:scale>
        <p:origin x="20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5D57F-F683-4E3F-BE97-7564C6EB85D2}" type="datetimeFigureOut">
              <a:rPr lang="en-US" smtClean="0"/>
              <a:t>7/19/24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94E9-629F-4050-8653-F013BB502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7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D756C2B5-A49E-3CE0-05F9-3F80FAE2B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CFFEF-84F0-4722-89DD-4FAA886201B7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EFCD8C5B-4D6B-7A83-EEC0-F06E0B2BF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BD95C19-C1F5-6032-1D01-2410973FC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65A1BCC5-49A1-794E-2F59-7ADDE8743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F6BCD-ED17-4EDB-8E27-089F83EA93E2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30752422-39D8-E8F5-C5A1-3F365A156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ED1624C-512D-215E-A64E-1FDFEEBC2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371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1B9C84B8-9F57-8AFE-7315-48665B849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67F32-CDE9-4A6A-A3DF-8B11291F70F2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E88783ED-FE20-C525-7083-6CAC0C7F9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D189FBD-3AA4-A1CD-D8AD-C64F8A674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3738"/>
            <a:ext cx="4575175" cy="3430587"/>
          </a:xfrm>
          <a:ln cap="flat"/>
        </p:spPr>
      </p:sp>
    </p:spTree>
    <p:extLst>
      <p:ext uri="{BB962C8B-B14F-4D97-AF65-F5344CB8AC3E}">
        <p14:creationId xmlns:p14="http://schemas.microsoft.com/office/powerpoint/2010/main" val="201980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41EBB96-1C71-8529-EDBE-1A85BD92D0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BE0FC-CFAA-46CF-96C1-F30814D51E1C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E9631164-72C9-A62A-E788-4E4D585E49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E57120C-450A-0C9B-0B4A-69E13119A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3210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67DEA84A-6DDF-220E-4FD1-C55388298C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A1D8F-6958-4DFE-8591-0B203D72A648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20828AC2-527B-A385-B8C1-BABA20CB21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C81B0861-6BF0-2F0B-E634-6C25488BB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EBD63753-E1A0-214A-B5B2-DF7CB41D0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F6C5A-A413-4FAC-8515-EF277A41D340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93D990E4-7564-18AA-7841-B462478C4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57539C84-9141-10B2-D13C-010A38B6C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37" y="4862223"/>
            <a:ext cx="5207427" cy="4605402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37" y="4862223"/>
            <a:ext cx="5207427" cy="4605402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7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174" y="1952367"/>
            <a:ext cx="7071826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174" y="3509965"/>
            <a:ext cx="7071826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2072175" y="762002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6E3EB278-4700-7289-F26D-5F94CB1F9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89D99CD-5FBB-174D-CE45-E759653CD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6946" y="5508761"/>
            <a:ext cx="3244850" cy="27116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1642BB1-90A6-F423-D332-E06CDCFA8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46" y="5779922"/>
            <a:ext cx="3244850" cy="27116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08DF6D3-D85E-F5B6-FF48-A92CA7AF12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6946" y="6051083"/>
            <a:ext cx="3244850" cy="27116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black and red calendar with red letters and numbers&#10;&#10;Description automatically generated">
            <a:extLst>
              <a:ext uri="{FF2B5EF4-FFF2-40B4-BE49-F238E27FC236}">
                <a16:creationId xmlns:a16="http://schemas.microsoft.com/office/drawing/2014/main" id="{52AED08C-E35F-8F19-EEFB-C49F495FB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07" y="5353985"/>
            <a:ext cx="3055647" cy="11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89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04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1440" y="1952367"/>
            <a:ext cx="6512560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1440" y="3509963"/>
            <a:ext cx="582676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5401933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673094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944255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pic>
        <p:nvPicPr>
          <p:cNvPr id="5" name="Picture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93D1D836-9F1C-C58C-40FF-697304F49F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444522"/>
            <a:ext cx="2795649" cy="8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7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308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43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2" y="136525"/>
            <a:ext cx="7208107" cy="67983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23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174" y="570261"/>
            <a:ext cx="7069034" cy="3442130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pic>
        <p:nvPicPr>
          <p:cNvPr id="9" name="Picture 8" descr="A red and black logo&#10;&#10;Description automatically generated">
            <a:extLst>
              <a:ext uri="{FF2B5EF4-FFF2-40B4-BE49-F238E27FC236}">
                <a16:creationId xmlns:a16="http://schemas.microsoft.com/office/drawing/2014/main" id="{12952CE3-364E-1AF8-155D-3DAF073B6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DDFB8F5-1A5D-0E1A-B2FD-5D89164E82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5035D6-CF0D-5AA1-239D-FD9CEEC60D53}"/>
              </a:ext>
            </a:extLst>
          </p:cNvPr>
          <p:cNvSpPr/>
          <p:nvPr userDrawn="1"/>
        </p:nvSpPr>
        <p:spPr>
          <a:xfrm>
            <a:off x="1504950" y="723014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01A0240E-E614-E18D-4DD9-D749D371D9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16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42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592" y="329991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82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6"/>
            <a:ext cx="722128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89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37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192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9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8872" y="99580"/>
            <a:ext cx="7759711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AE2CF0B3-A287-11F2-1C2C-62AAA79364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4" y="145687"/>
            <a:ext cx="1135196" cy="6925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86C610-879B-26DA-54C6-E8E162EFCA1E}"/>
              </a:ext>
            </a:extLst>
          </p:cNvPr>
          <p:cNvSpPr/>
          <p:nvPr userDrawn="1"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9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61" r:id="rId11"/>
    <p:sldLayoutId id="2147483668" r:id="rId12"/>
    <p:sldLayoutId id="2147483672" r:id="rId13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3B5F18-9223-4EA5-8186-9DCC7A37A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952367"/>
            <a:ext cx="7086600" cy="1557595"/>
          </a:xfrm>
        </p:spPr>
        <p:txBody>
          <a:bodyPr>
            <a:noAutofit/>
          </a:bodyPr>
          <a:lstStyle/>
          <a:p>
            <a:r>
              <a:rPr lang="en-US" sz="5400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Sizing Instrument </a:t>
            </a:r>
            <a:br>
              <a:rPr lang="en-US" sz="5400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en-US" sz="5400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Transformers</a:t>
            </a:r>
            <a:endParaRPr lang="en-US" sz="5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32853D5-CE40-4EA1-9AC1-4146F7715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3509963"/>
            <a:ext cx="6964052" cy="674859"/>
          </a:xfrm>
        </p:spPr>
        <p:txBody>
          <a:bodyPr/>
          <a:lstStyle/>
          <a:p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</a:t>
            </a:r>
            <a:r>
              <a:rPr lang="en-US" sz="4800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 Accurate Performance</a:t>
            </a:r>
            <a:endParaRPr lang="en-US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439FC1-AFFA-4137-9F38-E9DED5B7B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July 24,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E203CD-A721-449E-BB11-1D4D1E963C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8:45 AM – 10:15 AM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6CD409-C677-4934-88AF-EBDEB234C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Tim Hope</a:t>
            </a:r>
          </a:p>
        </p:txBody>
      </p:sp>
    </p:spTree>
    <p:extLst>
      <p:ext uri="{BB962C8B-B14F-4D97-AF65-F5344CB8AC3E}">
        <p14:creationId xmlns:p14="http://schemas.microsoft.com/office/powerpoint/2010/main" val="233986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777-721F-4F36-96FE-CF7BC0EB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247" y="252920"/>
            <a:ext cx="7077134" cy="51556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Catalog Sheet</a:t>
            </a:r>
          </a:p>
        </p:txBody>
      </p:sp>
      <p:pic>
        <p:nvPicPr>
          <p:cNvPr id="8" name="Picture Placeholder 7" descr="A picture containing text, number, general supply&#10;&#10;Description automatically generated">
            <a:extLst>
              <a:ext uri="{FF2B5EF4-FFF2-40B4-BE49-F238E27FC236}">
                <a16:creationId xmlns:a16="http://schemas.microsoft.com/office/drawing/2014/main" id="{CC010B4C-6A7E-1679-E4DE-2D62A4702D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3271241" y="1085272"/>
            <a:ext cx="5242918" cy="551980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64EC8-DF1A-42EF-9D15-C667054FA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JAB-0C Grecian Urn 600 Volt CT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E88DB-F710-4C66-9753-AEF62A9AB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A5861-5583-451E-A93A-2602249B2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5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3"/>
          <p:cNvSpPr>
            <a:spLocks noChangeArrowheads="1"/>
          </p:cNvSpPr>
          <p:nvPr/>
        </p:nvSpPr>
        <p:spPr bwMode="auto">
          <a:xfrm>
            <a:off x="2365375" y="228600"/>
            <a:ext cx="184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sz="4800" dirty="0">
              <a:solidFill>
                <a:srgbClr val="4157AD"/>
              </a:solidFill>
              <a:latin typeface="GE Inspira Pitch" pitchFamily="34" charset="0"/>
            </a:endParaRPr>
          </a:p>
        </p:txBody>
      </p:sp>
      <p:sp>
        <p:nvSpPr>
          <p:cNvPr id="89091" name="Rectangle 47"/>
          <p:cNvSpPr>
            <a:spLocks noChangeArrowheads="1"/>
          </p:cNvSpPr>
          <p:nvPr/>
        </p:nvSpPr>
        <p:spPr bwMode="auto">
          <a:xfrm>
            <a:off x="1800520" y="100694"/>
            <a:ext cx="69069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CT METERING ACCURACY</a:t>
            </a:r>
          </a:p>
        </p:txBody>
      </p:sp>
      <p:sp>
        <p:nvSpPr>
          <p:cNvPr id="89092" name="Text Box 53"/>
          <p:cNvSpPr txBox="1">
            <a:spLocks noChangeArrowheads="1"/>
          </p:cNvSpPr>
          <p:nvPr/>
        </p:nvSpPr>
        <p:spPr bwMode="auto">
          <a:xfrm>
            <a:off x="395288" y="1658938"/>
            <a:ext cx="831215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 1: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0.3 accuracy CT, 200:5, RF 4.0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(Standard)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200 amps (rated amps) to 800 amps (RF 4.0) = 0.3% accuracy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 amps (10% of rated amps) to 200 amps (rated amps) = 0.6%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E92ED6-927E-63AC-D478-6F7BC3678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8556CD-51C6-701C-B980-5AE5FE279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5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>
            <a:extLst>
              <a:ext uri="{FF2B5EF4-FFF2-40B4-BE49-F238E27FC236}">
                <a16:creationId xmlns:a16="http://schemas.microsoft.com/office/drawing/2014/main" id="{70861D26-BC5A-DE00-7F7E-2F0C49FA4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23" y="1404595"/>
            <a:ext cx="810292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0" dirty="0"/>
              <a:t>A commercial building is being built with a 4-wire wye main service, rated for 200 A at 12,470/7200Y.  Your boss wants you to meter the building with an electronic polyphase watt-hour meter.  The initial load is expected to average about 1000 kW, but may peak to 2000 kW on occasion.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0" dirty="0"/>
              <a:t>Select the best CTs And PTs for the job 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0" dirty="0"/>
              <a:t>	NSV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0" dirty="0"/>
              <a:t>	BIL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0" dirty="0"/>
              <a:t>	Type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0" dirty="0"/>
              <a:t>	Ratio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DC1556-E6F1-94C0-63F0-4214DAA7D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Exercise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60260-FAD8-8B59-5932-E6A357584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61198-C49D-BE5A-590D-615DC1E56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AD4A-2ABB-4426-A1D3-15317009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Current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7552B-032F-4836-A6D5-1A5258BB2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817"/>
            <a:ext cx="8251399" cy="484243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Expected Current = 1,000,000W/7200volt x 3</a:t>
            </a:r>
          </a:p>
          <a:p>
            <a:r>
              <a:rPr lang="en-US" dirty="0"/>
              <a:t>Expected Current = 1,000,000W/(12,470volt x 1.732)</a:t>
            </a:r>
          </a:p>
          <a:p>
            <a:r>
              <a:rPr lang="en-US" dirty="0"/>
              <a:t>Expected Current = 46.3 amps</a:t>
            </a:r>
          </a:p>
          <a:p>
            <a:endParaRPr lang="en-US" dirty="0"/>
          </a:p>
          <a:p>
            <a:r>
              <a:rPr lang="en-US" dirty="0"/>
              <a:t>Peak Current = 2,000,000W/7200volt x 3</a:t>
            </a:r>
          </a:p>
          <a:p>
            <a:r>
              <a:rPr lang="en-US" dirty="0"/>
              <a:t>Peak Current = 2,000,000W/(12,470volt x 1.732)</a:t>
            </a:r>
          </a:p>
          <a:p>
            <a:r>
              <a:rPr lang="en-US" dirty="0"/>
              <a:t>Peak Current = 92.6 amps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2B4E4-7CDB-47DC-A9DC-BE874D7E1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B4347-6B9F-48C2-AF8B-BD54C46F7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4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07" y="81840"/>
            <a:ext cx="4682338" cy="677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182BD8-AA4A-27A8-7C44-2BF00B4DA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4D3214-2D3A-56F7-2E98-086FC115B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24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Line 3">
            <a:extLst>
              <a:ext uri="{FF2B5EF4-FFF2-40B4-BE49-F238E27FC236}">
                <a16:creationId xmlns:a16="http://schemas.microsoft.com/office/drawing/2014/main" id="{5BFC3160-B604-CE0F-DE34-815D00D76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638" y="1778000"/>
            <a:ext cx="0" cy="391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292" name="Line 4">
            <a:extLst>
              <a:ext uri="{FF2B5EF4-FFF2-40B4-BE49-F238E27FC236}">
                <a16:creationId xmlns:a16="http://schemas.microsoft.com/office/drawing/2014/main" id="{622AB642-41C2-3F8B-3292-3B9BD7F35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863" y="3705225"/>
            <a:ext cx="768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293" name="Line 5">
            <a:extLst>
              <a:ext uri="{FF2B5EF4-FFF2-40B4-BE49-F238E27FC236}">
                <a16:creationId xmlns:a16="http://schemas.microsoft.com/office/drawing/2014/main" id="{3822C2CE-8F0D-D723-0C59-3B71693CB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088" y="3238500"/>
            <a:ext cx="169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294" name="Line 6">
            <a:extLst>
              <a:ext uri="{FF2B5EF4-FFF2-40B4-BE49-F238E27FC236}">
                <a16:creationId xmlns:a16="http://schemas.microsoft.com/office/drawing/2014/main" id="{E02F6EDA-9583-974E-4211-479559F6F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7263" y="2798763"/>
            <a:ext cx="169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295" name="Line 7">
            <a:extLst>
              <a:ext uri="{FF2B5EF4-FFF2-40B4-BE49-F238E27FC236}">
                <a16:creationId xmlns:a16="http://schemas.microsoft.com/office/drawing/2014/main" id="{C078F198-8A04-E416-C0B9-2A0B77969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438" y="1935163"/>
            <a:ext cx="169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296" name="Line 8">
            <a:extLst>
              <a:ext uri="{FF2B5EF4-FFF2-40B4-BE49-F238E27FC236}">
                <a16:creationId xmlns:a16="http://schemas.microsoft.com/office/drawing/2014/main" id="{49FC19DD-5CFD-5580-829E-600CE61E1D5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150" y="4184650"/>
            <a:ext cx="16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297" name="Line 9">
            <a:extLst>
              <a:ext uri="{FF2B5EF4-FFF2-40B4-BE49-F238E27FC236}">
                <a16:creationId xmlns:a16="http://schemas.microsoft.com/office/drawing/2014/main" id="{376F6D94-675B-1B10-7F76-26BB05263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325" y="4673600"/>
            <a:ext cx="16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298" name="Line 10">
            <a:extLst>
              <a:ext uri="{FF2B5EF4-FFF2-40B4-BE49-F238E27FC236}">
                <a16:creationId xmlns:a16="http://schemas.microsoft.com/office/drawing/2014/main" id="{A76E7EA4-1E1F-A4C9-875B-9C278FF97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913" y="5588000"/>
            <a:ext cx="169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299" name="Rectangle 11">
            <a:extLst>
              <a:ext uri="{FF2B5EF4-FFF2-40B4-BE49-F238E27FC236}">
                <a16:creationId xmlns:a16="http://schemas.microsoft.com/office/drawing/2014/main" id="{38108970-AD84-DBC2-E456-7BB7E848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309086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0" dirty="0"/>
              <a:t>.15</a:t>
            </a:r>
          </a:p>
        </p:txBody>
      </p:sp>
      <p:sp>
        <p:nvSpPr>
          <p:cNvPr id="140300" name="Rectangle 12">
            <a:extLst>
              <a:ext uri="{FF2B5EF4-FFF2-40B4-BE49-F238E27FC236}">
                <a16:creationId xmlns:a16="http://schemas.microsoft.com/office/drawing/2014/main" id="{B7675121-5986-691B-9DBF-EBF1C75C8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4029075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0" dirty="0"/>
              <a:t>-.15</a:t>
            </a:r>
          </a:p>
        </p:txBody>
      </p:sp>
      <p:sp>
        <p:nvSpPr>
          <p:cNvPr id="140301" name="Rectangle 13">
            <a:extLst>
              <a:ext uri="{FF2B5EF4-FFF2-40B4-BE49-F238E27FC236}">
                <a16:creationId xmlns:a16="http://schemas.microsoft.com/office/drawing/2014/main" id="{09CC6EC8-DBB2-9CC8-AEC5-506B24D55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262731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0" dirty="0"/>
              <a:t>.30</a:t>
            </a:r>
          </a:p>
        </p:txBody>
      </p:sp>
      <p:sp>
        <p:nvSpPr>
          <p:cNvPr id="140302" name="Rectangle 14">
            <a:extLst>
              <a:ext uri="{FF2B5EF4-FFF2-40B4-BE49-F238E27FC236}">
                <a16:creationId xmlns:a16="http://schemas.microsoft.com/office/drawing/2014/main" id="{17D27419-E85C-7F56-22CE-60E14F544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4537075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0" dirty="0"/>
              <a:t>-.30</a:t>
            </a:r>
          </a:p>
        </p:txBody>
      </p:sp>
      <p:sp>
        <p:nvSpPr>
          <p:cNvPr id="140303" name="Rectangle 15">
            <a:extLst>
              <a:ext uri="{FF2B5EF4-FFF2-40B4-BE49-F238E27FC236}">
                <a16:creationId xmlns:a16="http://schemas.microsoft.com/office/drawing/2014/main" id="{14B85F24-3A87-2DF3-2200-941609B24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174148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1800" b="0" dirty="0"/>
              <a:t>.60</a:t>
            </a:r>
          </a:p>
        </p:txBody>
      </p:sp>
      <p:sp>
        <p:nvSpPr>
          <p:cNvPr id="140304" name="Rectangle 16">
            <a:extLst>
              <a:ext uri="{FF2B5EF4-FFF2-40B4-BE49-F238E27FC236}">
                <a16:creationId xmlns:a16="http://schemas.microsoft.com/office/drawing/2014/main" id="{DDAB39B4-FE66-0A3E-A24D-AE5ECDFFA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542925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0" dirty="0"/>
              <a:t>-.60</a:t>
            </a:r>
          </a:p>
        </p:txBody>
      </p:sp>
      <p:sp>
        <p:nvSpPr>
          <p:cNvPr id="140305" name="Line 17">
            <a:extLst>
              <a:ext uri="{FF2B5EF4-FFF2-40B4-BE49-F238E27FC236}">
                <a16:creationId xmlns:a16="http://schemas.microsoft.com/office/drawing/2014/main" id="{BDB07BF4-0EC6-8838-B5AC-9C5045FB8B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67025" y="2647950"/>
            <a:ext cx="3175" cy="298291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306" name="Rectangle 18">
            <a:extLst>
              <a:ext uri="{FF2B5EF4-FFF2-40B4-BE49-F238E27FC236}">
                <a16:creationId xmlns:a16="http://schemas.microsoft.com/office/drawing/2014/main" id="{86BB31D8-8A87-E35C-300A-E18043F50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5293" y="1392630"/>
            <a:ext cx="2741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b="0" dirty="0"/>
              <a:t>ANSI C57.13</a:t>
            </a:r>
          </a:p>
          <a:p>
            <a:r>
              <a:rPr lang="en-US" altLang="en-US" sz="2000" b="0" dirty="0"/>
              <a:t>0.3 Accuracy Class</a:t>
            </a:r>
          </a:p>
        </p:txBody>
      </p:sp>
      <p:sp>
        <p:nvSpPr>
          <p:cNvPr id="140307" name="Rectangle 19">
            <a:extLst>
              <a:ext uri="{FF2B5EF4-FFF2-40B4-BE49-F238E27FC236}">
                <a16:creationId xmlns:a16="http://schemas.microsoft.com/office/drawing/2014/main" id="{A54330EA-747A-52E4-E04A-8F3433B8D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63" y="1560513"/>
            <a:ext cx="2076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2000" b="0" dirty="0"/>
              <a:t>Extended Range</a:t>
            </a:r>
          </a:p>
          <a:p>
            <a:pPr algn="ctr"/>
            <a:r>
              <a:rPr lang="en-US" altLang="en-US" sz="2000" b="0" dirty="0"/>
              <a:t>to 5% of rated</a:t>
            </a:r>
          </a:p>
          <a:p>
            <a:pPr algn="ctr"/>
            <a:r>
              <a:rPr lang="en-US" altLang="en-US" sz="2000" b="0" dirty="0"/>
              <a:t>current</a:t>
            </a:r>
          </a:p>
        </p:txBody>
      </p:sp>
      <p:sp>
        <p:nvSpPr>
          <p:cNvPr id="140308" name="Line 20">
            <a:extLst>
              <a:ext uri="{FF2B5EF4-FFF2-40B4-BE49-F238E27FC236}">
                <a16:creationId xmlns:a16="http://schemas.microsoft.com/office/drawing/2014/main" id="{85EBB76A-1EAC-EBF7-C997-4CD7B6502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2850" y="2146300"/>
            <a:ext cx="16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309" name="Line 21">
            <a:extLst>
              <a:ext uri="{FF2B5EF4-FFF2-40B4-BE49-F238E27FC236}">
                <a16:creationId xmlns:a16="http://schemas.microsoft.com/office/drawing/2014/main" id="{63189BE6-C5B7-96D3-7CE6-2E69048DFC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6600" y="2146300"/>
            <a:ext cx="46990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310" name="Line 22">
            <a:extLst>
              <a:ext uri="{FF2B5EF4-FFF2-40B4-BE49-F238E27FC236}">
                <a16:creationId xmlns:a16="http://schemas.microsoft.com/office/drawing/2014/main" id="{4E60C133-1D5B-554B-882E-C03237DECA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4575" y="2152650"/>
            <a:ext cx="149225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311" name="Line 23">
            <a:extLst>
              <a:ext uri="{FF2B5EF4-FFF2-40B4-BE49-F238E27FC236}">
                <a16:creationId xmlns:a16="http://schemas.microsoft.com/office/drawing/2014/main" id="{3BBEFDA8-0BD9-FC34-6AFC-EFC3D7545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9350" y="2543175"/>
            <a:ext cx="458788" cy="652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312" name="Rectangle 24">
            <a:extLst>
              <a:ext uri="{FF2B5EF4-FFF2-40B4-BE49-F238E27FC236}">
                <a16:creationId xmlns:a16="http://schemas.microsoft.com/office/drawing/2014/main" id="{59F64120-2F3F-7BC3-7883-E948BC548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6135688"/>
            <a:ext cx="357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400" b="0" dirty="0"/>
              <a:t>Percent of Rated Current</a:t>
            </a:r>
          </a:p>
        </p:txBody>
      </p:sp>
      <p:sp>
        <p:nvSpPr>
          <p:cNvPr id="140313" name="Rectangle 25">
            <a:extLst>
              <a:ext uri="{FF2B5EF4-FFF2-40B4-BE49-F238E27FC236}">
                <a16:creationId xmlns:a16="http://schemas.microsoft.com/office/drawing/2014/main" id="{0A1A7039-590A-69D4-C7E3-880E599BCE4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727075" y="3530601"/>
            <a:ext cx="199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400" b="0" dirty="0"/>
              <a:t>Percent Error</a:t>
            </a:r>
          </a:p>
        </p:txBody>
      </p:sp>
      <p:grpSp>
        <p:nvGrpSpPr>
          <p:cNvPr id="140314" name="Group 26">
            <a:extLst>
              <a:ext uri="{FF2B5EF4-FFF2-40B4-BE49-F238E27FC236}">
                <a16:creationId xmlns:a16="http://schemas.microsoft.com/office/drawing/2014/main" id="{EF548B2F-AA18-C4D8-46AB-B897426B9D34}"/>
              </a:ext>
            </a:extLst>
          </p:cNvPr>
          <p:cNvGrpSpPr>
            <a:grpSpLocks/>
          </p:cNvGrpSpPr>
          <p:nvPr/>
        </p:nvGrpSpPr>
        <p:grpSpPr bwMode="auto">
          <a:xfrm>
            <a:off x="3641774" y="1778000"/>
            <a:ext cx="3140025" cy="3783012"/>
            <a:chOff x="2592" y="1200"/>
            <a:chExt cx="2256" cy="2304"/>
          </a:xfrm>
        </p:grpSpPr>
        <p:sp>
          <p:nvSpPr>
            <p:cNvPr id="140315" name="Rectangle 27">
              <a:extLst>
                <a:ext uri="{FF2B5EF4-FFF2-40B4-BE49-F238E27FC236}">
                  <a16:creationId xmlns:a16="http://schemas.microsoft.com/office/drawing/2014/main" id="{7F9AD50C-F81A-666F-D777-071C21E13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200"/>
              <a:ext cx="1680" cy="2304"/>
            </a:xfrm>
            <a:prstGeom prst="rect">
              <a:avLst/>
            </a:prstGeom>
            <a:solidFill>
              <a:srgbClr val="FFD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316" name="Rectangle 28">
              <a:extLst>
                <a:ext uri="{FF2B5EF4-FFF2-40B4-BE49-F238E27FC236}">
                  <a16:creationId xmlns:a16="http://schemas.microsoft.com/office/drawing/2014/main" id="{5392235A-D6E6-EFD0-AA62-9CE4A2D06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728"/>
              <a:ext cx="576" cy="1248"/>
            </a:xfrm>
            <a:prstGeom prst="rect">
              <a:avLst/>
            </a:prstGeom>
            <a:solidFill>
              <a:srgbClr val="FFD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317" name="Line 29">
              <a:extLst>
                <a:ext uri="{FF2B5EF4-FFF2-40B4-BE49-F238E27FC236}">
                  <a16:creationId xmlns:a16="http://schemas.microsoft.com/office/drawing/2014/main" id="{C80D8389-FA4E-1268-1B73-C3EBA87C6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200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318" name="Line 30">
              <a:extLst>
                <a:ext uri="{FF2B5EF4-FFF2-40B4-BE49-F238E27FC236}">
                  <a16:creationId xmlns:a16="http://schemas.microsoft.com/office/drawing/2014/main" id="{031B92FE-8BC9-17BB-AAF0-1E6C905C2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200"/>
              <a:ext cx="0" cy="2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319" name="Line 31">
              <a:extLst>
                <a:ext uri="{FF2B5EF4-FFF2-40B4-BE49-F238E27FC236}">
                  <a16:creationId xmlns:a16="http://schemas.microsoft.com/office/drawing/2014/main" id="{C7BE4A8A-E0D8-111E-5246-F726D868A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504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320" name="Line 32">
              <a:extLst>
                <a:ext uri="{FF2B5EF4-FFF2-40B4-BE49-F238E27FC236}">
                  <a16:creationId xmlns:a16="http://schemas.microsoft.com/office/drawing/2014/main" id="{13BA0873-6C30-88C5-7189-BDF83C8F9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20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321" name="Line 33">
              <a:extLst>
                <a:ext uri="{FF2B5EF4-FFF2-40B4-BE49-F238E27FC236}">
                  <a16:creationId xmlns:a16="http://schemas.microsoft.com/office/drawing/2014/main" id="{4928E9B2-F9A5-24FA-78A5-F6B22865E0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72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0322" name="Group 34">
              <a:extLst>
                <a:ext uri="{FF2B5EF4-FFF2-40B4-BE49-F238E27FC236}">
                  <a16:creationId xmlns:a16="http://schemas.microsoft.com/office/drawing/2014/main" id="{FE490580-9BE0-A9DD-6069-0311E20181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2976"/>
              <a:ext cx="576" cy="528"/>
              <a:chOff x="4272" y="2976"/>
              <a:chExt cx="576" cy="528"/>
            </a:xfrm>
          </p:grpSpPr>
          <p:sp>
            <p:nvSpPr>
              <p:cNvPr id="140323" name="Line 35">
                <a:extLst>
                  <a:ext uri="{FF2B5EF4-FFF2-40B4-BE49-F238E27FC236}">
                    <a16:creationId xmlns:a16="http://schemas.microsoft.com/office/drawing/2014/main" id="{5E419C09-729D-1241-0239-A5214618A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2" y="2976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0324" name="Line 36">
                <a:extLst>
                  <a:ext uri="{FF2B5EF4-FFF2-40B4-BE49-F238E27FC236}">
                    <a16:creationId xmlns:a16="http://schemas.microsoft.com/office/drawing/2014/main" id="{2C95E03D-E93F-C311-CC75-433AAA2AF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2" y="2976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40325" name="Line 37">
              <a:extLst>
                <a:ext uri="{FF2B5EF4-FFF2-40B4-BE49-F238E27FC236}">
                  <a16:creationId xmlns:a16="http://schemas.microsoft.com/office/drawing/2014/main" id="{A749ABE9-5C55-B59E-179D-561F5E497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728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0326" name="Rectangle 38">
            <a:extLst>
              <a:ext uri="{FF2B5EF4-FFF2-40B4-BE49-F238E27FC236}">
                <a16:creationId xmlns:a16="http://schemas.microsoft.com/office/drawing/2014/main" id="{5E4F7A2C-B024-D8BA-50A2-0D36C21E6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802313"/>
            <a:ext cx="6777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0" dirty="0"/>
              <a:t>1%                 5%             10%                50%            100%       RF</a:t>
            </a:r>
          </a:p>
        </p:txBody>
      </p:sp>
      <p:sp>
        <p:nvSpPr>
          <p:cNvPr id="140327" name="Rectangle 39">
            <a:extLst>
              <a:ext uri="{FF2B5EF4-FFF2-40B4-BE49-F238E27FC236}">
                <a16:creationId xmlns:a16="http://schemas.microsoft.com/office/drawing/2014/main" id="{76083956-7A1B-6EF9-53B4-E986D695A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3227388"/>
            <a:ext cx="3879849" cy="957262"/>
          </a:xfrm>
          <a:prstGeom prst="rect">
            <a:avLst/>
          </a:prstGeom>
          <a:solidFill>
            <a:srgbClr val="618FF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328" name="Rectangle 40">
            <a:extLst>
              <a:ext uri="{FF2B5EF4-FFF2-40B4-BE49-F238E27FC236}">
                <a16:creationId xmlns:a16="http://schemas.microsoft.com/office/drawing/2014/main" id="{CAA43C8A-29AB-1285-2C52-211F6E389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850" y="3533775"/>
            <a:ext cx="444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0" dirty="0"/>
              <a:t>High Accuracy Performance Standard</a:t>
            </a:r>
          </a:p>
        </p:txBody>
      </p:sp>
      <p:sp>
        <p:nvSpPr>
          <p:cNvPr id="140329" name="Rectangle 41">
            <a:extLst>
              <a:ext uri="{FF2B5EF4-FFF2-40B4-BE49-F238E27FC236}">
                <a16:creationId xmlns:a16="http://schemas.microsoft.com/office/drawing/2014/main" id="{F8F35A59-8C55-CC04-28B0-7067A60D9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667250"/>
            <a:ext cx="2586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en-US" sz="2000" b="0" dirty="0"/>
              <a:t>Typical Range of</a:t>
            </a:r>
          </a:p>
          <a:p>
            <a:pPr algn="ctr">
              <a:lnSpc>
                <a:spcPct val="110000"/>
              </a:lnSpc>
            </a:pPr>
            <a:r>
              <a:rPr lang="en-US" altLang="en-US" sz="2000" b="0" dirty="0"/>
              <a:t>Actual Load Currents</a:t>
            </a:r>
          </a:p>
        </p:txBody>
      </p:sp>
      <p:sp>
        <p:nvSpPr>
          <p:cNvPr id="140330" name="Line 42">
            <a:extLst>
              <a:ext uri="{FF2B5EF4-FFF2-40B4-BE49-F238E27FC236}">
                <a16:creationId xmlns:a16="http://schemas.microsoft.com/office/drawing/2014/main" id="{C183559F-01A3-EF20-792A-BFFB7C988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02920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331" name="Line 43">
            <a:extLst>
              <a:ext uri="{FF2B5EF4-FFF2-40B4-BE49-F238E27FC236}">
                <a16:creationId xmlns:a16="http://schemas.microsoft.com/office/drawing/2014/main" id="{A33125C0-2CB3-91B1-C3ED-70051B908B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5300" y="1917700"/>
            <a:ext cx="0" cy="38735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332" name="Line 44">
            <a:extLst>
              <a:ext uri="{FF2B5EF4-FFF2-40B4-BE49-F238E27FC236}">
                <a16:creationId xmlns:a16="http://schemas.microsoft.com/office/drawing/2014/main" id="{9DA3EC31-912E-496D-66E5-C93F022477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7200" y="2133600"/>
            <a:ext cx="5080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333" name="Line 45">
            <a:extLst>
              <a:ext uri="{FF2B5EF4-FFF2-40B4-BE49-F238E27FC236}">
                <a16:creationId xmlns:a16="http://schemas.microsoft.com/office/drawing/2014/main" id="{28D9C829-14F7-884F-C9D2-58A1539F46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15175" y="2133600"/>
            <a:ext cx="200025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0334" name="Line 46">
            <a:extLst>
              <a:ext uri="{FF2B5EF4-FFF2-40B4-BE49-F238E27FC236}">
                <a16:creationId xmlns:a16="http://schemas.microsoft.com/office/drawing/2014/main" id="{AC8B8478-A9C6-0911-E19F-C5243474DE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18288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1D19F9-B614-A8C5-EC8E-556321A2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496" y="224517"/>
            <a:ext cx="7208107" cy="679832"/>
          </a:xfrm>
        </p:spPr>
        <p:txBody>
          <a:bodyPr/>
          <a:lstStyle/>
          <a:p>
            <a:r>
              <a:rPr lang="en-US" dirty="0"/>
              <a:t>High Accuracy CT Application Range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4A17F3-6F60-F1AE-E655-9340EA106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D2D3A-F82B-8D4A-B5A6-FBF0F83B4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1" y="168139"/>
            <a:ext cx="6858000" cy="679832"/>
          </a:xfrm>
          <a:noFill/>
        </p:spPr>
        <p:txBody>
          <a:bodyPr anchor="ctr"/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              Questions and Discussion 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Tim Hope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Alabama Power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6D9B7D-A446-3B7F-D9D8-83E2F7824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94822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14400" y="5757862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6">
                    <a:lumMod val="50000"/>
                  </a:schemeClr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6">
                    <a:lumMod val="50000"/>
                  </a:schemeClr>
                </a:solidFill>
              </a:rPr>
              <a:t>ISO 17025:2017 Accredited Laboratory</a:t>
            </a:r>
          </a:p>
        </p:txBody>
      </p:sp>
    </p:spTree>
    <p:extLst>
      <p:ext uri="{BB962C8B-B14F-4D97-AF65-F5344CB8AC3E}">
        <p14:creationId xmlns:p14="http://schemas.microsoft.com/office/powerpoint/2010/main" val="17525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FF2D077-05EB-DF4A-FF6A-06E9F3093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6951" y="136525"/>
            <a:ext cx="7587049" cy="679832"/>
          </a:xfrm>
          <a:noFill/>
          <a:ln/>
        </p:spPr>
        <p:txBody>
          <a:bodyPr/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Instrument Transformers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BCA8C9D-842C-1A2A-E760-0AAE74111A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7584" y="1187777"/>
            <a:ext cx="7760615" cy="4908223"/>
          </a:xfrm>
          <a:noFill/>
          <a:ln/>
        </p:spPr>
        <p:txBody>
          <a:bodyPr>
            <a:no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Specialized transformers designed to operate measurement and control devices: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Voltmeters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Ammeters 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Watthour Meters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&amp; Relays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Transform high voltage or high current to lower values.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Watthour meters may handle up to 320 amps and 480 volts.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IT's transform with a high degree of precision.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used to isolate high voltage or high available fault current from both the operator and end devices.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DC5094-C5C1-0B31-847E-4C6ECD865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544E5E-C73D-1F81-33B9-5A5E1C688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6DA764C-3EE5-3B56-C2FC-E258F7B40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36525"/>
            <a:ext cx="7786814" cy="67418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Selection Criteria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5D56482-406A-A343-3608-302A73D8866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990600" y="3367726"/>
            <a:ext cx="3429000" cy="2499674"/>
          </a:xfrm>
          <a:noFill/>
          <a:ln/>
        </p:spPr>
        <p:txBody>
          <a:bodyPr>
            <a:no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VT Considerations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Burden 	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Type of Circuit &amp; Connection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Physical mounting requirements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Fusing 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B4DF78E6-781C-BB86-9A0F-0F67D9F4962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3377153"/>
            <a:ext cx="3505200" cy="2133600"/>
          </a:xfrm>
          <a:noFill/>
          <a:ln/>
        </p:spPr>
        <p:txBody>
          <a:bodyPr>
            <a:no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CT Considerations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Burden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Physical mounting requirements	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Expected Load Current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Overcurrent Capability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7A6A68-7229-CF08-860C-B81DF631C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902D7-1F0F-2B4E-7BC7-9EC9AEF49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98401E7F-A2B2-9B35-E3A7-B5D079448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847" y="1216058"/>
            <a:ext cx="5967953" cy="259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Nominal System Voltage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Basic Impulse Level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Environment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Accuracy Class</a:t>
            </a:r>
          </a:p>
        </p:txBody>
      </p:sp>
    </p:spTree>
    <p:extLst>
      <p:ext uri="{BB962C8B-B14F-4D97-AF65-F5344CB8AC3E}">
        <p14:creationId xmlns:p14="http://schemas.microsoft.com/office/powerpoint/2010/main" val="18302860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D287B4F-A7CB-3D44-B467-7AC660339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6951" y="136526"/>
            <a:ext cx="7221923" cy="679832"/>
          </a:xfrm>
          <a:noFill/>
          <a:ln/>
        </p:spPr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IT Selection Criteria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1FF3B1C-7BF4-8380-305A-CD7CA10221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5194" y="1630837"/>
            <a:ext cx="7533588" cy="4521724"/>
          </a:xfrm>
          <a:noFill/>
          <a:ln/>
        </p:spPr>
        <p:txBody>
          <a:bodyPr>
            <a:no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Nominal System Voltage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insulation class is based on phase to phase voltage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Basic Impulse Level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IT BIL must match or exceed the System BIL.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Caution:  More than one BIL may be available for a given Nominal System Voltage.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Indoor or Outdoor installation.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Contaminating atmosphere.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High Altitude (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3300 feet above sea level, derate transformer insulation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FCAFD0-2222-9E03-AB62-71FEC441F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4AAFAC-5F56-A587-5154-3EDD95E86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9DF0768-6B45-79FA-27A6-1E99EAC72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122238"/>
            <a:ext cx="110013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3" name="Line 5">
            <a:extLst>
              <a:ext uri="{FF2B5EF4-FFF2-40B4-BE49-F238E27FC236}">
                <a16:creationId xmlns:a16="http://schemas.microsoft.com/office/drawing/2014/main" id="{9EEC29EF-99F8-28E2-046C-971E36447A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1371600"/>
            <a:ext cx="7924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821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D0854F4-56DB-95FD-7D88-4EB7692AD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1534" y="136525"/>
            <a:ext cx="7789176" cy="749595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Accuracy Class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347C7C-F072-F16E-D10B-66154F2A905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61950" y="4972050"/>
            <a:ext cx="3505200" cy="1600200"/>
          </a:xfrm>
          <a:noFill/>
          <a:ln/>
        </p:spPr>
        <p:txBody>
          <a:bodyPr/>
          <a:lstStyle/>
          <a:p>
            <a:r>
              <a:rPr lang="en-US" altLang="en-US" sz="2000" dirty="0"/>
              <a:t>VT Accuracy</a:t>
            </a:r>
          </a:p>
          <a:p>
            <a:pPr lvl="1"/>
            <a:r>
              <a:rPr lang="en-US" altLang="en-US" sz="1800" dirty="0"/>
              <a:t>performance from 90% rated voltage to 110%.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1A9F86A-09BE-8A25-27D5-BBC337E8935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133850" y="4991100"/>
            <a:ext cx="4743450" cy="1733550"/>
          </a:xfrm>
          <a:noFill/>
          <a:ln/>
        </p:spPr>
        <p:txBody>
          <a:bodyPr/>
          <a:lstStyle/>
          <a:p>
            <a:r>
              <a:rPr lang="en-US" altLang="en-US" sz="2000" dirty="0"/>
              <a:t>CT Accuracy</a:t>
            </a:r>
          </a:p>
          <a:p>
            <a:pPr lvl="1"/>
            <a:r>
              <a:rPr lang="en-US" altLang="en-US" sz="1800" dirty="0"/>
              <a:t>large performance envelope from 10% of rated current to rated current.</a:t>
            </a:r>
          </a:p>
          <a:p>
            <a:pPr lvl="1"/>
            <a:r>
              <a:rPr lang="en-US" altLang="en-US" sz="1800" dirty="0"/>
              <a:t>smaller performance envelope from rated current to rating factor.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6DE559-7576-E5F2-DEF4-4F6BFAE3C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7C8FB-5B2C-2975-FE3B-0E9CB4D41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05BA7B1-CF49-76CB-2FED-5CF8EBC47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409700"/>
            <a:ext cx="79629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0" dirty="0">
                <a:latin typeface="Arial" panose="020B0604020202020204" pitchFamily="34" charset="0"/>
              </a:rPr>
              <a:t>Accuracy Classes define an envelope of ratio accuracy and phase angle accuracy for defined burdens.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0" dirty="0">
                <a:latin typeface="Arial" panose="020B0604020202020204" pitchFamily="34" charset="0"/>
              </a:rPr>
              <a:t>Separate accuracy envelopes are defined for Current Transformers and Voltage Transformers.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0" dirty="0">
                <a:latin typeface="Arial" panose="020B0604020202020204" pitchFamily="34" charset="0"/>
              </a:rPr>
              <a:t>ANSI C57.13 defines 3 levels of performance: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latin typeface="Arial" panose="020B0604020202020204" pitchFamily="34" charset="0"/>
              </a:rPr>
              <a:t>0.3		Revenue Metering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latin typeface="Arial" panose="020B0604020202020204" pitchFamily="34" charset="0"/>
              </a:rPr>
              <a:t>0.6		Indicating Instruments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latin typeface="Arial" panose="020B0604020202020204" pitchFamily="34" charset="0"/>
              </a:rPr>
              <a:t>1.2		Indicating Instruments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en-US" altLang="en-US" sz="1800" b="0" dirty="0">
                <a:latin typeface="Arial" panose="020B0604020202020204" pitchFamily="34" charset="0"/>
              </a:rPr>
              <a:t>Accuracy is defined for load power factors from 1.0 to 0.6 lagging.</a:t>
            </a:r>
          </a:p>
        </p:txBody>
      </p:sp>
    </p:spTree>
    <p:extLst>
      <p:ext uri="{BB962C8B-B14F-4D97-AF65-F5344CB8AC3E}">
        <p14:creationId xmlns:p14="http://schemas.microsoft.com/office/powerpoint/2010/main" val="37154231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>
            <a:extLst>
              <a:ext uri="{FF2B5EF4-FFF2-40B4-BE49-F238E27FC236}">
                <a16:creationId xmlns:a16="http://schemas.microsoft.com/office/drawing/2014/main" id="{9596CE95-7922-DD28-CB9D-90599A9180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Maximum Expected load current should approach the Thermal Rating Factor of the CT.</a:t>
            </a:r>
          </a:p>
          <a:p>
            <a:r>
              <a:rPr lang="en-US" altLang="en-US" dirty="0"/>
              <a:t>Rating Factor Example:  75:5, RF 3.0 @ 30°C</a:t>
            </a:r>
          </a:p>
          <a:p>
            <a:pPr lvl="1"/>
            <a:r>
              <a:rPr lang="en-US" altLang="en-US" dirty="0"/>
              <a:t>maximum expected primary “load” current = 225 amps, and</a:t>
            </a:r>
          </a:p>
          <a:p>
            <a:pPr lvl="1"/>
            <a:r>
              <a:rPr lang="en-US" altLang="en-US" dirty="0"/>
              <a:t>maximum expected secondary “meter” current = 15 amps,</a:t>
            </a:r>
          </a:p>
          <a:p>
            <a:pPr lvl="1"/>
            <a:r>
              <a:rPr lang="en-US" altLang="en-US" dirty="0"/>
              <a:t>assuming that ambient temperature does not exceed 30°C.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2ABD49-2479-F752-0C49-5266E6BCB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C27BCD-3DCC-D177-BB02-BBA94E74B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4405BA-93CE-8054-47C9-07965EF0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Rating Factor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E37562C-C5F8-CA31-14A8-BD765BEC8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2556" y="179109"/>
            <a:ext cx="7148154" cy="637248"/>
          </a:xfrm>
          <a:noFill/>
          <a:ln/>
        </p:spPr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 Rating Factor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DCD5B8F-EBBE-2225-E2F3-1C6D21F34E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8350" y="1517715"/>
            <a:ext cx="6975049" cy="4578285"/>
          </a:xfrm>
          <a:noFill/>
          <a:ln/>
        </p:spPr>
        <p:txBody>
          <a:bodyPr/>
          <a:lstStyle/>
          <a:p>
            <a:r>
              <a:rPr lang="en-US" altLang="en-US" dirty="0"/>
              <a:t>Maximum Expected Load Current</a:t>
            </a:r>
          </a:p>
          <a:p>
            <a:pPr lvl="1"/>
            <a:r>
              <a:rPr lang="en-US" altLang="en-US" dirty="0"/>
              <a:t>Rating Factors are used to keep transformer winding temperatures below 85 degree C.</a:t>
            </a:r>
          </a:p>
          <a:p>
            <a:pPr lvl="1"/>
            <a:r>
              <a:rPr lang="en-US" altLang="en-US" dirty="0"/>
              <a:t>Rating Factors may be given for:</a:t>
            </a:r>
          </a:p>
          <a:p>
            <a:pPr lvl="2"/>
            <a:r>
              <a:rPr lang="en-US" altLang="en-US" dirty="0"/>
              <a:t>Outdoor applications	30 degrees C ambient</a:t>
            </a:r>
          </a:p>
          <a:p>
            <a:pPr lvl="2"/>
            <a:r>
              <a:rPr lang="en-US" altLang="en-US" dirty="0"/>
              <a:t>Indoor applications	55 degrees C ambient</a:t>
            </a:r>
          </a:p>
          <a:p>
            <a:pPr lvl="1"/>
            <a:r>
              <a:rPr lang="en-US" altLang="en-US" dirty="0"/>
              <a:t>Rating Factors may be adjusted for ambient temperatures other than 30 and 55 degree C.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437B7-6C38-F030-48FB-E126E788E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2C0BE-707F-6FE5-D0DA-98A7D91E8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96260" name="Object 4">
            <a:extLst>
              <a:ext uri="{FF2B5EF4-FFF2-40B4-BE49-F238E27FC236}">
                <a16:creationId xmlns:a16="http://schemas.microsoft.com/office/drawing/2014/main" id="{70E4559F-3686-309A-CDFF-54701594A999}"/>
              </a:ext>
            </a:extLst>
          </p:cNvPr>
          <p:cNvGraphicFramePr>
            <a:graphicFrameLocks/>
          </p:cNvGraphicFramePr>
          <p:nvPr/>
        </p:nvGraphicFramePr>
        <p:xfrm>
          <a:off x="1524000" y="4838700"/>
          <a:ext cx="61341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143400" imgH="1063440" progId="Equation.2">
                  <p:embed/>
                </p:oleObj>
              </mc:Choice>
              <mc:Fallback>
                <p:oleObj name="Equation" r:id="rId3" imgW="6143400" imgH="1063440" progId="Equation.2">
                  <p:embed/>
                  <p:pic>
                    <p:nvPicPr>
                      <p:cNvPr id="96260" name="Object 4">
                        <a:extLst>
                          <a:ext uri="{FF2B5EF4-FFF2-40B4-BE49-F238E27FC236}">
                            <a16:creationId xmlns:a16="http://schemas.microsoft.com/office/drawing/2014/main" id="{70E4559F-3686-309A-CDFF-54701594A99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38700"/>
                        <a:ext cx="61341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Line 3">
            <a:extLst>
              <a:ext uri="{FF2B5EF4-FFF2-40B4-BE49-F238E27FC236}">
                <a16:creationId xmlns:a16="http://schemas.microsoft.com/office/drawing/2014/main" id="{F29DCD42-138A-F9DF-33D0-E3DE91D04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638" y="1778000"/>
            <a:ext cx="0" cy="391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268" name="Line 4">
            <a:extLst>
              <a:ext uri="{FF2B5EF4-FFF2-40B4-BE49-F238E27FC236}">
                <a16:creationId xmlns:a16="http://schemas.microsoft.com/office/drawing/2014/main" id="{893E5166-E253-A9D2-E94F-5DEC0787D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863" y="3705225"/>
            <a:ext cx="768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269" name="Line 5">
            <a:extLst>
              <a:ext uri="{FF2B5EF4-FFF2-40B4-BE49-F238E27FC236}">
                <a16:creationId xmlns:a16="http://schemas.microsoft.com/office/drawing/2014/main" id="{5A5E2C2C-7CEF-6D74-5EB9-CC8B589E4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088" y="3238500"/>
            <a:ext cx="169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270" name="Line 6">
            <a:extLst>
              <a:ext uri="{FF2B5EF4-FFF2-40B4-BE49-F238E27FC236}">
                <a16:creationId xmlns:a16="http://schemas.microsoft.com/office/drawing/2014/main" id="{214E251A-56F5-1EE9-66A9-AF31BAF8C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7263" y="2798763"/>
            <a:ext cx="169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271" name="Line 7">
            <a:extLst>
              <a:ext uri="{FF2B5EF4-FFF2-40B4-BE49-F238E27FC236}">
                <a16:creationId xmlns:a16="http://schemas.microsoft.com/office/drawing/2014/main" id="{D3306F69-BB0F-DC76-B883-E6D8FDA8C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438" y="1935163"/>
            <a:ext cx="169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272" name="Line 8">
            <a:extLst>
              <a:ext uri="{FF2B5EF4-FFF2-40B4-BE49-F238E27FC236}">
                <a16:creationId xmlns:a16="http://schemas.microsoft.com/office/drawing/2014/main" id="{7AFD3ED0-52C4-8DB2-EC3A-F4E903558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150" y="4184650"/>
            <a:ext cx="16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273" name="Line 9">
            <a:extLst>
              <a:ext uri="{FF2B5EF4-FFF2-40B4-BE49-F238E27FC236}">
                <a16:creationId xmlns:a16="http://schemas.microsoft.com/office/drawing/2014/main" id="{86D2177B-BFD2-74E0-9AF1-71B459545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325" y="4673600"/>
            <a:ext cx="16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274" name="Line 10">
            <a:extLst>
              <a:ext uri="{FF2B5EF4-FFF2-40B4-BE49-F238E27FC236}">
                <a16:creationId xmlns:a16="http://schemas.microsoft.com/office/drawing/2014/main" id="{40BCA6FE-C149-D914-A9B1-8888C4368759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913" y="5588000"/>
            <a:ext cx="169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275" name="Rectangle 11">
            <a:extLst>
              <a:ext uri="{FF2B5EF4-FFF2-40B4-BE49-F238E27FC236}">
                <a16:creationId xmlns:a16="http://schemas.microsoft.com/office/drawing/2014/main" id="{7F714496-8DB7-65EC-D44C-125A01CA5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309086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0" dirty="0"/>
              <a:t>.15</a:t>
            </a:r>
          </a:p>
        </p:txBody>
      </p:sp>
      <p:sp>
        <p:nvSpPr>
          <p:cNvPr id="139276" name="Rectangle 12">
            <a:extLst>
              <a:ext uri="{FF2B5EF4-FFF2-40B4-BE49-F238E27FC236}">
                <a16:creationId xmlns:a16="http://schemas.microsoft.com/office/drawing/2014/main" id="{7D5F63B8-F778-1095-CA3B-ED91CA364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4029075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0" dirty="0"/>
              <a:t>-.15</a:t>
            </a:r>
          </a:p>
        </p:txBody>
      </p:sp>
      <p:sp>
        <p:nvSpPr>
          <p:cNvPr id="139277" name="Rectangle 13">
            <a:extLst>
              <a:ext uri="{FF2B5EF4-FFF2-40B4-BE49-F238E27FC236}">
                <a16:creationId xmlns:a16="http://schemas.microsoft.com/office/drawing/2014/main" id="{9FBBBED7-FEA1-8705-ED35-64D2598A2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262731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0" dirty="0"/>
              <a:t>.30</a:t>
            </a:r>
          </a:p>
        </p:txBody>
      </p:sp>
      <p:sp>
        <p:nvSpPr>
          <p:cNvPr id="139278" name="Rectangle 14">
            <a:extLst>
              <a:ext uri="{FF2B5EF4-FFF2-40B4-BE49-F238E27FC236}">
                <a16:creationId xmlns:a16="http://schemas.microsoft.com/office/drawing/2014/main" id="{67E34EED-A1CF-E7B4-B8B0-4F75BB4A0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4537075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0" dirty="0"/>
              <a:t>-.30</a:t>
            </a:r>
          </a:p>
        </p:txBody>
      </p:sp>
      <p:sp>
        <p:nvSpPr>
          <p:cNvPr id="139279" name="Rectangle 15">
            <a:extLst>
              <a:ext uri="{FF2B5EF4-FFF2-40B4-BE49-F238E27FC236}">
                <a16:creationId xmlns:a16="http://schemas.microsoft.com/office/drawing/2014/main" id="{2C1398E6-F70B-2AD4-7362-1B6B3AA71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174148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1800" b="0" dirty="0"/>
              <a:t>.60</a:t>
            </a:r>
          </a:p>
        </p:txBody>
      </p:sp>
      <p:sp>
        <p:nvSpPr>
          <p:cNvPr id="139280" name="Rectangle 16">
            <a:extLst>
              <a:ext uri="{FF2B5EF4-FFF2-40B4-BE49-F238E27FC236}">
                <a16:creationId xmlns:a16="http://schemas.microsoft.com/office/drawing/2014/main" id="{A3E5E3E5-E172-0A0B-C1B1-985E4777A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542925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0" dirty="0"/>
              <a:t>-.60</a:t>
            </a:r>
          </a:p>
        </p:txBody>
      </p:sp>
      <p:sp>
        <p:nvSpPr>
          <p:cNvPr id="139281" name="Rectangle 17">
            <a:extLst>
              <a:ext uri="{FF2B5EF4-FFF2-40B4-BE49-F238E27FC236}">
                <a16:creationId xmlns:a16="http://schemas.microsoft.com/office/drawing/2014/main" id="{2BB6D966-57A7-5F29-A19A-F3B38739A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0395" y="1521618"/>
            <a:ext cx="256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b="0" dirty="0"/>
              <a:t>ANSI C57.13</a:t>
            </a:r>
          </a:p>
          <a:p>
            <a:r>
              <a:rPr lang="en-US" altLang="en-US" sz="2000" b="0" dirty="0"/>
              <a:t>0.3 Accuracy Class</a:t>
            </a:r>
          </a:p>
        </p:txBody>
      </p:sp>
      <p:sp>
        <p:nvSpPr>
          <p:cNvPr id="139282" name="Line 18">
            <a:extLst>
              <a:ext uri="{FF2B5EF4-FFF2-40B4-BE49-F238E27FC236}">
                <a16:creationId xmlns:a16="http://schemas.microsoft.com/office/drawing/2014/main" id="{95F98D86-CAEB-FE16-F528-CAD096584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2850" y="2146300"/>
            <a:ext cx="16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283" name="Line 19">
            <a:extLst>
              <a:ext uri="{FF2B5EF4-FFF2-40B4-BE49-F238E27FC236}">
                <a16:creationId xmlns:a16="http://schemas.microsoft.com/office/drawing/2014/main" id="{D2EF981A-AA56-ADDD-451C-4275C2AC49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6600" y="2146300"/>
            <a:ext cx="46990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284" name="Line 20">
            <a:extLst>
              <a:ext uri="{FF2B5EF4-FFF2-40B4-BE49-F238E27FC236}">
                <a16:creationId xmlns:a16="http://schemas.microsoft.com/office/drawing/2014/main" id="{DD1BDD59-E669-D9E6-D85B-16CD193B95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4575" y="2152650"/>
            <a:ext cx="149225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285" name="Rectangle 21">
            <a:extLst>
              <a:ext uri="{FF2B5EF4-FFF2-40B4-BE49-F238E27FC236}">
                <a16:creationId xmlns:a16="http://schemas.microsoft.com/office/drawing/2014/main" id="{048941CA-8472-72FB-7731-BE902FC9D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6135688"/>
            <a:ext cx="357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400" b="0" dirty="0"/>
              <a:t>Percent of Rated Current</a:t>
            </a:r>
          </a:p>
        </p:txBody>
      </p:sp>
      <p:sp>
        <p:nvSpPr>
          <p:cNvPr id="139286" name="Rectangle 22">
            <a:extLst>
              <a:ext uri="{FF2B5EF4-FFF2-40B4-BE49-F238E27FC236}">
                <a16:creationId xmlns:a16="http://schemas.microsoft.com/office/drawing/2014/main" id="{6419A51A-DF50-F760-632D-312F10BEC43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727075" y="3530601"/>
            <a:ext cx="199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400" b="0" dirty="0"/>
              <a:t>Percent Error</a:t>
            </a:r>
          </a:p>
        </p:txBody>
      </p:sp>
      <p:grpSp>
        <p:nvGrpSpPr>
          <p:cNvPr id="139287" name="Group 23">
            <a:extLst>
              <a:ext uri="{FF2B5EF4-FFF2-40B4-BE49-F238E27FC236}">
                <a16:creationId xmlns:a16="http://schemas.microsoft.com/office/drawing/2014/main" id="{13066A67-4893-06DB-AEF5-E9A890CDF1CB}"/>
              </a:ext>
            </a:extLst>
          </p:cNvPr>
          <p:cNvGrpSpPr>
            <a:grpSpLocks/>
          </p:cNvGrpSpPr>
          <p:nvPr/>
        </p:nvGrpSpPr>
        <p:grpSpPr bwMode="auto">
          <a:xfrm>
            <a:off x="3639538" y="1904999"/>
            <a:ext cx="3202744" cy="3722793"/>
            <a:chOff x="2592" y="1200"/>
            <a:chExt cx="2256" cy="2304"/>
          </a:xfrm>
        </p:grpSpPr>
        <p:sp>
          <p:nvSpPr>
            <p:cNvPr id="139288" name="Rectangle 24">
              <a:extLst>
                <a:ext uri="{FF2B5EF4-FFF2-40B4-BE49-F238E27FC236}">
                  <a16:creationId xmlns:a16="http://schemas.microsoft.com/office/drawing/2014/main" id="{AD5FB80F-63E7-6580-5BB9-686CF17E6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200"/>
              <a:ext cx="1680" cy="2304"/>
            </a:xfrm>
            <a:prstGeom prst="rect">
              <a:avLst/>
            </a:prstGeom>
            <a:solidFill>
              <a:srgbClr val="FFC5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289" name="Rectangle 25">
              <a:extLst>
                <a:ext uri="{FF2B5EF4-FFF2-40B4-BE49-F238E27FC236}">
                  <a16:creationId xmlns:a16="http://schemas.microsoft.com/office/drawing/2014/main" id="{B21DB2F8-1004-87EC-18D8-6B7CA7A9D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728"/>
              <a:ext cx="576" cy="1248"/>
            </a:xfrm>
            <a:prstGeom prst="rect">
              <a:avLst/>
            </a:prstGeom>
            <a:solidFill>
              <a:srgbClr val="FFC5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290" name="Line 26">
              <a:extLst>
                <a:ext uri="{FF2B5EF4-FFF2-40B4-BE49-F238E27FC236}">
                  <a16:creationId xmlns:a16="http://schemas.microsoft.com/office/drawing/2014/main" id="{041807B4-90B8-EE4B-3B9E-8AB97531E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200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291" name="Line 27">
              <a:extLst>
                <a:ext uri="{FF2B5EF4-FFF2-40B4-BE49-F238E27FC236}">
                  <a16:creationId xmlns:a16="http://schemas.microsoft.com/office/drawing/2014/main" id="{ECB10C08-7E4C-4E6F-5B84-CE6C5C30D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200"/>
              <a:ext cx="0" cy="2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292" name="Line 28">
              <a:extLst>
                <a:ext uri="{FF2B5EF4-FFF2-40B4-BE49-F238E27FC236}">
                  <a16:creationId xmlns:a16="http://schemas.microsoft.com/office/drawing/2014/main" id="{EEDD3ECF-18F3-292B-7002-B6C6444C1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504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293" name="Line 29">
              <a:extLst>
                <a:ext uri="{FF2B5EF4-FFF2-40B4-BE49-F238E27FC236}">
                  <a16:creationId xmlns:a16="http://schemas.microsoft.com/office/drawing/2014/main" id="{E87CC9D1-4F8F-D01F-CAC8-5D35E7D6F0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20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294" name="Line 30">
              <a:extLst>
                <a:ext uri="{FF2B5EF4-FFF2-40B4-BE49-F238E27FC236}">
                  <a16:creationId xmlns:a16="http://schemas.microsoft.com/office/drawing/2014/main" id="{AEF79131-228A-F34B-B67D-B6D63F75A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72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39295" name="Group 31">
              <a:extLst>
                <a:ext uri="{FF2B5EF4-FFF2-40B4-BE49-F238E27FC236}">
                  <a16:creationId xmlns:a16="http://schemas.microsoft.com/office/drawing/2014/main" id="{7A53FE26-A471-2626-BA07-77F3A3B71C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2976"/>
              <a:ext cx="576" cy="528"/>
              <a:chOff x="4272" y="2976"/>
              <a:chExt cx="576" cy="528"/>
            </a:xfrm>
          </p:grpSpPr>
          <p:sp>
            <p:nvSpPr>
              <p:cNvPr id="139296" name="Line 32">
                <a:extLst>
                  <a:ext uri="{FF2B5EF4-FFF2-40B4-BE49-F238E27FC236}">
                    <a16:creationId xmlns:a16="http://schemas.microsoft.com/office/drawing/2014/main" id="{ADD64D38-CD0A-BF8F-2E80-642C9585A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2" y="2976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9297" name="Line 33">
                <a:extLst>
                  <a:ext uri="{FF2B5EF4-FFF2-40B4-BE49-F238E27FC236}">
                    <a16:creationId xmlns:a16="http://schemas.microsoft.com/office/drawing/2014/main" id="{03E31F94-2D71-0151-86D3-EB1A3409E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2" y="2976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39298" name="Line 34">
              <a:extLst>
                <a:ext uri="{FF2B5EF4-FFF2-40B4-BE49-F238E27FC236}">
                  <a16:creationId xmlns:a16="http://schemas.microsoft.com/office/drawing/2014/main" id="{B3B736BB-C9EF-E92E-10BF-84E84819D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728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9299" name="Rectangle 35">
            <a:extLst>
              <a:ext uri="{FF2B5EF4-FFF2-40B4-BE49-F238E27FC236}">
                <a16:creationId xmlns:a16="http://schemas.microsoft.com/office/drawing/2014/main" id="{81CBD199-7311-E630-C902-DB62DFDD9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802313"/>
            <a:ext cx="6777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0" dirty="0"/>
              <a:t>1%                 5%             10%                50%            100%       RF</a:t>
            </a:r>
          </a:p>
        </p:txBody>
      </p:sp>
      <p:sp>
        <p:nvSpPr>
          <p:cNvPr id="139300" name="Line 36">
            <a:extLst>
              <a:ext uri="{FF2B5EF4-FFF2-40B4-BE49-F238E27FC236}">
                <a16:creationId xmlns:a16="http://schemas.microsoft.com/office/drawing/2014/main" id="{FD17DA7C-7EA6-A812-CD76-74B90C4561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7200" y="2133600"/>
            <a:ext cx="5080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301" name="Line 37">
            <a:extLst>
              <a:ext uri="{FF2B5EF4-FFF2-40B4-BE49-F238E27FC236}">
                <a16:creationId xmlns:a16="http://schemas.microsoft.com/office/drawing/2014/main" id="{77BB4932-BC5B-CC2C-86F2-7AD50CFF3A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15175" y="2133600"/>
            <a:ext cx="200025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302" name="Line 38">
            <a:extLst>
              <a:ext uri="{FF2B5EF4-FFF2-40B4-BE49-F238E27FC236}">
                <a16:creationId xmlns:a16="http://schemas.microsoft.com/office/drawing/2014/main" id="{F064D2E0-6E86-D484-E6A4-421301DC88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18288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9303" name="Rectangle 39">
            <a:extLst>
              <a:ext uri="{FF2B5EF4-FFF2-40B4-BE49-F238E27FC236}">
                <a16:creationId xmlns:a16="http://schemas.microsoft.com/office/drawing/2014/main" id="{50EE80AA-9BBB-CE66-4AEF-F77842F49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074988"/>
            <a:ext cx="3419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400" b="0" dirty="0"/>
              <a:t>Transformer Correction </a:t>
            </a:r>
          </a:p>
          <a:p>
            <a:r>
              <a:rPr lang="en-US" altLang="en-US" sz="2400" b="0" dirty="0"/>
              <a:t>Factor will plot within </a:t>
            </a:r>
          </a:p>
          <a:p>
            <a:r>
              <a:rPr lang="en-US" altLang="en-US" sz="2400" b="0" dirty="0"/>
              <a:t>this envelope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D9A46C-59F0-3A70-FAEF-955D302C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273" y="420341"/>
            <a:ext cx="7208107" cy="679832"/>
          </a:xfrm>
        </p:spPr>
        <p:txBody>
          <a:bodyPr/>
          <a:lstStyle/>
          <a:p>
            <a:r>
              <a:rPr lang="en-US" altLang="en-US" sz="3600" b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Typical CT Application Range</a:t>
            </a:r>
            <a:br>
              <a:rPr lang="en-US" altLang="en-US" sz="3600" b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FE2C3D-B0F2-BC59-E6B8-31FC18AE9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777287-F1A9-22D5-AED1-DABB782CF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Line 2"/>
          <p:cNvSpPr>
            <a:spLocks noChangeShapeType="1"/>
          </p:cNvSpPr>
          <p:nvPr/>
        </p:nvSpPr>
        <p:spPr bwMode="auto">
          <a:xfrm>
            <a:off x="1412875" y="1143000"/>
            <a:ext cx="0" cy="4591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>
            <a:off x="1184275" y="550545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1260475" y="329565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1260475" y="329565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1260475" y="329565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1260475" y="421005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1260475" y="238125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 rot="5400000">
            <a:off x="3089275" y="550545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91146" name="Line 12"/>
          <p:cNvSpPr>
            <a:spLocks noChangeShapeType="1"/>
          </p:cNvSpPr>
          <p:nvPr/>
        </p:nvSpPr>
        <p:spPr bwMode="auto">
          <a:xfrm rot="5400000">
            <a:off x="6781800" y="550545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1884363" y="5124450"/>
            <a:ext cx="1371600" cy="0"/>
          </a:xfrm>
          <a:prstGeom prst="line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3200400" y="2362200"/>
            <a:ext cx="3687763" cy="0"/>
          </a:xfrm>
          <a:prstGeom prst="line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3241675" y="4210050"/>
            <a:ext cx="3646488" cy="0"/>
          </a:xfrm>
          <a:prstGeom prst="line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91150" name="Rectangle 16"/>
          <p:cNvSpPr>
            <a:spLocks noChangeArrowheads="1"/>
          </p:cNvSpPr>
          <p:nvPr/>
        </p:nvSpPr>
        <p:spPr bwMode="auto">
          <a:xfrm>
            <a:off x="573088" y="2190750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1E4191"/>
                </a:solidFill>
                <a:latin typeface="GE Inspira Pitch" pitchFamily="34" charset="0"/>
              </a:rPr>
              <a:t>0.30</a:t>
            </a:r>
          </a:p>
        </p:txBody>
      </p:sp>
      <p:sp>
        <p:nvSpPr>
          <p:cNvPr id="91151" name="Rectangle 17"/>
          <p:cNvSpPr>
            <a:spLocks noChangeArrowheads="1"/>
          </p:cNvSpPr>
          <p:nvPr/>
        </p:nvSpPr>
        <p:spPr bwMode="auto">
          <a:xfrm>
            <a:off x="573088" y="4019550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1E4191"/>
                </a:solidFill>
                <a:latin typeface="GE Inspira Pitch" pitchFamily="34" charset="0"/>
              </a:rPr>
              <a:t>0.30</a:t>
            </a:r>
          </a:p>
        </p:txBody>
      </p:sp>
      <p:sp>
        <p:nvSpPr>
          <p:cNvPr id="91152" name="Line 18"/>
          <p:cNvSpPr>
            <a:spLocks noChangeShapeType="1"/>
          </p:cNvSpPr>
          <p:nvPr/>
        </p:nvSpPr>
        <p:spPr bwMode="auto">
          <a:xfrm>
            <a:off x="1260475" y="146685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91153" name="Line 19"/>
          <p:cNvSpPr>
            <a:spLocks noChangeShapeType="1"/>
          </p:cNvSpPr>
          <p:nvPr/>
        </p:nvSpPr>
        <p:spPr bwMode="auto">
          <a:xfrm>
            <a:off x="1260475" y="512445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V="1">
            <a:off x="1866900" y="1458913"/>
            <a:ext cx="1352550" cy="0"/>
          </a:xfrm>
          <a:prstGeom prst="line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91155" name="Rectangle 21"/>
          <p:cNvSpPr>
            <a:spLocks noChangeArrowheads="1"/>
          </p:cNvSpPr>
          <p:nvPr/>
        </p:nvSpPr>
        <p:spPr bwMode="auto">
          <a:xfrm>
            <a:off x="573088" y="1295400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1E4191"/>
                </a:solidFill>
                <a:latin typeface="GE Inspira Pitch" pitchFamily="34" charset="0"/>
              </a:rPr>
              <a:t>0.60</a:t>
            </a:r>
          </a:p>
        </p:txBody>
      </p:sp>
      <p:sp>
        <p:nvSpPr>
          <p:cNvPr id="91156" name="Rectangle 22"/>
          <p:cNvSpPr>
            <a:spLocks noChangeArrowheads="1"/>
          </p:cNvSpPr>
          <p:nvPr/>
        </p:nvSpPr>
        <p:spPr bwMode="auto">
          <a:xfrm>
            <a:off x="592138" y="4933950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1E4191"/>
                </a:solidFill>
                <a:latin typeface="GE Inspira Pitch" pitchFamily="34" charset="0"/>
              </a:rPr>
              <a:t>0.60</a:t>
            </a:r>
          </a:p>
        </p:txBody>
      </p:sp>
      <p:sp>
        <p:nvSpPr>
          <p:cNvPr id="91157" name="Line 25"/>
          <p:cNvSpPr>
            <a:spLocks noChangeShapeType="1"/>
          </p:cNvSpPr>
          <p:nvPr/>
        </p:nvSpPr>
        <p:spPr bwMode="auto">
          <a:xfrm>
            <a:off x="1412875" y="3295650"/>
            <a:ext cx="754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91158" name="Line 27"/>
          <p:cNvSpPr>
            <a:spLocks noChangeShapeType="1"/>
          </p:cNvSpPr>
          <p:nvPr/>
        </p:nvSpPr>
        <p:spPr bwMode="auto">
          <a:xfrm>
            <a:off x="6899275" y="5505450"/>
            <a:ext cx="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91159" name="Line 30"/>
          <p:cNvSpPr>
            <a:spLocks noChangeShapeType="1"/>
          </p:cNvSpPr>
          <p:nvPr/>
        </p:nvSpPr>
        <p:spPr bwMode="auto">
          <a:xfrm flipV="1">
            <a:off x="1884363" y="1466850"/>
            <a:ext cx="0" cy="36576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91160" name="Text Box 31"/>
          <p:cNvSpPr txBox="1">
            <a:spLocks noChangeArrowheads="1"/>
          </p:cNvSpPr>
          <p:nvPr/>
        </p:nvSpPr>
        <p:spPr bwMode="auto">
          <a:xfrm>
            <a:off x="4094163" y="5614988"/>
            <a:ext cx="177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pPr algn="ctr"/>
            <a:r>
              <a:rPr lang="en-US" sz="2000" dirty="0">
                <a:solidFill>
                  <a:srgbClr val="1E4191"/>
                </a:solidFill>
                <a:latin typeface="GE Inspira Pitch" pitchFamily="34" charset="0"/>
              </a:rPr>
              <a:t>Rating Factor</a:t>
            </a:r>
          </a:p>
        </p:txBody>
      </p:sp>
      <p:sp>
        <p:nvSpPr>
          <p:cNvPr id="91161" name="Text Box 32"/>
          <p:cNvSpPr txBox="1">
            <a:spLocks noChangeArrowheads="1"/>
          </p:cNvSpPr>
          <p:nvPr/>
        </p:nvSpPr>
        <p:spPr bwMode="auto">
          <a:xfrm rot="-5400000">
            <a:off x="-769143" y="3002756"/>
            <a:ext cx="227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pPr algn="ctr"/>
            <a:r>
              <a:rPr lang="en-US" sz="2000" dirty="0">
                <a:solidFill>
                  <a:srgbClr val="1E4191"/>
                </a:solidFill>
                <a:latin typeface="GE Inspira Pitch" pitchFamily="34" charset="0"/>
              </a:rPr>
              <a:t>Accuracy Class - %</a:t>
            </a:r>
          </a:p>
        </p:txBody>
      </p:sp>
      <p:sp>
        <p:nvSpPr>
          <p:cNvPr id="91162" name="Rectangle 33"/>
          <p:cNvSpPr>
            <a:spLocks noChangeArrowheads="1"/>
          </p:cNvSpPr>
          <p:nvPr/>
        </p:nvSpPr>
        <p:spPr bwMode="auto">
          <a:xfrm>
            <a:off x="2365375" y="228600"/>
            <a:ext cx="184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sz="4800" dirty="0">
              <a:solidFill>
                <a:srgbClr val="1E4191"/>
              </a:solidFill>
              <a:latin typeface="GE Inspira Pitch" pitchFamily="34" charset="0"/>
            </a:endParaRPr>
          </a:p>
        </p:txBody>
      </p:sp>
      <p:sp>
        <p:nvSpPr>
          <p:cNvPr id="91163" name="Text Box 34"/>
          <p:cNvSpPr txBox="1">
            <a:spLocks noChangeArrowheads="1"/>
          </p:cNvSpPr>
          <p:nvPr/>
        </p:nvSpPr>
        <p:spPr bwMode="auto">
          <a:xfrm>
            <a:off x="1557338" y="3309938"/>
            <a:ext cx="63341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pPr algn="ctr"/>
            <a:r>
              <a:rPr lang="en-US" sz="1800" dirty="0">
                <a:solidFill>
                  <a:srgbClr val="1E4191"/>
                </a:solidFill>
                <a:latin typeface="GE Inspira Pitch" pitchFamily="34" charset="0"/>
              </a:rPr>
              <a:t>10%</a:t>
            </a:r>
          </a:p>
        </p:txBody>
      </p:sp>
      <p:sp>
        <p:nvSpPr>
          <p:cNvPr id="91164" name="Text Box 37"/>
          <p:cNvSpPr txBox="1">
            <a:spLocks noChangeArrowheads="1"/>
          </p:cNvSpPr>
          <p:nvPr/>
        </p:nvSpPr>
        <p:spPr bwMode="auto">
          <a:xfrm>
            <a:off x="3011488" y="56578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pPr algn="ctr"/>
            <a:r>
              <a:rPr lang="en-US" sz="1800" dirty="0">
                <a:solidFill>
                  <a:srgbClr val="1E4191"/>
                </a:solidFill>
                <a:latin typeface="GE Inspira Pitch" pitchFamily="34" charset="0"/>
              </a:rPr>
              <a:t>1.0</a:t>
            </a:r>
          </a:p>
        </p:txBody>
      </p:sp>
      <p:sp>
        <p:nvSpPr>
          <p:cNvPr id="91165" name="Rectangle 39"/>
          <p:cNvSpPr>
            <a:spLocks noChangeArrowheads="1"/>
          </p:cNvSpPr>
          <p:nvPr/>
        </p:nvSpPr>
        <p:spPr bwMode="auto">
          <a:xfrm>
            <a:off x="6718300" y="5657850"/>
            <a:ext cx="428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1E4191"/>
                </a:solidFill>
                <a:latin typeface="GE Inspira Pitch" pitchFamily="34" charset="0"/>
              </a:rPr>
              <a:t>RF</a:t>
            </a:r>
          </a:p>
        </p:txBody>
      </p:sp>
      <p:sp>
        <p:nvSpPr>
          <p:cNvPr id="91166" name="Text Box 41"/>
          <p:cNvSpPr txBox="1">
            <a:spLocks noChangeArrowheads="1"/>
          </p:cNvSpPr>
          <p:nvPr/>
        </p:nvSpPr>
        <p:spPr bwMode="auto">
          <a:xfrm>
            <a:off x="5946775" y="858838"/>
            <a:ext cx="30241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pPr algn="r"/>
            <a:r>
              <a:rPr lang="en-US" sz="2400" dirty="0">
                <a:solidFill>
                  <a:srgbClr val="1E4191"/>
                </a:solidFill>
                <a:latin typeface="GE Inspira Pitch" pitchFamily="34" charset="0"/>
              </a:rPr>
              <a:t>IEEE C57.13 Accuracy</a:t>
            </a:r>
          </a:p>
          <a:p>
            <a:pPr algn="r"/>
            <a:r>
              <a:rPr lang="en-US" sz="2400" dirty="0">
                <a:solidFill>
                  <a:srgbClr val="1E4191"/>
                </a:solidFill>
                <a:latin typeface="GE Inspira Pitch" pitchFamily="34" charset="0"/>
              </a:rPr>
              <a:t>0.3 @ BX.X;  RF = X.X</a:t>
            </a:r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4030663" y="1666875"/>
            <a:ext cx="1738312" cy="61277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pPr algn="ctr">
              <a:defRPr/>
            </a:pPr>
            <a:r>
              <a:rPr lang="en-US" sz="1200" i="1" dirty="0">
                <a:solidFill>
                  <a:srgbClr val="1E4191"/>
                </a:solidFill>
                <a:latin typeface="GE Inspira Pitch" pitchFamily="34" charset="0"/>
              </a:rPr>
              <a:t>±0.3% Accuracy</a:t>
            </a:r>
          </a:p>
          <a:p>
            <a:pPr algn="ctr">
              <a:defRPr/>
            </a:pPr>
            <a:r>
              <a:rPr lang="en-US" sz="1200" i="1" dirty="0">
                <a:solidFill>
                  <a:srgbClr val="1E4191"/>
                </a:solidFill>
                <a:latin typeface="GE Inspira Pitch" pitchFamily="34" charset="0"/>
              </a:rPr>
              <a:t>from 100% rated current  up to RF</a:t>
            </a:r>
          </a:p>
        </p:txBody>
      </p:sp>
      <p:sp>
        <p:nvSpPr>
          <p:cNvPr id="91168" name="Line 44"/>
          <p:cNvSpPr>
            <a:spLocks noChangeShapeType="1"/>
          </p:cNvSpPr>
          <p:nvPr/>
        </p:nvSpPr>
        <p:spPr bwMode="auto">
          <a:xfrm flipH="1" flipV="1">
            <a:off x="3200400" y="1143000"/>
            <a:ext cx="38100" cy="411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 flipV="1">
            <a:off x="3238500" y="4205288"/>
            <a:ext cx="0" cy="914400"/>
          </a:xfrm>
          <a:prstGeom prst="line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33838" name="Line 46"/>
          <p:cNvSpPr>
            <a:spLocks noChangeShapeType="1"/>
          </p:cNvSpPr>
          <p:nvPr/>
        </p:nvSpPr>
        <p:spPr bwMode="auto">
          <a:xfrm flipV="1">
            <a:off x="3200400" y="1447800"/>
            <a:ext cx="0" cy="914400"/>
          </a:xfrm>
          <a:prstGeom prst="line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91171" name="Text Box 48"/>
          <p:cNvSpPr txBox="1">
            <a:spLocks noChangeArrowheads="1"/>
          </p:cNvSpPr>
          <p:nvPr/>
        </p:nvSpPr>
        <p:spPr bwMode="auto">
          <a:xfrm>
            <a:off x="2852738" y="3309938"/>
            <a:ext cx="75406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pPr algn="ctr"/>
            <a:r>
              <a:rPr lang="en-US" sz="1800" dirty="0">
                <a:solidFill>
                  <a:srgbClr val="1E4191"/>
                </a:solidFill>
                <a:latin typeface="GE Inspira Pitch" pitchFamily="34" charset="0"/>
              </a:rPr>
              <a:t>100%</a:t>
            </a:r>
          </a:p>
        </p:txBody>
      </p:sp>
      <p:sp>
        <p:nvSpPr>
          <p:cNvPr id="33841" name="Line 49"/>
          <p:cNvSpPr>
            <a:spLocks noChangeShapeType="1"/>
          </p:cNvSpPr>
          <p:nvPr/>
        </p:nvSpPr>
        <p:spPr bwMode="auto">
          <a:xfrm>
            <a:off x="6905625" y="2376488"/>
            <a:ext cx="0" cy="1828800"/>
          </a:xfrm>
          <a:prstGeom prst="line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9117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0.3 Accuracy Class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A7C1CC-AA8E-E1DF-4CFC-1B9B255CA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F2B76-1669-F538-DBB5-2345869D4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  <p:sp>
        <p:nvSpPr>
          <p:cNvPr id="57" name="Text Box 42"/>
          <p:cNvSpPr txBox="1">
            <a:spLocks noChangeArrowheads="1"/>
          </p:cNvSpPr>
          <p:nvPr/>
        </p:nvSpPr>
        <p:spPr bwMode="auto">
          <a:xfrm>
            <a:off x="1789113" y="787400"/>
            <a:ext cx="1508125" cy="61277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pPr algn="ctr">
              <a:defRPr/>
            </a:pPr>
            <a:r>
              <a:rPr lang="en-US" sz="1200" i="1" dirty="0">
                <a:solidFill>
                  <a:srgbClr val="1E4191"/>
                </a:solidFill>
                <a:latin typeface="GE Inspira Pitch" pitchFamily="34" charset="0"/>
              </a:rPr>
              <a:t>±0.6% Accuracy</a:t>
            </a:r>
          </a:p>
          <a:p>
            <a:pPr algn="ctr">
              <a:defRPr/>
            </a:pPr>
            <a:r>
              <a:rPr lang="en-US" sz="1200" i="1" dirty="0">
                <a:solidFill>
                  <a:srgbClr val="1E4191"/>
                </a:solidFill>
                <a:latin typeface="GE Inspira Pitch" pitchFamily="34" charset="0"/>
              </a:rPr>
              <a:t>from 10% to 100% </a:t>
            </a:r>
          </a:p>
          <a:p>
            <a:pPr algn="ctr">
              <a:defRPr/>
            </a:pPr>
            <a:r>
              <a:rPr lang="en-US" sz="1200" i="1" dirty="0">
                <a:solidFill>
                  <a:srgbClr val="1E4191"/>
                </a:solidFill>
                <a:latin typeface="GE Inspira Pitch" pitchFamily="34" charset="0"/>
              </a:rPr>
              <a:t>of rated current</a:t>
            </a:r>
          </a:p>
        </p:txBody>
      </p:sp>
      <p:sp>
        <p:nvSpPr>
          <p:cNvPr id="91175" name="Text Box 51"/>
          <p:cNvSpPr txBox="1">
            <a:spLocks noChangeArrowheads="1"/>
          </p:cNvSpPr>
          <p:nvPr/>
        </p:nvSpPr>
        <p:spPr bwMode="auto">
          <a:xfrm>
            <a:off x="2374900" y="4400550"/>
            <a:ext cx="2687638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  <a:latin typeface="GE Inspira Pitch" pitchFamily="34" charset="0"/>
              </a:rPr>
              <a:t>No accuracy guaranteed at current levels less than 10%</a:t>
            </a:r>
          </a:p>
        </p:txBody>
      </p:sp>
      <p:sp>
        <p:nvSpPr>
          <p:cNvPr id="91176" name="Freeform 52"/>
          <p:cNvSpPr>
            <a:spLocks/>
          </p:cNvSpPr>
          <p:nvPr/>
        </p:nvSpPr>
        <p:spPr bwMode="auto">
          <a:xfrm>
            <a:off x="1874838" y="4414838"/>
            <a:ext cx="544512" cy="161925"/>
          </a:xfrm>
          <a:custGeom>
            <a:avLst/>
            <a:gdLst>
              <a:gd name="T0" fmla="*/ 2147483647 w 216"/>
              <a:gd name="T1" fmla="*/ 2147483647 h 312"/>
              <a:gd name="T2" fmla="*/ 0 w 216"/>
              <a:gd name="T3" fmla="*/ 0 h 3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" h="312">
                <a:moveTo>
                  <a:pt x="216" y="312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 rot="10800000">
            <a:off x="1789113" y="52388"/>
            <a:ext cx="4611687" cy="2679700"/>
          </a:xfrm>
          <a:prstGeom prst="arc">
            <a:avLst>
              <a:gd name="adj1" fmla="val 16283589"/>
              <a:gd name="adj2" fmla="val 41757"/>
            </a:avLst>
          </a:prstGeom>
          <a:noFill/>
          <a:ln w="28575">
            <a:solidFill>
              <a:schemeClr val="tx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1E4191"/>
              </a:solidFill>
            </a:endParaRPr>
          </a:p>
        </p:txBody>
      </p:sp>
      <p:cxnSp>
        <p:nvCxnSpPr>
          <p:cNvPr id="61" name="Straight Connector 60"/>
          <p:cNvCxnSpPr>
            <a:stCxn id="5" idx="0"/>
          </p:cNvCxnSpPr>
          <p:nvPr/>
        </p:nvCxnSpPr>
        <p:spPr>
          <a:xfrm>
            <a:off x="4062413" y="2732088"/>
            <a:ext cx="2836862" cy="90487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1179" name="Text Box 51"/>
          <p:cNvSpPr txBox="1">
            <a:spLocks noChangeArrowheads="1"/>
          </p:cNvSpPr>
          <p:nvPr/>
        </p:nvSpPr>
        <p:spPr bwMode="auto">
          <a:xfrm>
            <a:off x="7091363" y="2119313"/>
            <a:ext cx="1825625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r>
              <a:rPr lang="en-US" sz="1400" dirty="0">
                <a:solidFill>
                  <a:srgbClr val="FF6600"/>
                </a:solidFill>
                <a:latin typeface="GE Inspira Pitch" pitchFamily="34" charset="0"/>
              </a:rPr>
              <a:t>Typical 0.3 CT Performance Curve</a:t>
            </a:r>
          </a:p>
        </p:txBody>
      </p:sp>
      <p:sp>
        <p:nvSpPr>
          <p:cNvPr id="91180" name="Freeform 52"/>
          <p:cNvSpPr>
            <a:spLocks/>
          </p:cNvSpPr>
          <p:nvPr/>
        </p:nvSpPr>
        <p:spPr bwMode="auto">
          <a:xfrm rot="-5400000">
            <a:off x="6672263" y="2357438"/>
            <a:ext cx="342900" cy="495300"/>
          </a:xfrm>
          <a:custGeom>
            <a:avLst/>
            <a:gdLst>
              <a:gd name="T0" fmla="*/ 2147483647 w 216"/>
              <a:gd name="T1" fmla="*/ 2147483647 h 312"/>
              <a:gd name="T2" fmla="*/ 0 w 216"/>
              <a:gd name="T3" fmla="*/ 0 h 3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" h="312">
                <a:moveTo>
                  <a:pt x="216" y="312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  <p:sp>
        <p:nvSpPr>
          <p:cNvPr id="91181" name="Line 44"/>
          <p:cNvSpPr>
            <a:spLocks noChangeShapeType="1"/>
          </p:cNvSpPr>
          <p:nvPr/>
        </p:nvSpPr>
        <p:spPr bwMode="auto">
          <a:xfrm flipH="1" flipV="1">
            <a:off x="6927850" y="2062163"/>
            <a:ext cx="6350" cy="33924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4361"/>
      </p:ext>
    </p:extLst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TESCOOL Template 2024_FINAL</Template>
  <TotalTime>406</TotalTime>
  <Words>881</Words>
  <Application>Microsoft Macintosh PowerPoint</Application>
  <PresentationFormat>On-screen Show (4:3)</PresentationFormat>
  <Paragraphs>186</Paragraphs>
  <Slides>16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GE Inspira Pitch</vt:lpstr>
      <vt:lpstr>TESCO Template</vt:lpstr>
      <vt:lpstr>Equation</vt:lpstr>
      <vt:lpstr>Sizing Instrument  Transformers</vt:lpstr>
      <vt:lpstr>What are Instrument Transformers</vt:lpstr>
      <vt:lpstr>IT Selection Criteria</vt:lpstr>
      <vt:lpstr>IT Selection Criteria</vt:lpstr>
      <vt:lpstr>IT Accuracy Class</vt:lpstr>
      <vt:lpstr>CT Rating Factor</vt:lpstr>
      <vt:lpstr>CT Rating Factor</vt:lpstr>
      <vt:lpstr>Typical CT Application Range </vt:lpstr>
      <vt:lpstr>Standard 0.3 Accuracy Class</vt:lpstr>
      <vt:lpstr>IT Catalog Sheet</vt:lpstr>
      <vt:lpstr>PowerPoint Presentation</vt:lpstr>
      <vt:lpstr>Application Exercise</vt:lpstr>
      <vt:lpstr>Current Calculations</vt:lpstr>
      <vt:lpstr>PowerPoint Presentation</vt:lpstr>
      <vt:lpstr>High Accuracy CT Application Range</vt:lpstr>
      <vt:lpstr>              Questions and Discussion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Jedidiah Tamayo</dc:creator>
  <cp:lastModifiedBy>Sandy Garcia</cp:lastModifiedBy>
  <cp:revision>19</cp:revision>
  <dcterms:created xsi:type="dcterms:W3CDTF">2021-12-30T15:47:27Z</dcterms:created>
  <dcterms:modified xsi:type="dcterms:W3CDTF">2024-07-19T21:10:26Z</dcterms:modified>
</cp:coreProperties>
</file>