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Lst>
  <p:notesMasterIdLst>
    <p:notesMasterId r:id="rId25"/>
  </p:notesMasterIdLst>
  <p:handoutMasterIdLst>
    <p:handoutMasterId r:id="rId26"/>
  </p:handoutMasterIdLst>
  <p:sldIdLst>
    <p:sldId id="403" r:id="rId2"/>
    <p:sldId id="404" r:id="rId3"/>
    <p:sldId id="400" r:id="rId4"/>
    <p:sldId id="390" r:id="rId5"/>
    <p:sldId id="343" r:id="rId6"/>
    <p:sldId id="394" r:id="rId7"/>
    <p:sldId id="383" r:id="rId8"/>
    <p:sldId id="363" r:id="rId9"/>
    <p:sldId id="391" r:id="rId10"/>
    <p:sldId id="381" r:id="rId11"/>
    <p:sldId id="392" r:id="rId12"/>
    <p:sldId id="384" r:id="rId13"/>
    <p:sldId id="395" r:id="rId14"/>
    <p:sldId id="396" r:id="rId15"/>
    <p:sldId id="359" r:id="rId16"/>
    <p:sldId id="393" r:id="rId17"/>
    <p:sldId id="382" r:id="rId18"/>
    <p:sldId id="402" r:id="rId19"/>
    <p:sldId id="397" r:id="rId20"/>
    <p:sldId id="405" r:id="rId21"/>
    <p:sldId id="406" r:id="rId22"/>
    <p:sldId id="401" r:id="rId23"/>
    <p:sldId id="398" r:id="rId24"/>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75090" autoAdjust="0"/>
  </p:normalViewPr>
  <p:slideViewPr>
    <p:cSldViewPr>
      <p:cViewPr varScale="1">
        <p:scale>
          <a:sx n="118" d="100"/>
          <a:sy n="118" d="100"/>
        </p:scale>
        <p:origin x="1928" y="200"/>
      </p:cViewPr>
      <p:guideLst>
        <p:guide orient="horz" pos="2160"/>
        <p:guide pos="2880"/>
      </p:guideLst>
    </p:cSldViewPr>
  </p:slideViewPr>
  <p:outlineViewPr>
    <p:cViewPr>
      <p:scale>
        <a:sx n="33" d="100"/>
        <a:sy n="33" d="100"/>
      </p:scale>
      <p:origin x="0" y="5035"/>
    </p:cViewPr>
  </p:outlin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dirty="0"/>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charset="0"/>
              </a:defRPr>
            </a:lvl1pPr>
            <a:lvl2pPr marL="748448" indent="-287865" algn="l" defTabSz="932362" eaLnBrk="0" hangingPunct="0">
              <a:defRPr sz="1200">
                <a:solidFill>
                  <a:schemeClr val="tx1"/>
                </a:solidFill>
                <a:latin typeface="Arial" charset="0"/>
              </a:defRPr>
            </a:lvl2pPr>
            <a:lvl3pPr marL="1151458" indent="-230292" algn="l" defTabSz="932362" eaLnBrk="0" hangingPunct="0">
              <a:defRPr sz="1200">
                <a:solidFill>
                  <a:schemeClr val="tx1"/>
                </a:solidFill>
                <a:latin typeface="Arial" charset="0"/>
              </a:defRPr>
            </a:lvl3pPr>
            <a:lvl4pPr marL="1612041" indent="-230292" algn="l" defTabSz="932362" eaLnBrk="0" hangingPunct="0">
              <a:defRPr sz="1200">
                <a:solidFill>
                  <a:schemeClr val="tx1"/>
                </a:solidFill>
                <a:latin typeface="Arial" charset="0"/>
              </a:defRPr>
            </a:lvl4pPr>
            <a:lvl5pPr marL="2072625" indent="-230292" algn="l" defTabSz="932362" eaLnBrk="0" hangingPunct="0">
              <a:defRPr sz="1200">
                <a:solidFill>
                  <a:schemeClr val="tx1"/>
                </a:solidFill>
                <a:latin typeface="Arial" charset="0"/>
              </a:defRPr>
            </a:lvl5pPr>
            <a:lvl6pPr marL="2533208" indent="-230292" defTabSz="932362" eaLnBrk="0" fontAlgn="base" hangingPunct="0">
              <a:spcBef>
                <a:spcPct val="30000"/>
              </a:spcBef>
              <a:spcAft>
                <a:spcPct val="0"/>
              </a:spcAft>
              <a:defRPr sz="1200">
                <a:solidFill>
                  <a:schemeClr val="tx1"/>
                </a:solidFill>
                <a:latin typeface="Arial" charset="0"/>
              </a:defRPr>
            </a:lvl6pPr>
            <a:lvl7pPr marL="2993791" indent="-230292" defTabSz="932362" eaLnBrk="0" fontAlgn="base" hangingPunct="0">
              <a:spcBef>
                <a:spcPct val="30000"/>
              </a:spcBef>
              <a:spcAft>
                <a:spcPct val="0"/>
              </a:spcAft>
              <a:defRPr sz="1200">
                <a:solidFill>
                  <a:schemeClr val="tx1"/>
                </a:solidFill>
                <a:latin typeface="Arial" charset="0"/>
              </a:defRPr>
            </a:lvl7pPr>
            <a:lvl8pPr marL="3454375" indent="-230292" defTabSz="932362" eaLnBrk="0" fontAlgn="base" hangingPunct="0">
              <a:spcBef>
                <a:spcPct val="30000"/>
              </a:spcBef>
              <a:spcAft>
                <a:spcPct val="0"/>
              </a:spcAft>
              <a:defRPr sz="1200">
                <a:solidFill>
                  <a:schemeClr val="tx1"/>
                </a:solidFill>
                <a:latin typeface="Arial" charset="0"/>
              </a:defRPr>
            </a:lvl8pPr>
            <a:lvl9pPr marL="3914958" indent="-230292" defTabSz="932362"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3937000" y="8772526"/>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1166813" y="692150"/>
            <a:ext cx="4616450" cy="3463925"/>
          </a:xfrm>
          <a:ln/>
        </p:spPr>
      </p:sp>
      <p:sp>
        <p:nvSpPr>
          <p:cNvPr id="30725" name="Rectangle 3"/>
          <p:cNvSpPr>
            <a:spLocks noGrp="1" noChangeArrowheads="1"/>
          </p:cNvSpPr>
          <p:nvPr>
            <p:ph type="body" idx="1"/>
          </p:nvPr>
        </p:nvSpPr>
        <p:spPr>
          <a:xfrm>
            <a:off x="695326" y="4387852"/>
            <a:ext cx="5559425" cy="4156074"/>
          </a:xfrm>
          <a:noFill/>
        </p:spPr>
        <p:txBody>
          <a:bodyPr lIns="93176" tIns="46588" rIns="93176" bIns="46588"/>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15</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dirty="0"/>
              <a:t>UMPIRE is a </a:t>
            </a:r>
          </a:p>
          <a:p>
            <a:pPr eaLnBrk="1" hangingPunct="1"/>
            <a:r>
              <a:rPr lang="en-US" altLang="en-US" dirty="0"/>
              <a:t>Universal Meter Programming and Reading System</a:t>
            </a:r>
          </a:p>
          <a:p>
            <a:pPr eaLnBrk="1" hangingPunct="1"/>
            <a:endParaRPr lang="en-US" altLang="en-US" dirty="0"/>
          </a:p>
          <a:p>
            <a:pPr eaLnBrk="1" hangingPunct="1"/>
            <a:r>
              <a:rPr lang="en-US" altLang="en-US" dirty="0"/>
              <a:t>It reads all meters and recorders</a:t>
            </a:r>
          </a:p>
          <a:p>
            <a:pPr eaLnBrk="1" hangingPunct="1"/>
            <a:endParaRPr lang="en-US" altLang="en-US" dirty="0"/>
          </a:p>
          <a:p>
            <a:pPr eaLnBrk="1" hangingPunct="1"/>
            <a:r>
              <a:rPr lang="en-US" altLang="en-US" dirty="0"/>
              <a:t>It can control all manufactures software</a:t>
            </a:r>
          </a:p>
          <a:p>
            <a:pPr eaLnBrk="1" hangingPunct="1"/>
            <a:endParaRPr lang="en-US" altLang="en-US" dirty="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16</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dirty="0"/>
              <a:t>UMPIRE is a </a:t>
            </a:r>
          </a:p>
          <a:p>
            <a:pPr eaLnBrk="1" hangingPunct="1"/>
            <a:r>
              <a:rPr lang="en-US" altLang="en-US" dirty="0"/>
              <a:t>Universal Meter Programming and Reading System</a:t>
            </a:r>
          </a:p>
          <a:p>
            <a:pPr eaLnBrk="1" hangingPunct="1"/>
            <a:endParaRPr lang="en-US" altLang="en-US" dirty="0"/>
          </a:p>
          <a:p>
            <a:pPr eaLnBrk="1" hangingPunct="1"/>
            <a:r>
              <a:rPr lang="en-US" altLang="en-US" dirty="0"/>
              <a:t>It reads all meters and recorders</a:t>
            </a:r>
          </a:p>
          <a:p>
            <a:pPr eaLnBrk="1" hangingPunct="1"/>
            <a:endParaRPr lang="en-US" altLang="en-US" dirty="0"/>
          </a:p>
          <a:p>
            <a:pPr eaLnBrk="1" hangingPunct="1"/>
            <a:r>
              <a:rPr lang="en-US" altLang="en-US" dirty="0"/>
              <a:t>It can control all manufactures software</a:t>
            </a:r>
          </a:p>
          <a:p>
            <a:pPr eaLnBrk="1" hangingPunct="1"/>
            <a:endParaRPr lang="en-US" altLang="en-US" dirty="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23</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72174" y="3509965"/>
            <a:ext cx="7071826"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
        <p:nvSpPr>
          <p:cNvPr id="6" name="Text Placeholder 13">
            <a:extLst>
              <a:ext uri="{FF2B5EF4-FFF2-40B4-BE49-F238E27FC236}">
                <a16:creationId xmlns:a16="http://schemas.microsoft.com/office/drawing/2014/main" id="{C89D99CD-5FBB-174D-CE45-E759653CDED6}"/>
              </a:ext>
            </a:extLst>
          </p:cNvPr>
          <p:cNvSpPr>
            <a:spLocks noGrp="1"/>
          </p:cNvSpPr>
          <p:nvPr>
            <p:ph type="body" sz="quarter" idx="10"/>
          </p:nvPr>
        </p:nvSpPr>
        <p:spPr>
          <a:xfrm>
            <a:off x="5566946" y="5508761"/>
            <a:ext cx="3244850" cy="271161"/>
          </a:xfrm>
        </p:spPr>
        <p:txBody>
          <a:bodyPr>
            <a:normAutofit fontScale="92500" lnSpcReduction="20000"/>
          </a:bodyPr>
          <a:lstStyle/>
          <a:p>
            <a:pPr lvl="0"/>
            <a:r>
              <a:rPr lang="en-US"/>
              <a:t>Click to edit Master text styles</a:t>
            </a:r>
          </a:p>
        </p:txBody>
      </p:sp>
      <p:sp>
        <p:nvSpPr>
          <p:cNvPr id="8" name="Text Placeholder 14">
            <a:extLst>
              <a:ext uri="{FF2B5EF4-FFF2-40B4-BE49-F238E27FC236}">
                <a16:creationId xmlns:a16="http://schemas.microsoft.com/office/drawing/2014/main" id="{E1642BB1-90A6-F423-D332-E06CDCFA87E8}"/>
              </a:ext>
            </a:extLst>
          </p:cNvPr>
          <p:cNvSpPr>
            <a:spLocks noGrp="1"/>
          </p:cNvSpPr>
          <p:nvPr>
            <p:ph type="body" sz="quarter" idx="11"/>
          </p:nvPr>
        </p:nvSpPr>
        <p:spPr>
          <a:xfrm>
            <a:off x="5566946" y="5779922"/>
            <a:ext cx="3244850" cy="271161"/>
          </a:xfrm>
        </p:spPr>
        <p:txBody>
          <a:bodyPr>
            <a:normAutofit fontScale="92500" lnSpcReduction="20000"/>
          </a:bodyPr>
          <a:lstStyle/>
          <a:p>
            <a:pPr lvl="0"/>
            <a:r>
              <a:rPr lang="en-US"/>
              <a:t>Click to edit Master text styles</a:t>
            </a:r>
          </a:p>
        </p:txBody>
      </p:sp>
      <p:sp>
        <p:nvSpPr>
          <p:cNvPr id="9" name="Text Placeholder 15">
            <a:extLst>
              <a:ext uri="{FF2B5EF4-FFF2-40B4-BE49-F238E27FC236}">
                <a16:creationId xmlns:a16="http://schemas.microsoft.com/office/drawing/2014/main" id="{408DF6D3-D85E-F5B6-FF48-A92CA7AF12A9}"/>
              </a:ext>
            </a:extLst>
          </p:cNvPr>
          <p:cNvSpPr>
            <a:spLocks noGrp="1"/>
          </p:cNvSpPr>
          <p:nvPr>
            <p:ph type="body" sz="quarter" idx="12"/>
          </p:nvPr>
        </p:nvSpPr>
        <p:spPr>
          <a:xfrm>
            <a:off x="5566946" y="6051083"/>
            <a:ext cx="3244850" cy="271161"/>
          </a:xfrm>
        </p:spPr>
        <p:txBody>
          <a:bodyPr>
            <a:normAutofit fontScale="92500" lnSpcReduction="20000"/>
          </a:bodyPr>
          <a:lstStyle/>
          <a:p>
            <a:pPr lvl="0"/>
            <a:r>
              <a:rPr lang="en-US"/>
              <a:t>Click to edit Master text styles</a:t>
            </a:r>
          </a:p>
        </p:txBody>
      </p:sp>
      <p:pic>
        <p:nvPicPr>
          <p:cNvPr id="10" name="Picture 9" descr="A black and red calendar with red letters and numbers&#10;&#10;Description automatically generated">
            <a:extLst>
              <a:ext uri="{FF2B5EF4-FFF2-40B4-BE49-F238E27FC236}">
                <a16:creationId xmlns:a16="http://schemas.microsoft.com/office/drawing/2014/main" id="{52AED08C-E35F-8F19-EEFB-C49F495FB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907" y="5353985"/>
            <a:ext cx="3055647" cy="1172029"/>
          </a:xfrm>
          <a:prstGeom prst="rect">
            <a:avLst/>
          </a:prstGeom>
        </p:spPr>
      </p:pic>
    </p:spTree>
    <p:extLst>
      <p:ext uri="{BB962C8B-B14F-4D97-AF65-F5344CB8AC3E}">
        <p14:creationId xmlns:p14="http://schemas.microsoft.com/office/powerpoint/2010/main" val="895892568"/>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1588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13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36525"/>
            <a:ext cx="7208107"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414354595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69034"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pic>
        <p:nvPicPr>
          <p:cNvPr id="9" name="Picture 8" descr="A red and black logo&#10;&#10;Description automatically generated">
            <a:extLst>
              <a:ext uri="{FF2B5EF4-FFF2-40B4-BE49-F238E27FC236}">
                <a16:creationId xmlns:a16="http://schemas.microsoft.com/office/drawing/2014/main" id="{12952CE3-364E-1AF8-155D-3DAF073B6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82628794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93309068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15854024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2332759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836243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76031144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94C47E-AE94-E1EA-657B-AF55B05176F3}"/>
              </a:ext>
            </a:extLst>
          </p:cNvPr>
          <p:cNvSpPr/>
          <p:nvPr userDrawn="1"/>
        </p:nvSpPr>
        <p:spPr>
          <a:xfrm>
            <a:off x="1473052" y="795850"/>
            <a:ext cx="7410450" cy="278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38400" y="1952367"/>
            <a:ext cx="6705600"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2438400" y="3509963"/>
            <a:ext cx="60198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15">
            <a:extLst>
              <a:ext uri="{FF2B5EF4-FFF2-40B4-BE49-F238E27FC236}">
                <a16:creationId xmlns:a16="http://schemas.microsoft.com/office/drawing/2014/main" id="{969D7ACA-3606-3573-778D-2A4035A57F45}"/>
              </a:ext>
            </a:extLst>
          </p:cNvPr>
          <p:cNvSpPr>
            <a:spLocks noGrp="1"/>
          </p:cNvSpPr>
          <p:nvPr>
            <p:ph type="body" sz="quarter" idx="10" hasCustomPrompt="1"/>
          </p:nvPr>
        </p:nvSpPr>
        <p:spPr>
          <a:xfrm>
            <a:off x="5091113" y="5401933"/>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July 11, 2023</a:t>
            </a:r>
          </a:p>
        </p:txBody>
      </p:sp>
      <p:sp>
        <p:nvSpPr>
          <p:cNvPr id="7" name="Text Placeholder 15">
            <a:extLst>
              <a:ext uri="{FF2B5EF4-FFF2-40B4-BE49-F238E27FC236}">
                <a16:creationId xmlns:a16="http://schemas.microsoft.com/office/drawing/2014/main" id="{6035F3EC-17AF-C257-12BB-C957A07703E5}"/>
              </a:ext>
            </a:extLst>
          </p:cNvPr>
          <p:cNvSpPr>
            <a:spLocks noGrp="1"/>
          </p:cNvSpPr>
          <p:nvPr>
            <p:ph type="body" sz="quarter" idx="11" hasCustomPrompt="1"/>
          </p:nvPr>
        </p:nvSpPr>
        <p:spPr>
          <a:xfrm>
            <a:off x="5091113" y="5673094"/>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3:00 PM – 3:34 PM</a:t>
            </a:r>
          </a:p>
        </p:txBody>
      </p:sp>
      <p:sp>
        <p:nvSpPr>
          <p:cNvPr id="8" name="Text Placeholder 15">
            <a:extLst>
              <a:ext uri="{FF2B5EF4-FFF2-40B4-BE49-F238E27FC236}">
                <a16:creationId xmlns:a16="http://schemas.microsoft.com/office/drawing/2014/main" id="{D3637289-D848-C100-C3B3-16329977ED5E}"/>
              </a:ext>
            </a:extLst>
          </p:cNvPr>
          <p:cNvSpPr>
            <a:spLocks noGrp="1"/>
          </p:cNvSpPr>
          <p:nvPr>
            <p:ph type="body" sz="quarter" idx="12" hasCustomPrompt="1"/>
          </p:nvPr>
        </p:nvSpPr>
        <p:spPr>
          <a:xfrm>
            <a:off x="5091113" y="5944255"/>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Jim McGill</a:t>
            </a:r>
          </a:p>
        </p:txBody>
      </p:sp>
    </p:spTree>
    <p:extLst>
      <p:ext uri="{BB962C8B-B14F-4D97-AF65-F5344CB8AC3E}">
        <p14:creationId xmlns:p14="http://schemas.microsoft.com/office/powerpoint/2010/main" val="2233239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9489" y="55735"/>
            <a:ext cx="7759711"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
        <p:nvSpPr>
          <p:cNvPr id="4" name="Text Box 8">
            <a:extLst>
              <a:ext uri="{FF2B5EF4-FFF2-40B4-BE49-F238E27FC236}">
                <a16:creationId xmlns:a16="http://schemas.microsoft.com/office/drawing/2014/main" id="{9F087672-0902-12D1-07D4-21979A9C6F7D}"/>
              </a:ext>
            </a:extLst>
          </p:cNvPr>
          <p:cNvSpPr txBox="1">
            <a:spLocks noChangeArrowheads="1"/>
          </p:cNvSpPr>
          <p:nvPr userDrawn="1"/>
        </p:nvSpPr>
        <p:spPr bwMode="auto">
          <a:xfrm>
            <a:off x="8610600" y="6400800"/>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a:solidFill>
                <a:schemeClr val="tx1"/>
              </a:solidFill>
            </a:endParaRPr>
          </a:p>
        </p:txBody>
      </p:sp>
      <p:sp>
        <p:nvSpPr>
          <p:cNvPr id="8" name="Text Box 13">
            <a:extLst>
              <a:ext uri="{FF2B5EF4-FFF2-40B4-BE49-F238E27FC236}">
                <a16:creationId xmlns:a16="http://schemas.microsoft.com/office/drawing/2014/main" id="{1A875EE2-4A48-E9CB-5A57-6A3ADEF406E7}"/>
              </a:ext>
            </a:extLst>
          </p:cNvPr>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a:solidFill>
                <a:schemeClr val="tx1"/>
              </a:solidFill>
              <a:latin typeface="AvantGarde"/>
            </a:endParaRPr>
          </a:p>
        </p:txBody>
      </p:sp>
      <p:pic>
        <p:nvPicPr>
          <p:cNvPr id="9" name="Picture 8">
            <a:extLst>
              <a:ext uri="{FF2B5EF4-FFF2-40B4-BE49-F238E27FC236}">
                <a16:creationId xmlns:a16="http://schemas.microsoft.com/office/drawing/2014/main" id="{9FC9BD0D-0CE6-65E6-2EB1-A4B41C8FBF9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88504" y="6087930"/>
            <a:ext cx="1219200" cy="625740"/>
          </a:xfrm>
          <a:prstGeom prst="rect">
            <a:avLst/>
          </a:prstGeom>
        </p:spPr>
      </p:pic>
      <p:sp>
        <p:nvSpPr>
          <p:cNvPr id="11" name="TextBox 10">
            <a:extLst>
              <a:ext uri="{FF2B5EF4-FFF2-40B4-BE49-F238E27FC236}">
                <a16:creationId xmlns:a16="http://schemas.microsoft.com/office/drawing/2014/main" id="{EA6D9D29-1B30-58AF-54C5-2556F082E50D}"/>
              </a:ext>
            </a:extLst>
          </p:cNvPr>
          <p:cNvSpPr txBox="1"/>
          <p:nvPr userDrawn="1"/>
        </p:nvSpPr>
        <p:spPr>
          <a:xfrm>
            <a:off x="7391400" y="5943600"/>
            <a:ext cx="1316304" cy="777876"/>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762711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80" r:id="rId6"/>
    <p:sldLayoutId id="2147483681" r:id="rId7"/>
    <p:sldLayoutId id="2147483682" r:id="rId8"/>
    <p:sldLayoutId id="2147483662" r:id="rId9"/>
    <p:sldLayoutId id="2147483672" r:id="rId10"/>
    <p:sldLayoutId id="2147483652" r:id="rId11"/>
  </p:sldLayoutIdLst>
  <p:hf sldNum="0" hdr="0" dt="0"/>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2Xoyb9M5-EA" TargetMode="External"/><Relationship Id="rId2" Type="http://schemas.openxmlformats.org/officeDocument/2006/relationships/slideLayout" Target="../slideLayouts/slideLayout2.xml"/><Relationship Id="rId1" Type="http://schemas.openxmlformats.org/officeDocument/2006/relationships/video" Target="https://www.youtube.com/embed/2Xoyb9M5-EA" TargetMode="Externa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s://youtu.be/Azuu8VnM36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a:extLst>
              <a:ext uri="{FF2B5EF4-FFF2-40B4-BE49-F238E27FC236}">
                <a16:creationId xmlns:a16="http://schemas.microsoft.com/office/drawing/2014/main" id="{9109B202-5E3A-11BE-C4C7-24468DB3DA09}"/>
              </a:ext>
            </a:extLst>
          </p:cNvPr>
          <p:cNvSpPr>
            <a:spLocks noGrp="1"/>
          </p:cNvSpPr>
          <p:nvPr>
            <p:ph type="ctrTitle"/>
          </p:nvPr>
        </p:nvSpPr>
        <p:spPr>
          <a:xfrm>
            <a:off x="2072174" y="1651984"/>
            <a:ext cx="7071826" cy="1557595"/>
          </a:xfrm>
        </p:spPr>
        <p:txBody>
          <a:bodyPr>
            <a:normAutofit/>
          </a:bodyPr>
          <a:lstStyle/>
          <a:p>
            <a:r>
              <a:rPr lang="en-US" dirty="0"/>
              <a:t>  Site Inspections</a:t>
            </a:r>
          </a:p>
        </p:txBody>
      </p:sp>
      <p:sp>
        <p:nvSpPr>
          <p:cNvPr id="3" name="Text Placeholder 2">
            <a:extLst>
              <a:ext uri="{FF2B5EF4-FFF2-40B4-BE49-F238E27FC236}">
                <a16:creationId xmlns:a16="http://schemas.microsoft.com/office/drawing/2014/main" id="{57F91CFD-8E7E-25DC-7E0C-A3CF891FD47B}"/>
              </a:ext>
            </a:extLst>
          </p:cNvPr>
          <p:cNvSpPr>
            <a:spLocks noGrp="1"/>
          </p:cNvSpPr>
          <p:nvPr>
            <p:ph type="body" sz="quarter" idx="10"/>
          </p:nvPr>
        </p:nvSpPr>
        <p:spPr>
          <a:xfrm>
            <a:off x="6553200" y="5508761"/>
            <a:ext cx="3244850" cy="271161"/>
          </a:xfrm>
        </p:spPr>
        <p:txBody>
          <a:bodyPr>
            <a:noAutofit/>
          </a:bodyPr>
          <a:lstStyle/>
          <a:p>
            <a:pPr marL="0" indent="0">
              <a:buNone/>
            </a:pPr>
            <a:r>
              <a:rPr lang="en-US" sz="1600" dirty="0">
                <a:solidFill>
                  <a:schemeClr val="accent1"/>
                </a:solidFill>
              </a:rPr>
              <a:t>July 23, 2024</a:t>
            </a:r>
          </a:p>
        </p:txBody>
      </p:sp>
      <p:sp>
        <p:nvSpPr>
          <p:cNvPr id="4" name="Text Placeholder 3">
            <a:extLst>
              <a:ext uri="{FF2B5EF4-FFF2-40B4-BE49-F238E27FC236}">
                <a16:creationId xmlns:a16="http://schemas.microsoft.com/office/drawing/2014/main" id="{75B1FCF6-9EAC-5C42-EA97-17B0147C47F4}"/>
              </a:ext>
            </a:extLst>
          </p:cNvPr>
          <p:cNvSpPr>
            <a:spLocks noGrp="1"/>
          </p:cNvSpPr>
          <p:nvPr>
            <p:ph type="body" sz="quarter" idx="11"/>
          </p:nvPr>
        </p:nvSpPr>
        <p:spPr>
          <a:xfrm>
            <a:off x="6553200" y="5779922"/>
            <a:ext cx="3244850" cy="271161"/>
          </a:xfrm>
        </p:spPr>
        <p:txBody>
          <a:bodyPr>
            <a:noAutofit/>
          </a:bodyPr>
          <a:lstStyle/>
          <a:p>
            <a:pPr marL="0" indent="0">
              <a:buNone/>
            </a:pPr>
            <a:r>
              <a:rPr lang="en-US" sz="1600" dirty="0"/>
              <a:t>1:00 PM – 2:30 PM</a:t>
            </a:r>
          </a:p>
        </p:txBody>
      </p:sp>
      <p:sp>
        <p:nvSpPr>
          <p:cNvPr id="5" name="Text Placeholder 4">
            <a:extLst>
              <a:ext uri="{FF2B5EF4-FFF2-40B4-BE49-F238E27FC236}">
                <a16:creationId xmlns:a16="http://schemas.microsoft.com/office/drawing/2014/main" id="{6FB3E8BA-D4C1-FCC5-D744-CDA46FF015FE}"/>
              </a:ext>
            </a:extLst>
          </p:cNvPr>
          <p:cNvSpPr>
            <a:spLocks noGrp="1"/>
          </p:cNvSpPr>
          <p:nvPr>
            <p:ph type="body" sz="quarter" idx="12"/>
          </p:nvPr>
        </p:nvSpPr>
        <p:spPr>
          <a:xfrm>
            <a:off x="6553200" y="6051083"/>
            <a:ext cx="3244850" cy="271161"/>
          </a:xfrm>
        </p:spPr>
        <p:txBody>
          <a:bodyPr>
            <a:noAutofit/>
          </a:bodyPr>
          <a:lstStyle/>
          <a:p>
            <a:pPr marL="0" indent="0">
              <a:buNone/>
            </a:pPr>
            <a:r>
              <a:rPr lang="en-US" sz="1600" dirty="0"/>
              <a:t>Terrell Walton</a:t>
            </a:r>
          </a:p>
        </p:txBody>
      </p:sp>
      <p:sp>
        <p:nvSpPr>
          <p:cNvPr id="22" name="TextBox 21">
            <a:extLst>
              <a:ext uri="{FF2B5EF4-FFF2-40B4-BE49-F238E27FC236}">
                <a16:creationId xmlns:a16="http://schemas.microsoft.com/office/drawing/2014/main" id="{A1CED5DB-A97A-2BC8-29F8-3A7009837AD8}"/>
              </a:ext>
            </a:extLst>
          </p:cNvPr>
          <p:cNvSpPr txBox="1"/>
          <p:nvPr/>
        </p:nvSpPr>
        <p:spPr>
          <a:xfrm>
            <a:off x="2895600" y="3056396"/>
            <a:ext cx="6019800" cy="1754326"/>
          </a:xfrm>
          <a:prstGeom prst="rect">
            <a:avLst/>
          </a:prstGeom>
          <a:noFill/>
        </p:spPr>
        <p:txBody>
          <a:bodyPr wrap="square">
            <a:spAutoFit/>
          </a:bodyPr>
          <a:lstStyle/>
          <a:p>
            <a:r>
              <a:rPr lang="en-US" sz="3600" b="1" dirty="0">
                <a:effectLst/>
                <a:latin typeface="Calibri" panose="020F0502020204030204" pitchFamily="34" charset="0"/>
                <a:ea typeface="Calibri" panose="020F0502020204030204" pitchFamily="34" charset="0"/>
                <a:cs typeface="Times New Roman" panose="02020603050405020304" pitchFamily="18" charset="0"/>
              </a:rPr>
              <a:t>Looking for Dangerous Installations and Incorrect Billing </a:t>
            </a:r>
            <a:endParaRPr lang="en-US" sz="3600" b="1" dirty="0"/>
          </a:p>
        </p:txBody>
      </p:sp>
    </p:spTree>
    <p:extLst>
      <p:ext uri="{BB962C8B-B14F-4D97-AF65-F5344CB8AC3E}">
        <p14:creationId xmlns:p14="http://schemas.microsoft.com/office/powerpoint/2010/main" val="3261642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477000" cy="460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F4DD8A44-EAD0-9EBE-627B-42A9A43EAC08}"/>
              </a:ext>
            </a:extLst>
          </p:cNvPr>
          <p:cNvSpPr>
            <a:spLocks noGrp="1"/>
          </p:cNvSpPr>
          <p:nvPr>
            <p:ph type="title"/>
          </p:nvPr>
        </p:nvSpPr>
        <p:spPr/>
        <p:txBody>
          <a:bodyPr/>
          <a:lstStyle/>
          <a:p>
            <a:r>
              <a:rPr lang="en-US" dirty="0"/>
              <a:t>More of the Basics</a:t>
            </a:r>
          </a:p>
        </p:txBody>
      </p:sp>
      <p:sp>
        <p:nvSpPr>
          <p:cNvPr id="2" name="Footer Placeholder 1">
            <a:extLst>
              <a:ext uri="{FF2B5EF4-FFF2-40B4-BE49-F238E27FC236}">
                <a16:creationId xmlns:a16="http://schemas.microsoft.com/office/drawing/2014/main" id="{C3B609F4-5C32-0FDC-6DC6-25CE61C83E9D}"/>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295400" y="248538"/>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How Bad Can Things Get?</a:t>
            </a:r>
          </a:p>
        </p:txBody>
      </p:sp>
      <p:sp>
        <p:nvSpPr>
          <p:cNvPr id="6147" name="Rectangle 3"/>
          <p:cNvSpPr>
            <a:spLocks noGrp="1" noChangeArrowheads="1"/>
          </p:cNvSpPr>
          <p:nvPr>
            <p:ph idx="1"/>
          </p:nvPr>
        </p:nvSpPr>
        <p:spPr bwMode="auto">
          <a:xfrm>
            <a:off x="533400" y="1600200"/>
            <a:ext cx="7239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200" b="1" dirty="0">
                <a:latin typeface="Arial" panose="020B0604020202020204" pitchFamily="34" charset="0"/>
                <a:cs typeface="Arial" panose="020B0604020202020204" pitchFamily="34" charset="0"/>
              </a:rPr>
              <a:t>Many thanks to Dominion Power</a:t>
            </a:r>
          </a:p>
          <a:p>
            <a:pPr marL="0" indent="0">
              <a:buNone/>
            </a:pPr>
            <a:r>
              <a:rPr lang="en-US" sz="2200" b="1" dirty="0">
                <a:latin typeface="Arial" panose="020B0604020202020204" pitchFamily="34" charset="0"/>
                <a:cs typeface="Arial" panose="020B0604020202020204" pitchFamily="34" charset="0"/>
                <a:hlinkClick r:id="rId3"/>
              </a:rPr>
              <a:t>https://youtu.be/2Xoyb9M5-EA</a:t>
            </a:r>
            <a:r>
              <a:rPr lang="en-US" sz="2200" b="1" dirty="0">
                <a:latin typeface="Arial" panose="020B0604020202020204" pitchFamily="34" charset="0"/>
                <a:cs typeface="Arial" panose="020B0604020202020204" pitchFamily="34" charset="0"/>
              </a:rPr>
              <a:t>  </a:t>
            </a:r>
          </a:p>
          <a:p>
            <a:pPr marL="0" indent="0">
              <a:buNone/>
            </a:pPr>
            <a:r>
              <a:rPr lang="en-US" sz="2200" b="1" dirty="0">
                <a:latin typeface="Arial" panose="020B0604020202020204" pitchFamily="34" charset="0"/>
                <a:cs typeface="Arial" panose="020B0604020202020204" pitchFamily="34" charset="0"/>
              </a:rPr>
              <a:t>Rubber Gloves and FR 4:10</a:t>
            </a:r>
          </a:p>
          <a:p>
            <a:pPr marL="0" indent="0">
              <a:buNone/>
            </a:pPr>
            <a:r>
              <a:rPr lang="en-US" sz="2200" b="1" dirty="0">
                <a:latin typeface="Arial" panose="020B0604020202020204" pitchFamily="34" charset="0"/>
                <a:cs typeface="Arial" panose="020B0604020202020204" pitchFamily="34" charset="0"/>
              </a:rPr>
              <a:t>Meter enclosure – shorted out 10:48</a:t>
            </a:r>
          </a:p>
          <a:p>
            <a:pPr marL="0" indent="0">
              <a:buNone/>
            </a:pPr>
            <a:endParaRPr lang="en-US" sz="2200" b="1" dirty="0">
              <a:latin typeface="Arial" panose="020B0604020202020204" pitchFamily="34" charset="0"/>
              <a:cs typeface="Arial" panose="020B0604020202020204" pitchFamily="34" charset="0"/>
            </a:endParaRPr>
          </a:p>
          <a:p>
            <a:pPr marL="0" indent="0">
              <a:buNone/>
            </a:pPr>
            <a:endParaRPr lang="en-US" sz="2200" b="1" dirty="0">
              <a:latin typeface="Arial" panose="020B0604020202020204" pitchFamily="34" charset="0"/>
              <a:cs typeface="Arial" panose="020B0604020202020204" pitchFamily="34" charset="0"/>
            </a:endParaRPr>
          </a:p>
          <a:p>
            <a:pPr marL="0" indent="0">
              <a:buNone/>
            </a:pPr>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Thanks to Meter Grabber</a:t>
            </a:r>
          </a:p>
          <a:p>
            <a:pPr marL="0" indent="0">
              <a:buNone/>
            </a:pPr>
            <a:r>
              <a:rPr lang="en-US" sz="2200" b="1" dirty="0">
                <a:latin typeface="Arial" panose="020B0604020202020204" pitchFamily="34" charset="0"/>
                <a:cs typeface="Arial" panose="020B0604020202020204" pitchFamily="34" charset="0"/>
                <a:hlinkClick r:id="rId4"/>
              </a:rPr>
              <a:t>https://youtu.be/Azuu8VnM36g</a:t>
            </a:r>
            <a:r>
              <a:rPr lang="en-US" sz="2200" b="1" dirty="0">
                <a:latin typeface="Arial" panose="020B0604020202020204" pitchFamily="34" charset="0"/>
                <a:cs typeface="Arial" panose="020B0604020202020204" pitchFamily="34" charset="0"/>
              </a:rPr>
              <a:t>  </a:t>
            </a:r>
          </a:p>
        </p:txBody>
      </p:sp>
      <p:sp>
        <p:nvSpPr>
          <p:cNvPr id="4" name="Footer Placeholder 3">
            <a:extLst>
              <a:ext uri="{FF2B5EF4-FFF2-40B4-BE49-F238E27FC236}">
                <a16:creationId xmlns:a16="http://schemas.microsoft.com/office/drawing/2014/main" id="{A4671CD6-8B64-45B5-B4F8-1128B0272C95}"/>
              </a:ext>
            </a:extLst>
          </p:cNvPr>
          <p:cNvSpPr>
            <a:spLocks noGrp="1"/>
          </p:cNvSpPr>
          <p:nvPr>
            <p:ph type="ftr" sz="quarter" idx="3"/>
          </p:nvPr>
        </p:nvSpPr>
        <p:spPr/>
        <p:txBody>
          <a:bodyPr/>
          <a:lstStyle/>
          <a:p>
            <a:r>
              <a:rPr lang="en-US"/>
              <a:t>tescometering.com</a:t>
            </a:r>
            <a:endParaRPr lang="en-US" dirty="0"/>
          </a:p>
        </p:txBody>
      </p:sp>
      <p:pic>
        <p:nvPicPr>
          <p:cNvPr id="2" name="Online Media 1" title="Live Wire Demonstration">
            <a:hlinkClick r:id="" action="ppaction://media"/>
            <a:extLst>
              <a:ext uri="{FF2B5EF4-FFF2-40B4-BE49-F238E27FC236}">
                <a16:creationId xmlns:a16="http://schemas.microsoft.com/office/drawing/2014/main" id="{3242C7E9-22FC-427B-A6B9-B22189ADCDF8}"/>
              </a:ext>
            </a:extLst>
          </p:cNvPr>
          <p:cNvPicPr>
            <a:picLocks noRot="1" noChangeAspect="1"/>
          </p:cNvPicPr>
          <p:nvPr>
            <a:videoFile r:link="rId1"/>
          </p:nvPr>
        </p:nvPicPr>
        <p:blipFill>
          <a:blip r:embed="rId5"/>
          <a:stretch>
            <a:fillRect/>
          </a:stretch>
        </p:blipFill>
        <p:spPr>
          <a:xfrm>
            <a:off x="5638800" y="1594112"/>
            <a:ext cx="3048000" cy="1714500"/>
          </a:xfrm>
          <a:prstGeom prst="rect">
            <a:avLst/>
          </a:prstGeom>
        </p:spPr>
      </p:pic>
      <p:pic>
        <p:nvPicPr>
          <p:cNvPr id="3" name="Picture 2">
            <a:extLst>
              <a:ext uri="{FF2B5EF4-FFF2-40B4-BE49-F238E27FC236}">
                <a16:creationId xmlns:a16="http://schemas.microsoft.com/office/drawing/2014/main" id="{3BAF1FF1-B825-4854-B5E1-1D3FBBBA4C2E}"/>
              </a:ext>
            </a:extLst>
          </p:cNvPr>
          <p:cNvPicPr>
            <a:picLocks noChangeAspect="1"/>
          </p:cNvPicPr>
          <p:nvPr/>
        </p:nvPicPr>
        <p:blipFill>
          <a:blip r:embed="rId6"/>
          <a:stretch>
            <a:fillRect/>
          </a:stretch>
        </p:blipFill>
        <p:spPr>
          <a:xfrm>
            <a:off x="5638800" y="4056133"/>
            <a:ext cx="3000375" cy="1524000"/>
          </a:xfrm>
          <a:prstGeom prst="rect">
            <a:avLst/>
          </a:prstGeom>
        </p:spPr>
      </p:pic>
    </p:spTree>
    <p:extLst>
      <p:ext uri="{BB962C8B-B14F-4D97-AF65-F5344CB8AC3E}">
        <p14:creationId xmlns:p14="http://schemas.microsoft.com/office/powerpoint/2010/main" val="4067919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9220" name="Text Box 4"/>
          <p:cNvSpPr txBox="1">
            <a:spLocks noChangeArrowheads="1"/>
          </p:cNvSpPr>
          <p:nvPr/>
        </p:nvSpPr>
        <p:spPr bwMode="auto">
          <a:xfrm>
            <a:off x="457200" y="1191428"/>
            <a:ext cx="7924800" cy="511524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buFont typeface="Arial" panose="020B0604020202020204" pitchFamily="34" charset="0"/>
              <a:buChar char="•"/>
            </a:pPr>
            <a:r>
              <a:rPr lang="en-US" altLang="en-US" sz="2400" dirty="0">
                <a:cs typeface="Arial" charset="0"/>
              </a:rPr>
              <a:t>Always approach an electrical service with caution and while wearing your full PPE.  Why?</a:t>
            </a:r>
          </a:p>
          <a:p>
            <a:pPr marL="342900" indent="-342900" algn="l" eaLnBrk="1" hangingPunct="1">
              <a:buFont typeface="Arial" panose="020B0604020202020204" pitchFamily="34" charset="0"/>
              <a:buChar char="•"/>
            </a:pPr>
            <a:r>
              <a:rPr lang="en-US" altLang="en-US" sz="2400" dirty="0">
                <a:cs typeface="Arial" charset="0"/>
              </a:rPr>
              <a:t>Never stand directly in front of the meter when removing the meter </a:t>
            </a:r>
          </a:p>
          <a:p>
            <a:pPr marL="342900" indent="-342900" algn="l" eaLnBrk="1" hangingPunct="1">
              <a:buFont typeface="Arial" panose="020B0604020202020204" pitchFamily="34" charset="0"/>
              <a:buChar char="•"/>
            </a:pPr>
            <a:r>
              <a:rPr lang="en-US" altLang="en-US" sz="2400" dirty="0">
                <a:cs typeface="Arial" charset="0"/>
              </a:rPr>
              <a:t>Before you even open the box or get the cover off….</a:t>
            </a:r>
          </a:p>
          <a:p>
            <a:pPr marL="1085850" lvl="1" indent="-342900" algn="l" eaLnBrk="1" hangingPunct="1">
              <a:buFont typeface="Arial" panose="020B0604020202020204" pitchFamily="34" charset="0"/>
              <a:buChar char="•"/>
            </a:pPr>
            <a:r>
              <a:rPr lang="en-US" altLang="en-US" sz="2400" dirty="0">
                <a:cs typeface="Arial" charset="0"/>
              </a:rPr>
              <a:t>Live box</a:t>
            </a:r>
          </a:p>
          <a:p>
            <a:pPr marL="1085850" lvl="1" indent="-342900" algn="l" eaLnBrk="1" hangingPunct="1">
              <a:buFont typeface="Arial" panose="020B0604020202020204" pitchFamily="34" charset="0"/>
              <a:buChar char="•"/>
            </a:pPr>
            <a:r>
              <a:rPr lang="en-US" altLang="en-US" sz="2400" dirty="0">
                <a:cs typeface="Arial" charset="0"/>
              </a:rPr>
              <a:t>Bees</a:t>
            </a:r>
          </a:p>
          <a:p>
            <a:pPr marL="1085850" lvl="1" indent="-342900" algn="l" eaLnBrk="1" hangingPunct="1">
              <a:buFont typeface="Arial" panose="020B0604020202020204" pitchFamily="34" charset="0"/>
              <a:buChar char="•"/>
            </a:pPr>
            <a:r>
              <a:rPr lang="en-US" altLang="en-US" sz="2400" dirty="0">
                <a:cs typeface="Arial" charset="0"/>
              </a:rPr>
              <a:t>Other live animals</a:t>
            </a:r>
          </a:p>
          <a:p>
            <a:pPr marL="342900" indent="-342900" algn="l" eaLnBrk="1" hangingPunct="1">
              <a:buFont typeface="Arial" panose="020B0604020202020204" pitchFamily="34" charset="0"/>
              <a:buChar char="•"/>
            </a:pPr>
            <a:r>
              <a:rPr lang="en-US" altLang="en-US" sz="2400" dirty="0">
                <a:cs typeface="Arial" charset="0"/>
              </a:rPr>
              <a:t>Broken Seal or Ring</a:t>
            </a:r>
          </a:p>
          <a:p>
            <a:pPr marL="342900" indent="-342900" algn="l" eaLnBrk="1" hangingPunct="1">
              <a:buFont typeface="Arial" panose="020B0604020202020204" pitchFamily="34" charset="0"/>
              <a:buChar char="•"/>
            </a:pPr>
            <a:r>
              <a:rPr lang="en-US" altLang="en-US" sz="2400" dirty="0">
                <a:cs typeface="Arial" charset="0"/>
              </a:rPr>
              <a:t>Cover dropping off </a:t>
            </a:r>
          </a:p>
          <a:p>
            <a:pPr marL="342900" indent="-342900" algn="l" eaLnBrk="1" hangingPunct="1">
              <a:buFont typeface="Arial" panose="020B0604020202020204" pitchFamily="34" charset="0"/>
              <a:buChar char="•"/>
            </a:pPr>
            <a:r>
              <a:rPr lang="en-US" altLang="en-US" sz="2400" dirty="0">
                <a:cs typeface="Arial" charset="0"/>
              </a:rPr>
              <a:t>Pulling a single phase meter is </a:t>
            </a:r>
          </a:p>
          <a:p>
            <a:pPr algn="l" eaLnBrk="1" hangingPunct="1"/>
            <a:r>
              <a:rPr lang="en-US" altLang="en-US" sz="2400" dirty="0">
                <a:cs typeface="Arial" charset="0"/>
              </a:rPr>
              <a:t>    DANGEROUS. Why?</a:t>
            </a:r>
          </a:p>
          <a:p>
            <a:pPr marL="342900" indent="-342900" algn="l" eaLnBrk="1" hangingPunct="1">
              <a:lnSpc>
                <a:spcPct val="80000"/>
              </a:lnSpc>
              <a:buFont typeface="Arial" panose="020B0604020202020204" pitchFamily="34" charset="0"/>
              <a:buChar char="•"/>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2" name="Picture 1">
            <a:extLst>
              <a:ext uri="{FF2B5EF4-FFF2-40B4-BE49-F238E27FC236}">
                <a16:creationId xmlns:a16="http://schemas.microsoft.com/office/drawing/2014/main" id="{1B50CF5D-854C-494E-BA95-D68B5002C068}"/>
              </a:ext>
            </a:extLst>
          </p:cNvPr>
          <p:cNvPicPr>
            <a:picLocks noChangeAspect="1"/>
          </p:cNvPicPr>
          <p:nvPr/>
        </p:nvPicPr>
        <p:blipFill>
          <a:blip r:embed="rId2"/>
          <a:stretch>
            <a:fillRect/>
          </a:stretch>
        </p:blipFill>
        <p:spPr>
          <a:xfrm>
            <a:off x="5486400" y="3459356"/>
            <a:ext cx="2759020" cy="2207216"/>
          </a:xfrm>
          <a:prstGeom prst="rect">
            <a:avLst/>
          </a:prstGeom>
        </p:spPr>
      </p:pic>
      <p:sp>
        <p:nvSpPr>
          <p:cNvPr id="4" name="Title 3">
            <a:extLst>
              <a:ext uri="{FF2B5EF4-FFF2-40B4-BE49-F238E27FC236}">
                <a16:creationId xmlns:a16="http://schemas.microsoft.com/office/drawing/2014/main" id="{6D2D9012-D997-B81C-C814-6380D6FC3117}"/>
              </a:ext>
            </a:extLst>
          </p:cNvPr>
          <p:cNvSpPr>
            <a:spLocks noGrp="1"/>
          </p:cNvSpPr>
          <p:nvPr>
            <p:ph type="title"/>
          </p:nvPr>
        </p:nvSpPr>
        <p:spPr>
          <a:xfrm>
            <a:off x="1600200" y="490741"/>
            <a:ext cx="7208107" cy="679832"/>
          </a:xfrm>
        </p:spPr>
        <p:txBody>
          <a:bodyPr/>
          <a:lstStyle/>
          <a:p>
            <a:r>
              <a:rPr lang="en-US" altLang="en-US" sz="3200" dirty="0"/>
              <a:t>Field Audits, Trouble Shooting and Testing</a:t>
            </a:r>
            <a:br>
              <a:rPr lang="ru-RU" altLang="en-US" sz="3200" dirty="0"/>
            </a:br>
            <a:endParaRPr lang="en-US" sz="3200" dirty="0"/>
          </a:p>
        </p:txBody>
      </p:sp>
      <p:sp>
        <p:nvSpPr>
          <p:cNvPr id="3" name="Footer Placeholder 2">
            <a:extLst>
              <a:ext uri="{FF2B5EF4-FFF2-40B4-BE49-F238E27FC236}">
                <a16:creationId xmlns:a16="http://schemas.microsoft.com/office/drawing/2014/main" id="{B1B3F94F-23A0-0147-B851-BD3146FA3079}"/>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331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57337"/>
            <a:ext cx="6667500" cy="374332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09120631-66E0-006A-3969-4B3EC51F6112}"/>
              </a:ext>
            </a:extLst>
          </p:cNvPr>
          <p:cNvSpPr>
            <a:spLocks noGrp="1"/>
          </p:cNvSpPr>
          <p:nvPr>
            <p:ph type="ftr" sz="quarter" idx="3"/>
          </p:nvPr>
        </p:nvSpPr>
        <p:spPr/>
        <p:txBody>
          <a:bodyPr/>
          <a:lstStyle/>
          <a:p>
            <a:r>
              <a:rPr lang="en-US"/>
              <a:t>tescometering.com</a:t>
            </a:r>
            <a:endParaRPr lang="en-US" dirty="0"/>
          </a:p>
        </p:txBody>
      </p:sp>
      <p:sp>
        <p:nvSpPr>
          <p:cNvPr id="6" name="Title 3">
            <a:extLst>
              <a:ext uri="{FF2B5EF4-FFF2-40B4-BE49-F238E27FC236}">
                <a16:creationId xmlns:a16="http://schemas.microsoft.com/office/drawing/2014/main" id="{284C4A29-DBD0-31B8-4E4A-575E8BEA2BDF}"/>
              </a:ext>
            </a:extLst>
          </p:cNvPr>
          <p:cNvSpPr txBox="1">
            <a:spLocks/>
          </p:cNvSpPr>
          <p:nvPr/>
        </p:nvSpPr>
        <p:spPr>
          <a:xfrm>
            <a:off x="1524000" y="304800"/>
            <a:ext cx="7208107"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r>
              <a:rPr lang="en-US" altLang="en-US" sz="3200" dirty="0">
                <a:solidFill>
                  <a:schemeClr val="accent1"/>
                </a:solidFill>
              </a:rPr>
              <a:t>Field Audits, Trouble Shooting and Testing</a:t>
            </a:r>
            <a:br>
              <a:rPr lang="en-US" altLang="en-US" sz="3200" dirty="0">
                <a:solidFill>
                  <a:schemeClr val="accent1"/>
                </a:solidFill>
              </a:rPr>
            </a:br>
            <a:endParaRPr lang="en-US" sz="3200" dirty="0">
              <a:solidFill>
                <a:schemeClr val="accent1"/>
              </a:solidFill>
            </a:endParaRPr>
          </a:p>
        </p:txBody>
      </p:sp>
    </p:spTree>
    <p:extLst>
      <p:ext uri="{BB962C8B-B14F-4D97-AF65-F5344CB8AC3E}">
        <p14:creationId xmlns:p14="http://schemas.microsoft.com/office/powerpoint/2010/main" val="1683344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4344" name="Picture 8" descr="https://i.imgur.com/QlsFI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6D952271-5B70-FA69-080B-7AAB4933CBA8}"/>
              </a:ext>
            </a:extLst>
          </p:cNvPr>
          <p:cNvSpPr>
            <a:spLocks noGrp="1"/>
          </p:cNvSpPr>
          <p:nvPr>
            <p:ph type="title"/>
          </p:nvPr>
        </p:nvSpPr>
        <p:spPr>
          <a:xfrm>
            <a:off x="1600200" y="422044"/>
            <a:ext cx="7208107" cy="679832"/>
          </a:xfrm>
        </p:spPr>
        <p:txBody>
          <a:bodyPr/>
          <a:lstStyle/>
          <a:p>
            <a:r>
              <a:rPr lang="en-US" altLang="en-US" sz="3200" dirty="0"/>
              <a:t>Field Audits, Trouble Shooting and Testing</a:t>
            </a:r>
            <a:br>
              <a:rPr lang="ru-RU" altLang="en-US" sz="3200" dirty="0"/>
            </a:br>
            <a:endParaRPr lang="en-US" sz="3200" dirty="0"/>
          </a:p>
        </p:txBody>
      </p:sp>
      <p:sp>
        <p:nvSpPr>
          <p:cNvPr id="2" name="Footer Placeholder 1">
            <a:extLst>
              <a:ext uri="{FF2B5EF4-FFF2-40B4-BE49-F238E27FC236}">
                <a16:creationId xmlns:a16="http://schemas.microsoft.com/office/drawing/2014/main" id="{06EB5AF6-D0DC-81DB-F50E-8B703DE1D443}"/>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479607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371600" y="152400"/>
            <a:ext cx="7434649" cy="679832"/>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noAutofit/>
          </a:bodyPr>
          <a:lstStyle/>
          <a:p>
            <a:pPr eaLnBrk="1" hangingPunct="1"/>
            <a:r>
              <a:rPr lang="en-US" altLang="en-US" sz="3600" dirty="0">
                <a:latin typeface="+mj-lt"/>
              </a:rPr>
              <a:t>Once the box is Open Issues to Look For</a:t>
            </a:r>
          </a:p>
        </p:txBody>
      </p:sp>
      <p:graphicFrame>
        <p:nvGraphicFramePr>
          <p:cNvPr id="10243" name="Object 3"/>
          <p:cNvGraphicFramePr>
            <a:graphicFrameLocks noGrp="1"/>
          </p:cNvGraphicFramePr>
          <p:nvPr>
            <p:ph idx="1"/>
            <p:extLst>
              <p:ext uri="{D42A27DB-BD31-4B8C-83A1-F6EECF244321}">
                <p14:modId xmlns:p14="http://schemas.microsoft.com/office/powerpoint/2010/main" val="1359234745"/>
              </p:ext>
            </p:extLst>
          </p:nvPr>
        </p:nvGraphicFramePr>
        <p:xfrm>
          <a:off x="631149" y="1752600"/>
          <a:ext cx="3773252" cy="4075113"/>
        </p:xfrm>
        <a:graphic>
          <a:graphicData uri="http://schemas.openxmlformats.org/presentationml/2006/ole">
            <mc:AlternateContent xmlns:mc="http://schemas.openxmlformats.org/markup-compatibility/2006">
              <mc:Choice xmlns:v="urn:schemas-microsoft-com:vml" Requires="v">
                <p:oleObj name="Chart" r:id="rId3" imgW="3810180" imgH="4114935" progId="MSGraph.Chart.8">
                  <p:embed followColorScheme="full"/>
                </p:oleObj>
              </mc:Choice>
              <mc:Fallback>
                <p:oleObj name="Chart" r:id="rId3" imgW="3810180" imgH="4114935" progId="MSGraph.Chart.8">
                  <p:embed followColorScheme="full"/>
                  <p:pic>
                    <p:nvPicPr>
                      <p:cNvPr id="0" name="Object 3"/>
                      <p:cNvPicPr>
                        <a:picLocks noChangeArrowheads="1"/>
                      </p:cNvPicPr>
                      <p:nvPr/>
                    </p:nvPicPr>
                    <p:blipFill>
                      <a:blip r:embed="rId4"/>
                      <a:srcRect/>
                      <a:stretch>
                        <a:fillRect/>
                      </a:stretch>
                    </p:blipFill>
                    <p:spPr bwMode="auto">
                      <a:xfrm>
                        <a:off x="631149" y="1752600"/>
                        <a:ext cx="3773252"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4294967295"/>
          </p:nvPr>
        </p:nvSpPr>
        <p:spPr bwMode="auto">
          <a:xfrm>
            <a:off x="0" y="1408113"/>
            <a:ext cx="53340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rmAutofit lnSpcReduction="10000"/>
          </a:bodyPr>
          <a:lstStyle/>
          <a:p>
            <a:pPr lvl="0"/>
            <a:r>
              <a:rPr lang="en-US" sz="2000" dirty="0">
                <a:latin typeface="Arial" panose="020B0604020202020204" pitchFamily="34" charset="0"/>
                <a:cs typeface="Arial" panose="020B0604020202020204" pitchFamily="34" charset="0"/>
              </a:rPr>
              <a:t>Open line – open line side connection to the meter socket. </a:t>
            </a:r>
          </a:p>
          <a:p>
            <a:pPr lvl="0"/>
            <a:r>
              <a:rPr lang="en-US" sz="2000" dirty="0">
                <a:latin typeface="Arial" panose="020B0604020202020204" pitchFamily="34" charset="0"/>
                <a:cs typeface="Arial" panose="020B0604020202020204" pitchFamily="34" charset="0"/>
              </a:rPr>
              <a:t>Missing neutral – missing neutral connection to the center lug in the meter socket</a:t>
            </a:r>
          </a:p>
          <a:p>
            <a:pPr lvl="0"/>
            <a:r>
              <a:rPr lang="en-US" sz="2000" dirty="0">
                <a:latin typeface="Arial" panose="020B0604020202020204" pitchFamily="34" charset="0"/>
                <a:cs typeface="Arial" panose="020B0604020202020204" pitchFamily="34" charset="0"/>
              </a:rPr>
              <a:t>Cross phase condition – cross wiring between the test block and the meter socket. </a:t>
            </a:r>
          </a:p>
          <a:p>
            <a:pPr lvl="0"/>
            <a:r>
              <a:rPr lang="en-US" sz="2000" dirty="0">
                <a:latin typeface="Arial" panose="020B0604020202020204" pitchFamily="34" charset="0"/>
                <a:cs typeface="Arial" panose="020B0604020202020204" pitchFamily="34" charset="0"/>
              </a:rPr>
              <a:t>Hidden jumpers line to load – diversion on both legs. </a:t>
            </a:r>
          </a:p>
          <a:p>
            <a:pPr lvl="0"/>
            <a:r>
              <a:rPr lang="en-US" sz="2000" dirty="0">
                <a:latin typeface="Arial" panose="020B0604020202020204" pitchFamily="34" charset="0"/>
                <a:cs typeface="Arial" panose="020B0604020202020204" pitchFamily="34" charset="0"/>
              </a:rPr>
              <a:t>Dead Short - dead short phase to ground on the load side of one leg of the socket. </a:t>
            </a:r>
          </a:p>
          <a:p>
            <a:pPr lvl="0"/>
            <a:r>
              <a:rPr lang="en-US" sz="2000" dirty="0">
                <a:latin typeface="Arial" panose="020B0604020202020204" pitchFamily="34" charset="0"/>
                <a:cs typeface="Arial" panose="020B0604020202020204" pitchFamily="34" charset="0"/>
              </a:rPr>
              <a:t>Partial Short - partial short phase to ground on the load side of one leg of the socket</a:t>
            </a:r>
          </a:p>
        </p:txBody>
      </p:sp>
      <p:pic>
        <p:nvPicPr>
          <p:cNvPr id="6" name="Picture 5">
            <a:extLst>
              <a:ext uri="{FF2B5EF4-FFF2-40B4-BE49-F238E27FC236}">
                <a16:creationId xmlns:a16="http://schemas.microsoft.com/office/drawing/2014/main" id="{7D9E37F2-C731-49F9-AD14-56BDBFFBA0D6}"/>
              </a:ext>
            </a:extLst>
          </p:cNvPr>
          <p:cNvPicPr>
            <a:picLocks noChangeAspect="1"/>
          </p:cNvPicPr>
          <p:nvPr/>
        </p:nvPicPr>
        <p:blipFill>
          <a:blip r:embed="rId5"/>
          <a:stretch>
            <a:fillRect/>
          </a:stretch>
        </p:blipFill>
        <p:spPr>
          <a:xfrm>
            <a:off x="5867400" y="1408113"/>
            <a:ext cx="2807518" cy="2302336"/>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914400" y="174986"/>
            <a:ext cx="7815649" cy="679832"/>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noAutofit/>
          </a:bodyPr>
          <a:lstStyle/>
          <a:p>
            <a:pPr eaLnBrk="1" hangingPunct="1">
              <a:lnSpc>
                <a:spcPts val="2800"/>
              </a:lnSpc>
            </a:pPr>
            <a:r>
              <a:rPr lang="en-US" altLang="en-US" sz="3200" dirty="0">
                <a:latin typeface="+mj-lt"/>
              </a:rPr>
              <a:t>Backfeed, Ground Fault and </a:t>
            </a:r>
            <a:br>
              <a:rPr lang="en-US" altLang="en-US" sz="3200" dirty="0">
                <a:latin typeface="+mj-lt"/>
              </a:rPr>
            </a:br>
            <a:r>
              <a:rPr lang="en-US" altLang="en-US" sz="3200" dirty="0">
                <a:latin typeface="+mj-lt"/>
              </a:rPr>
              <a:t>other Issues to Look For</a:t>
            </a:r>
          </a:p>
        </p:txBody>
      </p:sp>
      <p:graphicFrame>
        <p:nvGraphicFramePr>
          <p:cNvPr id="10243" name="Object 3"/>
          <p:cNvGraphicFramePr>
            <a:graphicFrameLocks noGrp="1"/>
          </p:cNvGraphicFramePr>
          <p:nvPr>
            <p:ph idx="1"/>
            <p:extLst>
              <p:ext uri="{D42A27DB-BD31-4B8C-83A1-F6EECF244321}">
                <p14:modId xmlns:p14="http://schemas.microsoft.com/office/powerpoint/2010/main" val="43115958"/>
              </p:ext>
            </p:extLst>
          </p:nvPr>
        </p:nvGraphicFramePr>
        <p:xfrm>
          <a:off x="631149" y="1752600"/>
          <a:ext cx="3773252" cy="4075113"/>
        </p:xfrm>
        <a:graphic>
          <a:graphicData uri="http://schemas.openxmlformats.org/presentationml/2006/ole">
            <mc:AlternateContent xmlns:mc="http://schemas.openxmlformats.org/markup-compatibility/2006">
              <mc:Choice xmlns:v="urn:schemas-microsoft-com:vml" Requires="v">
                <p:oleObj name="Chart" r:id="rId3" imgW="3810180" imgH="4114935" progId="MSGraph.Chart.8">
                  <p:embed followColorScheme="full"/>
                </p:oleObj>
              </mc:Choice>
              <mc:Fallback>
                <p:oleObj name="Chart" r:id="rId3" imgW="3810180" imgH="4114935" progId="MSGraph.Chart.8">
                  <p:embed followColorScheme="full"/>
                  <p:pic>
                    <p:nvPicPr>
                      <p:cNvPr id="0" name=""/>
                      <p:cNvPicPr>
                        <a:picLocks noChangeArrowheads="1"/>
                      </p:cNvPicPr>
                      <p:nvPr/>
                    </p:nvPicPr>
                    <p:blipFill>
                      <a:blip r:embed="rId4"/>
                      <a:srcRect/>
                      <a:stretch>
                        <a:fillRect/>
                      </a:stretch>
                    </p:blipFill>
                    <p:spPr bwMode="auto">
                      <a:xfrm>
                        <a:off x="631149" y="1752600"/>
                        <a:ext cx="3773252"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4294967295"/>
          </p:nvPr>
        </p:nvSpPr>
        <p:spPr bwMode="auto">
          <a:xfrm>
            <a:off x="0" y="1268413"/>
            <a:ext cx="5943600" cy="2297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rmAutofit/>
          </a:bodyPr>
          <a:lstStyle/>
          <a:p>
            <a:pPr lvl="0"/>
            <a:r>
              <a:rPr lang="en-US" sz="2400" dirty="0">
                <a:latin typeface="Arial" panose="020B0604020202020204" pitchFamily="34" charset="0"/>
                <a:cs typeface="Arial" panose="020B0604020202020204" pitchFamily="34" charset="0"/>
              </a:rPr>
              <a:t>Back fed meter socket</a:t>
            </a:r>
          </a:p>
          <a:p>
            <a:pPr lvl="0"/>
            <a:r>
              <a:rPr lang="en-US" sz="2400" dirty="0">
                <a:latin typeface="Arial" panose="020B0604020202020204" pitchFamily="34" charset="0"/>
                <a:cs typeface="Arial" panose="020B0604020202020204" pitchFamily="34" charset="0"/>
              </a:rPr>
              <a:t>Ground fault</a:t>
            </a:r>
          </a:p>
          <a:p>
            <a:pPr lvl="0"/>
            <a:r>
              <a:rPr lang="en-US" sz="2400" dirty="0">
                <a:latin typeface="Arial" panose="020B0604020202020204" pitchFamily="34" charset="0"/>
                <a:cs typeface="Arial" panose="020B0604020202020204" pitchFamily="34" charset="0"/>
              </a:rPr>
              <a:t>Phase to phase fault</a:t>
            </a:r>
          </a:p>
          <a:p>
            <a:pPr lvl="0"/>
            <a:r>
              <a:rPr lang="en-US" sz="2400" dirty="0">
                <a:latin typeface="Arial" panose="020B0604020202020204" pitchFamily="34" charset="0"/>
                <a:cs typeface="Arial" panose="020B0604020202020204" pitchFamily="34" charset="0"/>
              </a:rPr>
              <a:t>Pulling a meter jaw with the meter</a:t>
            </a:r>
          </a:p>
          <a:p>
            <a:pPr lvl="0"/>
            <a:endParaRPr lang="en-US" sz="1800" u="sng" dirty="0">
              <a:latin typeface="Arial" panose="020B0604020202020204" pitchFamily="34" charset="0"/>
              <a:cs typeface="Arial" panose="020B0604020202020204" pitchFamily="34" charset="0"/>
            </a:endParaRPr>
          </a:p>
          <a:p>
            <a:pPr lvl="0"/>
            <a:endParaRPr lang="en-US" sz="1800" u="sng" dirty="0"/>
          </a:p>
        </p:txBody>
      </p:sp>
      <p:pic>
        <p:nvPicPr>
          <p:cNvPr id="11273" name="Picture 9" descr="meter da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0788" y="3596550"/>
            <a:ext cx="385762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0945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02920" y="1225749"/>
            <a:ext cx="4953000" cy="252376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Socket Pullers</a:t>
            </a:r>
          </a:p>
          <a:p>
            <a:pPr marL="457200" indent="-457200" algn="l" eaLnBrk="1" hangingPunct="1">
              <a:buFont typeface="Arial" panose="020B0604020202020204" pitchFamily="34" charset="0"/>
              <a:buChar char="•"/>
            </a:pPr>
            <a:r>
              <a:rPr lang="en-US" altLang="en-US" sz="2800" dirty="0">
                <a:latin typeface="Arial" charset="0"/>
                <a:cs typeface="Arial" charset="0"/>
              </a:rPr>
              <a:t>Volt meters</a:t>
            </a:r>
          </a:p>
          <a:p>
            <a:pPr marL="457200" indent="-457200" algn="l" eaLnBrk="1" hangingPunct="1">
              <a:buFont typeface="Arial" panose="020B0604020202020204" pitchFamily="34" charset="0"/>
              <a:buChar char="•"/>
            </a:pPr>
            <a:r>
              <a:rPr lang="en-US" altLang="en-US" sz="2800" dirty="0">
                <a:latin typeface="Arial" charset="0"/>
                <a:cs typeface="Arial" charset="0"/>
              </a:rPr>
              <a:t>Specialized tools</a:t>
            </a:r>
          </a:p>
          <a:p>
            <a:pPr marL="457200" indent="-457200" algn="l" eaLnBrk="1" hangingPunct="1">
              <a:buFont typeface="Arial" panose="020B0604020202020204" pitchFamily="34" charset="0"/>
              <a:buChar char="•"/>
            </a:pPr>
            <a:r>
              <a:rPr lang="en-US" altLang="en-US" sz="2800" dirty="0">
                <a:latin typeface="Arial" charset="0"/>
                <a:cs typeface="Arial" charset="0"/>
              </a:rPr>
              <a:t>HSGI and Safety Clips</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16388" name="Picture 4" descr="Hot Socket Repair 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454021"/>
            <a:ext cx="4000500" cy="2660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B50CF5D-854C-494E-BA95-D68B5002C068}"/>
              </a:ext>
            </a:extLst>
          </p:cNvPr>
          <p:cNvPicPr>
            <a:picLocks noChangeAspect="1"/>
          </p:cNvPicPr>
          <p:nvPr/>
        </p:nvPicPr>
        <p:blipFill>
          <a:blip r:embed="rId3"/>
          <a:stretch>
            <a:fillRect/>
          </a:stretch>
        </p:blipFill>
        <p:spPr>
          <a:xfrm>
            <a:off x="5455920" y="3869923"/>
            <a:ext cx="2759020" cy="220721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787541">
            <a:off x="5643791" y="1210531"/>
            <a:ext cx="2273375" cy="2262009"/>
          </a:xfrm>
          <a:prstGeom prst="rect">
            <a:avLst/>
          </a:prstGeom>
        </p:spPr>
      </p:pic>
      <p:sp>
        <p:nvSpPr>
          <p:cNvPr id="4" name="Title 3">
            <a:extLst>
              <a:ext uri="{FF2B5EF4-FFF2-40B4-BE49-F238E27FC236}">
                <a16:creationId xmlns:a16="http://schemas.microsoft.com/office/drawing/2014/main" id="{EB95A300-DEE3-BDCF-336F-7C633740BB25}"/>
              </a:ext>
            </a:extLst>
          </p:cNvPr>
          <p:cNvSpPr>
            <a:spLocks noGrp="1"/>
          </p:cNvSpPr>
          <p:nvPr>
            <p:ph type="title"/>
          </p:nvPr>
        </p:nvSpPr>
        <p:spPr/>
        <p:txBody>
          <a:bodyPr/>
          <a:lstStyle/>
          <a:p>
            <a:r>
              <a:rPr lang="en-US" dirty="0"/>
              <a:t>Tools</a:t>
            </a:r>
          </a:p>
        </p:txBody>
      </p:sp>
      <p:sp>
        <p:nvSpPr>
          <p:cNvPr id="2" name="Footer Placeholder 1">
            <a:extLst>
              <a:ext uri="{FF2B5EF4-FFF2-40B4-BE49-F238E27FC236}">
                <a16:creationId xmlns:a16="http://schemas.microsoft.com/office/drawing/2014/main" id="{1DAC602B-5C88-FC7E-1038-A6A1FAEBEF61}"/>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607219" y="1284681"/>
            <a:ext cx="4953000" cy="140346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Temporary Service Cover</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27604"/>
            <a:ext cx="3119438" cy="415925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923" y="3041607"/>
            <a:ext cx="2493047" cy="2469094"/>
          </a:xfrm>
          <a:prstGeom prst="rect">
            <a:avLst/>
          </a:prstGeom>
        </p:spPr>
      </p:pic>
      <p:sp>
        <p:nvSpPr>
          <p:cNvPr id="3" name="Footer Placeholder 2">
            <a:extLst>
              <a:ext uri="{FF2B5EF4-FFF2-40B4-BE49-F238E27FC236}">
                <a16:creationId xmlns:a16="http://schemas.microsoft.com/office/drawing/2014/main" id="{B3EB0CC3-54A4-9844-6478-3E52D8BC1156}"/>
              </a:ext>
            </a:extLst>
          </p:cNvPr>
          <p:cNvSpPr>
            <a:spLocks noGrp="1"/>
          </p:cNvSpPr>
          <p:nvPr>
            <p:ph type="ftr" sz="quarter" idx="3"/>
          </p:nvPr>
        </p:nvSpPr>
        <p:spPr/>
        <p:txBody>
          <a:bodyPr/>
          <a:lstStyle/>
          <a:p>
            <a:r>
              <a:rPr lang="en-US"/>
              <a:t>tescometering.com</a:t>
            </a:r>
            <a:endParaRPr lang="en-US" dirty="0"/>
          </a:p>
        </p:txBody>
      </p:sp>
      <p:sp>
        <p:nvSpPr>
          <p:cNvPr id="8" name="Title 3">
            <a:extLst>
              <a:ext uri="{FF2B5EF4-FFF2-40B4-BE49-F238E27FC236}">
                <a16:creationId xmlns:a16="http://schemas.microsoft.com/office/drawing/2014/main" id="{5B0BD88C-BB70-0266-F4D2-799072C0D368}"/>
              </a:ext>
            </a:extLst>
          </p:cNvPr>
          <p:cNvSpPr txBox="1">
            <a:spLocks/>
          </p:cNvSpPr>
          <p:nvPr/>
        </p:nvSpPr>
        <p:spPr>
          <a:xfrm>
            <a:off x="1556951" y="136525"/>
            <a:ext cx="7208107"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r>
              <a:rPr lang="en-US" sz="3600" dirty="0">
                <a:solidFill>
                  <a:schemeClr val="accent1"/>
                </a:solidFill>
              </a:rPr>
              <a:t>Tools</a:t>
            </a:r>
          </a:p>
        </p:txBody>
      </p:sp>
    </p:spTree>
    <p:extLst>
      <p:ext uri="{BB962C8B-B14F-4D97-AF65-F5344CB8AC3E}">
        <p14:creationId xmlns:p14="http://schemas.microsoft.com/office/powerpoint/2010/main" val="1196383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216081"/>
            <a:ext cx="4953000" cy="547226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Be Careful</a:t>
            </a:r>
          </a:p>
          <a:p>
            <a:pPr marL="457200" indent="-457200" algn="l" eaLnBrk="1" hangingPunct="1">
              <a:buFont typeface="Arial" panose="020B0604020202020204" pitchFamily="34" charset="0"/>
              <a:buChar char="•"/>
            </a:pPr>
            <a:r>
              <a:rPr lang="en-US" altLang="en-US" sz="2800" dirty="0">
                <a:latin typeface="Arial" charset="0"/>
                <a:cs typeface="Arial" charset="0"/>
              </a:rPr>
              <a:t>Assume the box is live</a:t>
            </a:r>
          </a:p>
          <a:p>
            <a:pPr marL="457200" indent="-457200" algn="l" eaLnBrk="1" hangingPunct="1">
              <a:buFont typeface="Arial" panose="020B0604020202020204" pitchFamily="34" charset="0"/>
              <a:buChar char="•"/>
            </a:pPr>
            <a:r>
              <a:rPr lang="en-US" altLang="en-US" sz="2800" dirty="0">
                <a:latin typeface="Arial" charset="0"/>
                <a:cs typeface="Arial" charset="0"/>
              </a:rPr>
              <a:t>Assume there is something live in the box</a:t>
            </a:r>
          </a:p>
          <a:p>
            <a:pPr marL="457200" indent="-457200" algn="l" eaLnBrk="1" hangingPunct="1">
              <a:buFont typeface="Arial" panose="020B0604020202020204" pitchFamily="34" charset="0"/>
              <a:buChar char="•"/>
            </a:pPr>
            <a:r>
              <a:rPr lang="en-US" altLang="en-US" sz="2800" dirty="0">
                <a:latin typeface="Arial" charset="0"/>
                <a:cs typeface="Arial" charset="0"/>
              </a:rPr>
              <a:t>Treat electricity with respect</a:t>
            </a:r>
          </a:p>
          <a:p>
            <a:pPr marL="457200" indent="-457200" algn="l" eaLnBrk="1" hangingPunct="1">
              <a:buFont typeface="Arial" panose="020B0604020202020204" pitchFamily="34" charset="0"/>
              <a:buChar char="•"/>
            </a:pPr>
            <a:r>
              <a:rPr lang="en-US" altLang="en-US" sz="2800" dirty="0">
                <a:latin typeface="Arial" charset="0"/>
                <a:cs typeface="Arial" charset="0"/>
              </a:rPr>
              <a:t>Treat all meter boxes with respect</a:t>
            </a:r>
          </a:p>
          <a:p>
            <a:pPr marL="457200" indent="-457200" algn="l" eaLnBrk="1" hangingPunct="1">
              <a:buFont typeface="Arial" panose="020B0604020202020204" pitchFamily="34" charset="0"/>
              <a:buChar char="•"/>
            </a:pPr>
            <a:r>
              <a:rPr lang="en-US" altLang="en-US" sz="2800" dirty="0">
                <a:latin typeface="Arial" charset="0"/>
                <a:cs typeface="Arial" charset="0"/>
              </a:rPr>
              <a:t>Use all 4 senses. Look, Listen, Feel and Smell.</a:t>
            </a:r>
          </a:p>
          <a:p>
            <a:pPr marL="457200" indent="-457200" algn="l" eaLnBrk="1" hangingPunct="1">
              <a:buFont typeface="Arial" panose="020B0604020202020204" pitchFamily="34" charset="0"/>
              <a:buChar char="•"/>
            </a:pPr>
            <a:endParaRPr lang="en-US" altLang="en-US" sz="2800" dirty="0">
              <a:latin typeface="Arial" charset="0"/>
              <a:cs typeface="Arial" charset="0"/>
            </a:endParaRP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6" name="Picture 5">
            <a:extLst>
              <a:ext uri="{FF2B5EF4-FFF2-40B4-BE49-F238E27FC236}">
                <a16:creationId xmlns:a16="http://schemas.microsoft.com/office/drawing/2014/main" id="{3A264DBE-9BD0-4329-A4BE-994489A59DEF}"/>
              </a:ext>
            </a:extLst>
          </p:cNvPr>
          <p:cNvPicPr>
            <a:picLocks noChangeAspect="1"/>
          </p:cNvPicPr>
          <p:nvPr/>
        </p:nvPicPr>
        <p:blipFill>
          <a:blip r:embed="rId2"/>
          <a:stretch>
            <a:fillRect/>
          </a:stretch>
        </p:blipFill>
        <p:spPr>
          <a:xfrm>
            <a:off x="5486400" y="1565275"/>
            <a:ext cx="3048000" cy="2590799"/>
          </a:xfrm>
          <a:prstGeom prst="rect">
            <a:avLst/>
          </a:prstGeom>
        </p:spPr>
      </p:pic>
      <p:sp>
        <p:nvSpPr>
          <p:cNvPr id="3" name="Title 2">
            <a:extLst>
              <a:ext uri="{FF2B5EF4-FFF2-40B4-BE49-F238E27FC236}">
                <a16:creationId xmlns:a16="http://schemas.microsoft.com/office/drawing/2014/main" id="{CA418181-AF0F-5DD3-C2FE-603182B9392B}"/>
              </a:ext>
            </a:extLst>
          </p:cNvPr>
          <p:cNvSpPr>
            <a:spLocks noGrp="1"/>
          </p:cNvSpPr>
          <p:nvPr>
            <p:ph type="title"/>
          </p:nvPr>
        </p:nvSpPr>
        <p:spPr/>
        <p:txBody>
          <a:bodyPr/>
          <a:lstStyle/>
          <a:p>
            <a:r>
              <a:rPr lang="en-US" dirty="0"/>
              <a:t>Summary</a:t>
            </a:r>
          </a:p>
        </p:txBody>
      </p:sp>
      <p:sp>
        <p:nvSpPr>
          <p:cNvPr id="2" name="Footer Placeholder 1">
            <a:extLst>
              <a:ext uri="{FF2B5EF4-FFF2-40B4-BE49-F238E27FC236}">
                <a16:creationId xmlns:a16="http://schemas.microsoft.com/office/drawing/2014/main" id="{35E4062D-85A8-CDBA-7FE6-3DDFAA479476}"/>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982104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00200" y="20664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Metering Safety</a:t>
            </a:r>
          </a:p>
        </p:txBody>
      </p:sp>
      <p:sp>
        <p:nvSpPr>
          <p:cNvPr id="3075" name="Rectangle 3"/>
          <p:cNvSpPr>
            <a:spLocks noGrp="1" noChangeArrowheads="1"/>
          </p:cNvSpPr>
          <p:nvPr>
            <p:ph idx="1"/>
          </p:nvPr>
        </p:nvSpPr>
        <p:spPr bwMode="auto">
          <a:xfrm>
            <a:off x="457200" y="1166019"/>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sz="2600" b="1" u="sng" dirty="0">
                <a:solidFill>
                  <a:srgbClr val="C00000"/>
                </a:solidFill>
                <a:latin typeface="Arial" panose="020B0604020202020204" pitchFamily="34" charset="0"/>
                <a:cs typeface="Arial" panose="020B0604020202020204" pitchFamily="34" charset="0"/>
              </a:rPr>
              <a:t>Fatal Electrical Injuries</a:t>
            </a:r>
            <a:endParaRPr lang="en-US" sz="2600" dirty="0">
              <a:solidFill>
                <a:srgbClr val="C00000"/>
              </a:solidFill>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The highest rate of fatal electrical injury in 2019 occurred in the Construction industry (0.7/100,000), followed closely by the Utility industry (0.4/100,000).</a:t>
            </a:r>
          </a:p>
          <a:p>
            <a:r>
              <a:rPr lang="en-US" sz="2600" dirty="0">
                <a:latin typeface="Arial" panose="020B0604020202020204" pitchFamily="34" charset="0"/>
                <a:cs typeface="Arial" panose="020B0604020202020204" pitchFamily="34" charset="0"/>
              </a:rPr>
              <a:t>In 2019, there was one electrical fatality for every 33 fatalities from all causes. The long-term trend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has declined from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one electrical fatality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for each 23 fatalities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from all causes in 2003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to the 2019 level of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one in 33.</a:t>
            </a:r>
          </a:p>
        </p:txBody>
      </p:sp>
      <p:sp>
        <p:nvSpPr>
          <p:cNvPr id="2" name="Footer Placeholder 1">
            <a:extLst>
              <a:ext uri="{FF2B5EF4-FFF2-40B4-BE49-F238E27FC236}">
                <a16:creationId xmlns:a16="http://schemas.microsoft.com/office/drawing/2014/main" id="{C4B84F56-3655-F98F-BEA8-89C93444A9FC}"/>
              </a:ext>
            </a:extLst>
          </p:cNvPr>
          <p:cNvSpPr>
            <a:spLocks noGrp="1"/>
          </p:cNvSpPr>
          <p:nvPr>
            <p:ph type="ftr" sz="quarter" idx="3"/>
          </p:nvPr>
        </p:nvSpPr>
        <p:spPr/>
        <p:txBody>
          <a:bodyPr/>
          <a:lstStyle/>
          <a:p>
            <a:r>
              <a:rPr lang="en-US"/>
              <a:t>tescometering.com</a:t>
            </a:r>
            <a:endParaRPr lang="en-US" dirty="0"/>
          </a:p>
        </p:txBody>
      </p:sp>
      <p:pic>
        <p:nvPicPr>
          <p:cNvPr id="1026" name="Picture 2" descr="The Top 6 Reasons Your Outlets Are Sparking">
            <a:extLst>
              <a:ext uri="{FF2B5EF4-FFF2-40B4-BE49-F238E27FC236}">
                <a16:creationId xmlns:a16="http://schemas.microsoft.com/office/drawing/2014/main" id="{D8DD4FFB-2FA4-A498-CB4B-D6788327C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109" y="3506049"/>
            <a:ext cx="4514850" cy="250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4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46A6-8D39-1AFD-6D29-0EA62078B7BD}"/>
              </a:ext>
            </a:extLst>
          </p:cNvPr>
          <p:cNvSpPr>
            <a:spLocks noGrp="1"/>
          </p:cNvSpPr>
          <p:nvPr>
            <p:ph type="title"/>
          </p:nvPr>
        </p:nvSpPr>
        <p:spPr/>
        <p:txBody>
          <a:bodyPr/>
          <a:lstStyle/>
          <a:p>
            <a:r>
              <a:rPr lang="en-US" dirty="0"/>
              <a:t>Other Considerations/Hazards</a:t>
            </a:r>
          </a:p>
        </p:txBody>
      </p:sp>
      <p:sp>
        <p:nvSpPr>
          <p:cNvPr id="3" name="Content Placeholder 2">
            <a:extLst>
              <a:ext uri="{FF2B5EF4-FFF2-40B4-BE49-F238E27FC236}">
                <a16:creationId xmlns:a16="http://schemas.microsoft.com/office/drawing/2014/main" id="{DD7E5BE5-C551-D6C6-822A-3354E0536B8E}"/>
              </a:ext>
            </a:extLst>
          </p:cNvPr>
          <p:cNvSpPr>
            <a:spLocks noGrp="1"/>
          </p:cNvSpPr>
          <p:nvPr>
            <p:ph idx="1"/>
          </p:nvPr>
        </p:nvSpPr>
        <p:spPr/>
        <p:txBody>
          <a:bodyPr/>
          <a:lstStyle/>
          <a:p>
            <a:r>
              <a:rPr lang="en-US" dirty="0"/>
              <a:t>Weather Conditions</a:t>
            </a:r>
          </a:p>
          <a:p>
            <a:r>
              <a:rPr lang="en-US" dirty="0"/>
              <a:t>Terrain</a:t>
            </a:r>
          </a:p>
          <a:p>
            <a:r>
              <a:rPr lang="en-US" dirty="0"/>
              <a:t>Hard to reach meter bases</a:t>
            </a:r>
          </a:p>
          <a:p>
            <a:r>
              <a:rPr lang="en-US" dirty="0"/>
              <a:t>Blockages or Obstructions</a:t>
            </a:r>
          </a:p>
          <a:p>
            <a:r>
              <a:rPr lang="en-US" dirty="0"/>
              <a:t>Dogs</a:t>
            </a:r>
          </a:p>
          <a:p>
            <a:r>
              <a:rPr lang="en-US" dirty="0"/>
              <a:t>Hostile Customers or worse, Overly Friendly…….</a:t>
            </a:r>
          </a:p>
          <a:p>
            <a:r>
              <a:rPr lang="en-US" dirty="0"/>
              <a:t>The dreaded “Lets just change one more” at the end of the day. Don’t do it! That’s the one that will bite you every time.</a:t>
            </a:r>
          </a:p>
        </p:txBody>
      </p:sp>
      <p:sp>
        <p:nvSpPr>
          <p:cNvPr id="4" name="Footer Placeholder 3">
            <a:extLst>
              <a:ext uri="{FF2B5EF4-FFF2-40B4-BE49-F238E27FC236}">
                <a16:creationId xmlns:a16="http://schemas.microsoft.com/office/drawing/2014/main" id="{08E2DA8E-F455-35C4-D873-145D72CCD4C9}"/>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431277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3E870-DEC3-2686-EDE6-4DB30CFFBC42}"/>
              </a:ext>
            </a:extLst>
          </p:cNvPr>
          <p:cNvSpPr>
            <a:spLocks noGrp="1"/>
          </p:cNvSpPr>
          <p:nvPr>
            <p:ph type="title"/>
          </p:nvPr>
        </p:nvSpPr>
        <p:spPr/>
        <p:txBody>
          <a:bodyPr/>
          <a:lstStyle/>
          <a:p>
            <a:r>
              <a:rPr lang="en-US" dirty="0"/>
              <a:t>3 Phase Cautions</a:t>
            </a:r>
          </a:p>
        </p:txBody>
      </p:sp>
      <p:sp>
        <p:nvSpPr>
          <p:cNvPr id="3" name="Content Placeholder 2">
            <a:extLst>
              <a:ext uri="{FF2B5EF4-FFF2-40B4-BE49-F238E27FC236}">
                <a16:creationId xmlns:a16="http://schemas.microsoft.com/office/drawing/2014/main" id="{E7828966-1994-B616-26F7-A5EF99241C1E}"/>
              </a:ext>
            </a:extLst>
          </p:cNvPr>
          <p:cNvSpPr>
            <a:spLocks noGrp="1"/>
          </p:cNvSpPr>
          <p:nvPr>
            <p:ph idx="1"/>
          </p:nvPr>
        </p:nvSpPr>
        <p:spPr/>
        <p:txBody>
          <a:bodyPr/>
          <a:lstStyle/>
          <a:p>
            <a:r>
              <a:rPr lang="en-US" dirty="0"/>
              <a:t>When changing a self contained 3 phase meter, always open the switch to be sure all blades are out</a:t>
            </a:r>
          </a:p>
          <a:p>
            <a:r>
              <a:rPr lang="en-US" dirty="0"/>
              <a:t>The switch is Customer owned, but you still need to report sub-standard conditions to the Customer</a:t>
            </a:r>
          </a:p>
          <a:p>
            <a:r>
              <a:rPr lang="en-US" dirty="0"/>
              <a:t>Stand to the side when reclosing the switch</a:t>
            </a:r>
          </a:p>
          <a:p>
            <a:r>
              <a:rPr lang="en-US" dirty="0"/>
              <a:t>Observe the meter for rotation or presence of phase voltages.</a:t>
            </a:r>
          </a:p>
          <a:p>
            <a:r>
              <a:rPr lang="en-US" dirty="0"/>
              <a:t>For transformer rated, do a static check on wiring. Most TX rated errors are CT related. Observe polarities and ratios. Do not tug on wires under loaded conditions.</a:t>
            </a:r>
          </a:p>
        </p:txBody>
      </p:sp>
      <p:sp>
        <p:nvSpPr>
          <p:cNvPr id="4" name="Footer Placeholder 3">
            <a:extLst>
              <a:ext uri="{FF2B5EF4-FFF2-40B4-BE49-F238E27FC236}">
                <a16:creationId xmlns:a16="http://schemas.microsoft.com/office/drawing/2014/main" id="{223AF903-D806-1AE8-D737-C76B7EFA1F7C}"/>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3162515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33400" y="1219200"/>
            <a:ext cx="8077200" cy="504138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Issues that you may </a:t>
            </a:r>
            <a:br>
              <a:rPr lang="en-US" altLang="en-US" sz="2800" dirty="0">
                <a:latin typeface="Arial" charset="0"/>
                <a:cs typeface="Arial" charset="0"/>
              </a:rPr>
            </a:br>
            <a:r>
              <a:rPr lang="en-US" altLang="en-US" sz="2800" dirty="0">
                <a:latin typeface="Arial" charset="0"/>
                <a:cs typeface="Arial" charset="0"/>
              </a:rPr>
              <a:t>have seen in your </a:t>
            </a:r>
            <a:br>
              <a:rPr lang="en-US" altLang="en-US" sz="2800" dirty="0">
                <a:latin typeface="Arial" charset="0"/>
                <a:cs typeface="Arial" charset="0"/>
              </a:rPr>
            </a:br>
            <a:r>
              <a:rPr lang="en-US" altLang="en-US" sz="2800" dirty="0">
                <a:latin typeface="Arial" charset="0"/>
                <a:cs typeface="Arial" charset="0"/>
              </a:rPr>
              <a:t>metering career </a:t>
            </a:r>
            <a:br>
              <a:rPr lang="en-US" altLang="en-US" sz="2800" dirty="0">
                <a:latin typeface="Arial" charset="0"/>
                <a:cs typeface="Arial" charset="0"/>
              </a:rPr>
            </a:br>
            <a:r>
              <a:rPr lang="en-US" altLang="en-US" sz="2800" dirty="0">
                <a:latin typeface="Arial" charset="0"/>
                <a:cs typeface="Arial" charset="0"/>
              </a:rPr>
              <a:t>already?</a:t>
            </a:r>
          </a:p>
          <a:p>
            <a:pPr marL="457200" indent="-457200" algn="l" eaLnBrk="1" hangingPunct="1">
              <a:buFont typeface="Arial" panose="020B0604020202020204" pitchFamily="34" charset="0"/>
              <a:buChar char="•"/>
            </a:pPr>
            <a:r>
              <a:rPr lang="en-US" altLang="en-US" sz="2800" dirty="0">
                <a:latin typeface="Arial" charset="0"/>
                <a:cs typeface="Arial" charset="0"/>
              </a:rPr>
              <a:t>Safety Issues not yet </a:t>
            </a:r>
            <a:br>
              <a:rPr lang="en-US" altLang="en-US" sz="2800" dirty="0">
                <a:latin typeface="Arial" charset="0"/>
                <a:cs typeface="Arial" charset="0"/>
              </a:rPr>
            </a:br>
            <a:r>
              <a:rPr lang="en-US" altLang="en-US" sz="2800" dirty="0">
                <a:latin typeface="Arial" charset="0"/>
                <a:cs typeface="Arial" charset="0"/>
              </a:rPr>
              <a:t>brought up?</a:t>
            </a:r>
          </a:p>
          <a:p>
            <a:pPr marL="457200" indent="-457200" algn="l" eaLnBrk="1" hangingPunct="1">
              <a:buFont typeface="Arial" panose="020B0604020202020204" pitchFamily="34" charset="0"/>
              <a:buChar char="•"/>
            </a:pPr>
            <a:endParaRPr lang="en-US" altLang="en-US" sz="2800" dirty="0">
              <a:latin typeface="Arial" charset="0"/>
              <a:cs typeface="Arial" charset="0"/>
            </a:endParaRPr>
          </a:p>
          <a:p>
            <a:pPr eaLnBrk="1" hangingPunct="1"/>
            <a:r>
              <a:rPr lang="en-US" altLang="en-US" sz="2800" b="1" dirty="0">
                <a:solidFill>
                  <a:srgbClr val="C00000"/>
                </a:solidFill>
                <a:latin typeface="Arial" charset="0"/>
                <a:cs typeface="Arial" charset="0"/>
              </a:rPr>
              <a:t>Closing</a:t>
            </a:r>
          </a:p>
          <a:p>
            <a:pPr marL="457200" indent="-457200" algn="l" eaLnBrk="1" hangingPunct="1">
              <a:buFont typeface="Arial" panose="020B0604020202020204" pitchFamily="34" charset="0"/>
              <a:buChar char="•"/>
            </a:pPr>
            <a:r>
              <a:rPr lang="en-US" altLang="en-US" sz="2800" dirty="0">
                <a:latin typeface="Arial" charset="0"/>
                <a:cs typeface="Arial" charset="0"/>
              </a:rPr>
              <a:t>Are you not only following the rules but actively making suggestions?</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sp>
        <p:nvSpPr>
          <p:cNvPr id="3" name="Title 2">
            <a:extLst>
              <a:ext uri="{FF2B5EF4-FFF2-40B4-BE49-F238E27FC236}">
                <a16:creationId xmlns:a16="http://schemas.microsoft.com/office/drawing/2014/main" id="{24DAEA03-1610-259B-A5B2-67D88FC689C9}"/>
              </a:ext>
            </a:extLst>
          </p:cNvPr>
          <p:cNvSpPr>
            <a:spLocks noGrp="1"/>
          </p:cNvSpPr>
          <p:nvPr>
            <p:ph type="title"/>
          </p:nvPr>
        </p:nvSpPr>
        <p:spPr>
          <a:xfrm>
            <a:off x="1524000" y="202190"/>
            <a:ext cx="7208107" cy="679832"/>
          </a:xfrm>
        </p:spPr>
        <p:txBody>
          <a:bodyPr/>
          <a:lstStyle/>
          <a:p>
            <a:r>
              <a:rPr lang="en-US" dirty="0">
                <a:solidFill>
                  <a:srgbClr val="C00000"/>
                </a:solidFill>
              </a:rPr>
              <a:t>Roundtable</a:t>
            </a:r>
          </a:p>
        </p:txBody>
      </p:sp>
      <p:sp>
        <p:nvSpPr>
          <p:cNvPr id="2" name="Footer Placeholder 1">
            <a:extLst>
              <a:ext uri="{FF2B5EF4-FFF2-40B4-BE49-F238E27FC236}">
                <a16:creationId xmlns:a16="http://schemas.microsoft.com/office/drawing/2014/main" id="{7B817B88-122F-F39B-98E9-5137DE19EF56}"/>
              </a:ext>
            </a:extLst>
          </p:cNvPr>
          <p:cNvSpPr>
            <a:spLocks noGrp="1"/>
          </p:cNvSpPr>
          <p:nvPr>
            <p:ph type="ftr" sz="quarter" idx="3"/>
          </p:nvPr>
        </p:nvSpPr>
        <p:spPr/>
        <p:txBody>
          <a:bodyPr/>
          <a:lstStyle/>
          <a:p>
            <a:r>
              <a:rPr lang="en-US"/>
              <a:t>tescometering.com</a:t>
            </a:r>
            <a:endParaRPr lang="en-US" dirty="0"/>
          </a:p>
        </p:txBody>
      </p:sp>
      <p:pic>
        <p:nvPicPr>
          <p:cNvPr id="3074" name="Picture 13" descr="What this homeowner found on her electricity meter will give you nightmares  - Mirror Online">
            <a:extLst>
              <a:ext uri="{FF2B5EF4-FFF2-40B4-BE49-F238E27FC236}">
                <a16:creationId xmlns:a16="http://schemas.microsoft.com/office/drawing/2014/main" id="{76F1F629-4E00-11E7-9D52-6B43013782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411"/>
          <a:stretch/>
        </p:blipFill>
        <p:spPr bwMode="auto">
          <a:xfrm>
            <a:off x="4858628" y="1219200"/>
            <a:ext cx="375567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388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905001" y="168139"/>
            <a:ext cx="6858000" cy="679832"/>
          </a:xfrm>
          <a:noFill/>
        </p:spPr>
        <p:txBody>
          <a:bodyPr anchor="ctr"/>
          <a:lstStyle/>
          <a:p>
            <a:pPr eaLnBrk="1" hangingPunct="1"/>
            <a:r>
              <a:rPr lang="en-US" altLang="en-US" dirty="0">
                <a:latin typeface="+mj-lt"/>
                <a:cs typeface="Arial" panose="020B0604020202020204" pitchFamily="34" charset="0"/>
              </a:rPr>
              <a:t>              Questions and Discussion  </a:t>
            </a:r>
          </a:p>
        </p:txBody>
      </p:sp>
      <p:sp>
        <p:nvSpPr>
          <p:cNvPr id="9219" name="Rectangle 5"/>
          <p:cNvSpPr>
            <a:spLocks noGrp="1" noChangeArrowheads="1"/>
          </p:cNvSpPr>
          <p:nvPr>
            <p:ph idx="1"/>
          </p:nvPr>
        </p:nvSpPr>
        <p:spPr>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Terrell Walton</a:t>
            </a:r>
          </a:p>
          <a:p>
            <a:pPr algn="ctr" eaLnBrk="1" hangingPunct="1">
              <a:buFontTx/>
              <a:buNone/>
            </a:pPr>
            <a:r>
              <a:rPr lang="en-US" altLang="en-US" sz="2400" b="1" dirty="0">
                <a:latin typeface="Arial" panose="020B0604020202020204" pitchFamily="34" charset="0"/>
                <a:cs typeface="Arial" panose="020B0604020202020204" pitchFamily="34" charset="0"/>
              </a:rPr>
              <a:t>Alabama Power</a:t>
            </a:r>
            <a:r>
              <a:rPr lang="en-US" altLang="en-US" sz="2400" dirty="0">
                <a:latin typeface="Arial" panose="020B0604020202020204" pitchFamily="34" charset="0"/>
                <a:cs typeface="Arial" panose="020B0604020202020204" pitchFamily="34" charset="0"/>
              </a:rPr>
              <a:t> </a:t>
            </a:r>
          </a:p>
          <a:p>
            <a:pPr algn="ctr" eaLnBrk="1" hangingPunct="1">
              <a:buFontTx/>
              <a:buNone/>
            </a:pPr>
            <a:br>
              <a:rPr lang="en-US" altLang="en-US" sz="2000" dirty="0">
                <a:latin typeface="Arial" panose="020B0604020202020204" pitchFamily="34" charset="0"/>
                <a:cs typeface="Arial" panose="020B0604020202020204" pitchFamily="34" charset="0"/>
              </a:rPr>
            </a:br>
            <a:endParaRPr lang="en-US" altLang="en-US" sz="2000" dirty="0">
              <a:latin typeface="Arial" panose="020B0604020202020204" pitchFamily="34" charset="0"/>
              <a:cs typeface="Arial" panose="020B0604020202020204" pitchFamily="34" charset="0"/>
            </a:endParaRPr>
          </a:p>
          <a:p>
            <a:pPr algn="ctr" eaLnBrk="1" hangingPunct="1">
              <a:buFontTx/>
              <a:buNone/>
            </a:pP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C00000"/>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sp>
        <p:nvSpPr>
          <p:cNvPr id="2" name="Footer Placeholder 1">
            <a:extLst>
              <a:ext uri="{FF2B5EF4-FFF2-40B4-BE49-F238E27FC236}">
                <a16:creationId xmlns:a16="http://schemas.microsoft.com/office/drawing/2014/main" id="{246D9B7D-A446-3B7F-D9D8-83E2F782486D}"/>
              </a:ext>
            </a:extLst>
          </p:cNvPr>
          <p:cNvSpPr>
            <a:spLocks noGrp="1"/>
          </p:cNvSpPr>
          <p:nvPr>
            <p:ph type="ftr" sz="quarter" idx="3"/>
          </p:nvPr>
        </p:nvSpPr>
        <p:spPr/>
        <p:txBody>
          <a:bodyPr/>
          <a:lstStyle/>
          <a:p>
            <a:r>
              <a:rPr lang="en-US"/>
              <a:t>tescometering.com</a:t>
            </a:r>
            <a:endParaRPr lang="en-US" dirty="0"/>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125451"/>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chemeClr val="accent6">
                    <a:lumMod val="50000"/>
                  </a:schemeClr>
                </a:solidFill>
              </a:rPr>
              <a:t>ISO 9001:2015 Certified Quality Company</a:t>
            </a:r>
          </a:p>
          <a:p>
            <a:pPr algn="ctr" eaLnBrk="1" hangingPunct="1">
              <a:spcBef>
                <a:spcPct val="0"/>
              </a:spcBef>
              <a:buFontTx/>
              <a:buNone/>
            </a:pPr>
            <a:r>
              <a:rPr lang="en-US" altLang="en-US" sz="1400" b="1" dirty="0">
                <a:solidFill>
                  <a:schemeClr val="accent6">
                    <a:lumMod val="50000"/>
                  </a:schemeClr>
                </a:solidFill>
              </a:rPr>
              <a:t>ISO 17025:2017 Accredited Laboratory</a:t>
            </a:r>
          </a:p>
        </p:txBody>
      </p:sp>
    </p:spTree>
    <p:extLst>
      <p:ext uri="{BB962C8B-B14F-4D97-AF65-F5344CB8AC3E}">
        <p14:creationId xmlns:p14="http://schemas.microsoft.com/office/powerpoint/2010/main" val="1752507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00200" y="177997"/>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Does Age Matter – Or Experience?</a:t>
            </a:r>
          </a:p>
        </p:txBody>
      </p:sp>
      <p:sp>
        <p:nvSpPr>
          <p:cNvPr id="3075" name="Rectangle 3"/>
          <p:cNvSpPr>
            <a:spLocks noGrp="1" noChangeArrowheads="1"/>
          </p:cNvSpPr>
          <p:nvPr>
            <p:ph idx="1"/>
          </p:nvPr>
        </p:nvSpPr>
        <p:spPr bwMode="auto">
          <a:xfrm>
            <a:off x="457200" y="1219200"/>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en-US" b="1" u="sng" dirty="0">
                <a:solidFill>
                  <a:srgbClr val="C00000"/>
                </a:solidFill>
                <a:latin typeface="Arial" panose="020B0604020202020204" pitchFamily="34" charset="0"/>
                <a:cs typeface="Arial" panose="020B0604020202020204" pitchFamily="34" charset="0"/>
              </a:rPr>
              <a:t>Fatal Electrical Injuries</a:t>
            </a:r>
            <a:endParaRPr lang="en-US" dirty="0">
              <a:solidFill>
                <a:srgbClr val="C00000"/>
              </a:solidFill>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In 2019, 8% of all electrical injuries were fatal. </a:t>
            </a:r>
          </a:p>
          <a:p>
            <a:r>
              <a:rPr lang="en-US" sz="1800" dirty="0">
                <a:latin typeface="Arial" panose="020B0604020202020204" pitchFamily="34" charset="0"/>
                <a:cs typeface="Arial" panose="020B0604020202020204" pitchFamily="34" charset="0"/>
              </a:rPr>
              <a:t>By age group Fatalities tend to go down with age and experience (and perhaps a healthier respect for electricity).  </a:t>
            </a:r>
          </a:p>
          <a:p>
            <a:pPr lvl="2"/>
            <a:r>
              <a:rPr lang="en-US" sz="1800" dirty="0">
                <a:latin typeface="Arial" panose="020B0604020202020204" pitchFamily="34" charset="0"/>
                <a:cs typeface="Arial" panose="020B0604020202020204" pitchFamily="34" charset="0"/>
              </a:rPr>
              <a:t>16 to 17 – 5.4 times as likely as the average worker to experience an electrical injury on the job site.</a:t>
            </a:r>
          </a:p>
          <a:p>
            <a:pPr lvl="2"/>
            <a:r>
              <a:rPr lang="en-US" sz="1800" dirty="0">
                <a:latin typeface="Arial" panose="020B0604020202020204" pitchFamily="34" charset="0"/>
                <a:cs typeface="Arial" panose="020B0604020202020204" pitchFamily="34" charset="0"/>
              </a:rPr>
              <a:t>18 to 19 years age group – 2.4 times</a:t>
            </a:r>
          </a:p>
          <a:p>
            <a:pPr lvl="2"/>
            <a:r>
              <a:rPr lang="en-US" sz="1800" dirty="0">
                <a:latin typeface="Arial" panose="020B0604020202020204" pitchFamily="34" charset="0"/>
                <a:cs typeface="Arial" panose="020B0604020202020204" pitchFamily="34" charset="0"/>
              </a:rPr>
              <a:t>20 to 24 years age group - 1.8 times</a:t>
            </a:r>
          </a:p>
          <a:p>
            <a:pPr lvl="2"/>
            <a:r>
              <a:rPr lang="en-US" sz="1800" dirty="0">
                <a:latin typeface="Arial" panose="020B0604020202020204" pitchFamily="34" charset="0"/>
                <a:cs typeface="Arial" panose="020B0604020202020204" pitchFamily="34" charset="0"/>
              </a:rPr>
              <a:t>25 to 34 years age group - 1.5 times</a:t>
            </a:r>
          </a:p>
          <a:p>
            <a:pPr lvl="2"/>
            <a:r>
              <a:rPr lang="en-US" sz="1800" dirty="0">
                <a:latin typeface="Arial" panose="020B0604020202020204" pitchFamily="34" charset="0"/>
                <a:cs typeface="Arial" panose="020B0604020202020204" pitchFamily="34" charset="0"/>
              </a:rPr>
              <a:t>35 to 44 years age group – 1.1 times, and;</a:t>
            </a:r>
          </a:p>
          <a:p>
            <a:pPr lvl="2"/>
            <a:r>
              <a:rPr lang="en-US" sz="1800" dirty="0">
                <a:latin typeface="Arial" panose="020B0604020202020204" pitchFamily="34" charset="0"/>
                <a:cs typeface="Arial" panose="020B0604020202020204" pitchFamily="34" charset="0"/>
              </a:rPr>
              <a:t>those 45 years and up are at or below the average frequency of electrical injury.</a:t>
            </a:r>
          </a:p>
        </p:txBody>
      </p:sp>
      <p:sp>
        <p:nvSpPr>
          <p:cNvPr id="2" name="Footer Placeholder 1">
            <a:extLst>
              <a:ext uri="{FF2B5EF4-FFF2-40B4-BE49-F238E27FC236}">
                <a16:creationId xmlns:a16="http://schemas.microsoft.com/office/drawing/2014/main" id="{128DFA4C-DA60-3D35-6F74-AA998CB69E6C}"/>
              </a:ext>
            </a:extLst>
          </p:cNvPr>
          <p:cNvSpPr>
            <a:spLocks noGrp="1"/>
          </p:cNvSpPr>
          <p:nvPr>
            <p:ph type="ftr" sz="quarter" idx="3"/>
          </p:nvPr>
        </p:nvSpPr>
        <p:spPr/>
        <p:txBody>
          <a:bodyPr/>
          <a:lstStyle/>
          <a:p>
            <a:r>
              <a:rPr lang="en-US"/>
              <a:t>tescometering.com</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255019"/>
            <a:ext cx="2066925" cy="108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237" y="5255019"/>
            <a:ext cx="2620963" cy="108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1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00200" y="171604"/>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Non-Fatal Electrical Injuries</a:t>
            </a:r>
          </a:p>
        </p:txBody>
      </p:sp>
      <p:sp>
        <p:nvSpPr>
          <p:cNvPr id="3075" name="Rectangle 3"/>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000" dirty="0">
                <a:latin typeface="Arial" panose="020B0604020202020204" pitchFamily="34" charset="0"/>
                <a:cs typeface="Arial" panose="020B0604020202020204" pitchFamily="34" charset="0"/>
              </a:rPr>
              <a:t>The median number of days away from work for nonfatal electrical injuries was 9 in 2019.</a:t>
            </a:r>
          </a:p>
          <a:p>
            <a:r>
              <a:rPr lang="en-US" sz="2000" dirty="0">
                <a:latin typeface="Arial" panose="020B0604020202020204" pitchFamily="34" charset="0"/>
                <a:cs typeface="Arial" panose="020B0604020202020204" pitchFamily="34" charset="0"/>
              </a:rPr>
              <a:t>Electrical injuries are typically classified as burn or shock.  For non-fatal injuries, electrical shock injuries were nearly triple the electrical burn injuries in 2019.</a:t>
            </a:r>
          </a:p>
          <a:p>
            <a:r>
              <a:rPr lang="en-US" sz="2000" dirty="0">
                <a:latin typeface="Arial" panose="020B0604020202020204" pitchFamily="34" charset="0"/>
                <a:cs typeface="Arial" panose="020B0604020202020204" pitchFamily="34" charset="0"/>
              </a:rPr>
              <a:t>The Utility industry rate of nonfatal electrical injury involving days away from work (0.9/10,000) surpassed the Construction industry rate (0.7/10,000) in 2016.</a:t>
            </a:r>
          </a:p>
          <a:p>
            <a:r>
              <a:rPr lang="en-US" sz="2000" dirty="0">
                <a:latin typeface="Arial" panose="020B0604020202020204" pitchFamily="34" charset="0"/>
                <a:cs typeface="Arial" panose="020B0604020202020204" pitchFamily="34" charset="0"/>
              </a:rPr>
              <a:t>The Mining industry had rate of nonfatal electrical burn injury of 1.0/10,000 for 2016, followed by the Utility industry (0.9) followed by the construction industry (0.4). The rate for all of Private industry remained consistent at 0.1.</a:t>
            </a:r>
          </a:p>
        </p:txBody>
      </p:sp>
      <p:sp>
        <p:nvSpPr>
          <p:cNvPr id="3" name="Footer Placeholder 2">
            <a:extLst>
              <a:ext uri="{FF2B5EF4-FFF2-40B4-BE49-F238E27FC236}">
                <a16:creationId xmlns:a16="http://schemas.microsoft.com/office/drawing/2014/main" id="{33DFDC45-44EC-5E7B-0930-E432F49D172C}"/>
              </a:ext>
            </a:extLst>
          </p:cNvPr>
          <p:cNvSpPr>
            <a:spLocks noGrp="1"/>
          </p:cNvSpPr>
          <p:nvPr>
            <p:ph type="ftr" sz="quarter" idx="3"/>
          </p:nvPr>
        </p:nvSpPr>
        <p:spPr/>
        <p:txBody>
          <a:bodyPr/>
          <a:lstStyle/>
          <a:p>
            <a:r>
              <a:rPr lang="en-US"/>
              <a:t>tescometering.com</a:t>
            </a:r>
            <a:endParaRPr lang="en-US" dirty="0"/>
          </a:p>
        </p:txBody>
      </p:sp>
      <p:pic>
        <p:nvPicPr>
          <p:cNvPr id="2" name="Picture 1">
            <a:extLst>
              <a:ext uri="{FF2B5EF4-FFF2-40B4-BE49-F238E27FC236}">
                <a16:creationId xmlns:a16="http://schemas.microsoft.com/office/drawing/2014/main" id="{B5D12E5C-2C05-42DE-B3DE-344567CC3C21}"/>
              </a:ext>
            </a:extLst>
          </p:cNvPr>
          <p:cNvPicPr>
            <a:picLocks noChangeAspect="1"/>
          </p:cNvPicPr>
          <p:nvPr/>
        </p:nvPicPr>
        <p:blipFill>
          <a:blip r:embed="rId2"/>
          <a:stretch>
            <a:fillRect/>
          </a:stretch>
        </p:blipFill>
        <p:spPr>
          <a:xfrm>
            <a:off x="3733800" y="5257800"/>
            <a:ext cx="2038350" cy="1084928"/>
          </a:xfrm>
          <a:prstGeom prst="rect">
            <a:avLst/>
          </a:prstGeom>
        </p:spPr>
      </p:pic>
    </p:spTree>
    <p:extLst>
      <p:ext uri="{BB962C8B-B14F-4D97-AF65-F5344CB8AC3E}">
        <p14:creationId xmlns:p14="http://schemas.microsoft.com/office/powerpoint/2010/main" val="284022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28650" y="1494183"/>
            <a:ext cx="7924800" cy="134806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400" b="1" dirty="0">
                <a:solidFill>
                  <a:srgbClr val="C00000"/>
                </a:solidFill>
                <a:latin typeface="Arial" panose="020B0604020202020204" pitchFamily="34" charset="0"/>
                <a:cs typeface="Arial" panose="020B0604020202020204" pitchFamily="34" charset="0"/>
              </a:rPr>
              <a:t>Electricity is Organized Lightning</a:t>
            </a:r>
            <a:r>
              <a:rPr lang="en-US" altLang="en-US" sz="2400" b="1" dirty="0">
                <a:latin typeface="Arial" panose="020B0604020202020204" pitchFamily="34" charset="0"/>
                <a:cs typeface="Arial" panose="020B0604020202020204" pitchFamily="34" charset="0"/>
              </a:rPr>
              <a:t> </a:t>
            </a:r>
            <a:r>
              <a:rPr lang="en-US" altLang="en-US" sz="1000" b="1" dirty="0">
                <a:latin typeface="Arial" panose="020B0604020202020204" pitchFamily="34" charset="0"/>
                <a:cs typeface="Arial" panose="020B0604020202020204" pitchFamily="34" charset="0"/>
              </a:rPr>
              <a:t>– George Carlin</a:t>
            </a:r>
          </a:p>
          <a:p>
            <a:pPr algn="l" eaLnBrk="1" hangingPunct="1">
              <a:lnSpc>
                <a:spcPct val="80000"/>
              </a:lnSpc>
            </a:pPr>
            <a:endParaRPr lang="en-US" altLang="en-US" sz="2400" dirty="0">
              <a:latin typeface="Arial" panose="020B0604020202020204" pitchFamily="34" charset="0"/>
              <a:cs typeface="Arial" panose="020B0604020202020204" pitchFamily="34" charset="0"/>
            </a:endParaRPr>
          </a:p>
          <a:p>
            <a:pPr algn="l" eaLnBrk="1" hangingPunct="1">
              <a:lnSpc>
                <a:spcPct val="80000"/>
              </a:lnSpc>
            </a:pPr>
            <a:r>
              <a:rPr lang="en-US" altLang="en-US" sz="2400" dirty="0">
                <a:latin typeface="Arial" panose="020B0604020202020204" pitchFamily="34" charset="0"/>
                <a:cs typeface="Arial" panose="020B0604020202020204" pitchFamily="34" charset="0"/>
              </a:rPr>
              <a:t>Any Voltage without current will not kill you, but any voltage with current can kill you.   </a:t>
            </a:r>
          </a:p>
        </p:txBody>
      </p:sp>
      <p:pic>
        <p:nvPicPr>
          <p:cNvPr id="12290" name="Picture 2" descr="Image result for metering safety good practice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585" y="3581400"/>
            <a:ext cx="3217829"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8FB0EEF-3091-DC79-3F3C-FF62C36C1E82}"/>
              </a:ext>
            </a:extLst>
          </p:cNvPr>
          <p:cNvSpPr>
            <a:spLocks noGrp="1"/>
          </p:cNvSpPr>
          <p:nvPr>
            <p:ph type="title"/>
          </p:nvPr>
        </p:nvSpPr>
        <p:spPr>
          <a:xfrm>
            <a:off x="1676400" y="497535"/>
            <a:ext cx="7208107" cy="679832"/>
          </a:xfrm>
        </p:spPr>
        <p:txBody>
          <a:bodyPr/>
          <a:lstStyle/>
          <a:p>
            <a:r>
              <a:rPr lang="en-US" altLang="en-US" dirty="0"/>
              <a:t>How Dangerous is Metering?</a:t>
            </a:r>
            <a:br>
              <a:rPr lang="ru-RU" altLang="en-US" b="1" dirty="0"/>
            </a:br>
            <a:endParaRPr lang="en-US" dirty="0"/>
          </a:p>
        </p:txBody>
      </p:sp>
      <p:sp>
        <p:nvSpPr>
          <p:cNvPr id="4" name="Footer Placeholder 3">
            <a:extLst>
              <a:ext uri="{FF2B5EF4-FFF2-40B4-BE49-F238E27FC236}">
                <a16:creationId xmlns:a16="http://schemas.microsoft.com/office/drawing/2014/main" id="{9F7C3C52-6C88-2F37-12F2-85CDEDDEB812}"/>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798" y="1447800"/>
            <a:ext cx="3724654" cy="30130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meter exploding from sock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403475"/>
            <a:ext cx="3657600" cy="381000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AEFD0E2A-FCA5-BF2A-E0C0-BAF64A3D4F10}"/>
              </a:ext>
            </a:extLst>
          </p:cNvPr>
          <p:cNvSpPr>
            <a:spLocks noGrp="1"/>
          </p:cNvSpPr>
          <p:nvPr>
            <p:ph type="ftr" sz="quarter" idx="3"/>
          </p:nvPr>
        </p:nvSpPr>
        <p:spPr/>
        <p:txBody>
          <a:bodyPr/>
          <a:lstStyle/>
          <a:p>
            <a:r>
              <a:rPr lang="en-US"/>
              <a:t>tescometering.com</a:t>
            </a:r>
            <a:endParaRPr lang="en-US" dirty="0"/>
          </a:p>
        </p:txBody>
      </p:sp>
      <p:sp>
        <p:nvSpPr>
          <p:cNvPr id="7" name="Title 1">
            <a:extLst>
              <a:ext uri="{FF2B5EF4-FFF2-40B4-BE49-F238E27FC236}">
                <a16:creationId xmlns:a16="http://schemas.microsoft.com/office/drawing/2014/main" id="{A29DE4C0-4FF0-5AFA-C39B-25BD41BD9820}"/>
              </a:ext>
            </a:extLst>
          </p:cNvPr>
          <p:cNvSpPr txBox="1">
            <a:spLocks/>
          </p:cNvSpPr>
          <p:nvPr/>
        </p:nvSpPr>
        <p:spPr>
          <a:xfrm>
            <a:off x="1676400" y="234568"/>
            <a:ext cx="7208107"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r>
              <a:rPr lang="en-US" altLang="en-US" sz="3600" dirty="0">
                <a:solidFill>
                  <a:schemeClr val="accent1"/>
                </a:solidFill>
              </a:rPr>
              <a:t>How Dangerous is Metering?</a:t>
            </a:r>
            <a:br>
              <a:rPr lang="en-US" altLang="en-US" sz="3600" b="1" dirty="0">
                <a:solidFill>
                  <a:schemeClr val="accent1"/>
                </a:solidFill>
              </a:rPr>
            </a:br>
            <a:endParaRPr lang="en-US" sz="3600" dirty="0">
              <a:solidFill>
                <a:schemeClr val="accent1"/>
              </a:solidFill>
            </a:endParaRPr>
          </a:p>
        </p:txBody>
      </p:sp>
    </p:spTree>
    <p:extLst>
      <p:ext uri="{BB962C8B-B14F-4D97-AF65-F5344CB8AC3E}">
        <p14:creationId xmlns:p14="http://schemas.microsoft.com/office/powerpoint/2010/main" val="259691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347313"/>
            <a:ext cx="7924800" cy="260379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400" b="1" dirty="0">
                <a:solidFill>
                  <a:srgbClr val="C00000"/>
                </a:solidFill>
                <a:cs typeface="Arial" charset="0"/>
              </a:rPr>
              <a:t>Personal Protective Equipment</a:t>
            </a:r>
          </a:p>
          <a:p>
            <a:pPr marL="342900" indent="-342900" algn="l" eaLnBrk="1" hangingPunct="1">
              <a:buFont typeface="Arial" panose="020B0604020202020204" pitchFamily="34" charset="0"/>
              <a:buChar char="•"/>
            </a:pPr>
            <a:r>
              <a:rPr lang="en-US" altLang="en-US" sz="2400" dirty="0">
                <a:cs typeface="Arial" charset="0"/>
              </a:rPr>
              <a:t>Leathers</a:t>
            </a:r>
          </a:p>
          <a:p>
            <a:pPr marL="342900" indent="-342900" algn="l" eaLnBrk="1" hangingPunct="1">
              <a:buFont typeface="Arial" panose="020B0604020202020204" pitchFamily="34" charset="0"/>
              <a:buChar char="•"/>
            </a:pPr>
            <a:r>
              <a:rPr lang="en-US" altLang="en-US" sz="2400" dirty="0">
                <a:cs typeface="Arial" charset="0"/>
              </a:rPr>
              <a:t>Rubber Gloves</a:t>
            </a:r>
          </a:p>
          <a:p>
            <a:pPr marL="342900" indent="-342900" algn="l" eaLnBrk="1" hangingPunct="1">
              <a:buFont typeface="Arial" panose="020B0604020202020204" pitchFamily="34" charset="0"/>
              <a:buChar char="•"/>
            </a:pPr>
            <a:r>
              <a:rPr lang="en-US" altLang="en-US" sz="2400" dirty="0">
                <a:cs typeface="Arial" charset="0"/>
              </a:rPr>
              <a:t>Face Shield</a:t>
            </a:r>
          </a:p>
          <a:p>
            <a:pPr marL="342900" indent="-342900" algn="l" eaLnBrk="1" hangingPunct="1">
              <a:buFont typeface="Arial" panose="020B0604020202020204" pitchFamily="34" charset="0"/>
              <a:buChar char="•"/>
            </a:pPr>
            <a:r>
              <a:rPr lang="en-US" altLang="en-US" sz="2400" dirty="0">
                <a:cs typeface="Arial" charset="0"/>
              </a:rPr>
              <a:t>FR Clothing</a:t>
            </a:r>
          </a:p>
          <a:p>
            <a:pPr marL="342900" indent="-342900" algn="l" eaLnBrk="1" hangingPunct="1">
              <a:buFont typeface="Arial" panose="020B0604020202020204" pitchFamily="34" charset="0"/>
              <a:buChar char="•"/>
            </a:pPr>
            <a:r>
              <a:rPr lang="en-US" altLang="en-US" sz="2400" dirty="0">
                <a:cs typeface="Arial" charset="0"/>
              </a:rPr>
              <a:t>Safety Shoes</a:t>
            </a:r>
          </a:p>
          <a:p>
            <a:pPr algn="l" eaLnBrk="1" hangingPunct="1">
              <a:lnSpc>
                <a:spcPct val="80000"/>
              </a:lnSpc>
            </a:pPr>
            <a:endParaRPr lang="en-US" altLang="en-US" sz="2400" dirty="0">
              <a:latin typeface="Times New Roman" pitchFamily="18" charset="0"/>
            </a:endParaRPr>
          </a:p>
        </p:txBody>
      </p:sp>
      <p:pic>
        <p:nvPicPr>
          <p:cNvPr id="13314" name="Picture 2" descr="WHS Aud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03475"/>
            <a:ext cx="4711715" cy="18905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663226"/>
            <a:ext cx="2963461" cy="13780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567A4FA-FCD5-A823-1D6D-354A6F193712}"/>
              </a:ext>
            </a:extLst>
          </p:cNvPr>
          <p:cNvSpPr>
            <a:spLocks noGrp="1"/>
          </p:cNvSpPr>
          <p:nvPr>
            <p:ph type="title"/>
          </p:nvPr>
        </p:nvSpPr>
        <p:spPr>
          <a:xfrm>
            <a:off x="1524000" y="505447"/>
            <a:ext cx="7208107" cy="679832"/>
          </a:xfrm>
        </p:spPr>
        <p:txBody>
          <a:bodyPr/>
          <a:lstStyle/>
          <a:p>
            <a:r>
              <a:rPr lang="en-US" altLang="en-US" dirty="0"/>
              <a:t>Safety First -  PPE</a:t>
            </a:r>
            <a:br>
              <a:rPr lang="ru-RU" altLang="en-US" dirty="0"/>
            </a:br>
            <a:endParaRPr lang="en-US" dirty="0"/>
          </a:p>
        </p:txBody>
      </p:sp>
      <p:sp>
        <p:nvSpPr>
          <p:cNvPr id="2" name="Footer Placeholder 1">
            <a:extLst>
              <a:ext uri="{FF2B5EF4-FFF2-40B4-BE49-F238E27FC236}">
                <a16:creationId xmlns:a16="http://schemas.microsoft.com/office/drawing/2014/main" id="{6A99D360-FF94-4318-7575-6980FD5E8047}"/>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263917" y="251619"/>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Arc Flash</a:t>
            </a:r>
          </a:p>
        </p:txBody>
      </p:sp>
      <p:sp>
        <p:nvSpPr>
          <p:cNvPr id="6147" name="Rectangle 3"/>
          <p:cNvSpPr>
            <a:spLocks noGrp="1" noChangeArrowheads="1"/>
          </p:cNvSpPr>
          <p:nvPr>
            <p:ph idx="1"/>
          </p:nvPr>
        </p:nvSpPr>
        <p:spPr bwMode="auto">
          <a:xfrm>
            <a:off x="366432" y="1219200"/>
            <a:ext cx="5715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sz="2200" b="1" dirty="0">
                <a:latin typeface="Arial" panose="020B0604020202020204" pitchFamily="34" charset="0"/>
                <a:cs typeface="Arial" panose="020B0604020202020204" pitchFamily="34" charset="0"/>
              </a:rPr>
              <a:t>What is Arc Flash?</a:t>
            </a:r>
          </a:p>
          <a:p>
            <a:pPr marL="0" indent="0">
              <a:buNone/>
            </a:pPr>
            <a:r>
              <a:rPr lang="en-US" sz="2000" dirty="0">
                <a:latin typeface="Arial" panose="020B0604020202020204" pitchFamily="34" charset="0"/>
                <a:cs typeface="Arial" panose="020B0604020202020204" pitchFamily="34" charset="0"/>
              </a:rPr>
              <a:t>While an arc flash is sometimes used interchangeably with “arc fault”, an arc flash is more accurately defined as the light produced during an arc fault. An arc fault is a type of electrical fault that results from the breakdown of an insulating medium between two conductors where the energy is sufficient to sustain an arc across the insulator (often air) and can cause extreme amounts of light (arc flash), immense heat upwards of 19,000 degrees C, and a resulting explosive pressure wave (arc blast). These forces combine to create a hazardous condition that can vaporize metal, destroy equipment, and pose a significant hazard to anyone in the vicinity.</a:t>
            </a:r>
          </a:p>
        </p:txBody>
      </p:sp>
      <p:sp>
        <p:nvSpPr>
          <p:cNvPr id="3" name="Footer Placeholder 2">
            <a:extLst>
              <a:ext uri="{FF2B5EF4-FFF2-40B4-BE49-F238E27FC236}">
                <a16:creationId xmlns:a16="http://schemas.microsoft.com/office/drawing/2014/main" id="{8377583C-8496-4C50-0837-F50C25DCB87E}"/>
              </a:ext>
            </a:extLst>
          </p:cNvPr>
          <p:cNvSpPr>
            <a:spLocks noGrp="1"/>
          </p:cNvSpPr>
          <p:nvPr>
            <p:ph type="ftr" sz="quarter" idx="3"/>
          </p:nvPr>
        </p:nvSpPr>
        <p:spPr/>
        <p:txBody>
          <a:bodyPr/>
          <a:lstStyle/>
          <a:p>
            <a:r>
              <a:rPr lang="en-US"/>
              <a:t>tescometering.com</a:t>
            </a:r>
            <a:endParaRPr lang="en-US" dirty="0"/>
          </a:p>
        </p:txBody>
      </p:sp>
      <p:pic>
        <p:nvPicPr>
          <p:cNvPr id="2" name="Picture 1">
            <a:extLst>
              <a:ext uri="{FF2B5EF4-FFF2-40B4-BE49-F238E27FC236}">
                <a16:creationId xmlns:a16="http://schemas.microsoft.com/office/drawing/2014/main" id="{FE7F7149-2064-4196-A39C-DA816786A938}"/>
              </a:ext>
            </a:extLst>
          </p:cNvPr>
          <p:cNvPicPr>
            <a:picLocks noChangeAspect="1"/>
          </p:cNvPicPr>
          <p:nvPr/>
        </p:nvPicPr>
        <p:blipFill>
          <a:blip r:embed="rId2"/>
          <a:stretch>
            <a:fillRect/>
          </a:stretch>
        </p:blipFill>
        <p:spPr>
          <a:xfrm>
            <a:off x="6172200" y="1676400"/>
            <a:ext cx="2609850" cy="2971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219200" y="279935"/>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dirty="0">
                <a:latin typeface="+mj-lt"/>
              </a:rPr>
              <a:t>Covering the Basics</a:t>
            </a:r>
          </a:p>
        </p:txBody>
      </p:sp>
      <p:sp>
        <p:nvSpPr>
          <p:cNvPr id="2" name="Footer Placeholder 1">
            <a:extLst>
              <a:ext uri="{FF2B5EF4-FFF2-40B4-BE49-F238E27FC236}">
                <a16:creationId xmlns:a16="http://schemas.microsoft.com/office/drawing/2014/main" id="{06F23102-61A7-96BC-D552-78A825C0AF8E}"/>
              </a:ext>
            </a:extLst>
          </p:cNvPr>
          <p:cNvSpPr>
            <a:spLocks noGrp="1"/>
          </p:cNvSpPr>
          <p:nvPr>
            <p:ph type="ftr" sz="quarter" idx="3"/>
          </p:nvPr>
        </p:nvSpPr>
        <p:spPr/>
        <p:txBody>
          <a:bodyPr/>
          <a:lstStyle/>
          <a:p>
            <a:r>
              <a:rPr lang="en-US"/>
              <a:t>tescometering.com</a:t>
            </a:r>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134969"/>
            <a:ext cx="4724400" cy="493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549412"/>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TESCOOL Template 2024_FINAL</Template>
  <TotalTime>6490</TotalTime>
  <Words>1163</Words>
  <Application>Microsoft Macintosh PowerPoint</Application>
  <PresentationFormat>On-screen Show (4:3)</PresentationFormat>
  <Paragraphs>155</Paragraphs>
  <Slides>23</Slides>
  <Notes>4</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Times New Roman</vt:lpstr>
      <vt:lpstr>AvantGarde</vt:lpstr>
      <vt:lpstr>Calibri</vt:lpstr>
      <vt:lpstr>Arial</vt:lpstr>
      <vt:lpstr>TESCO Template</vt:lpstr>
      <vt:lpstr>Chart</vt:lpstr>
      <vt:lpstr>  Site Inspections</vt:lpstr>
      <vt:lpstr>Metering Safety</vt:lpstr>
      <vt:lpstr>Does Age Matter – Or Experience?</vt:lpstr>
      <vt:lpstr>Non-Fatal Electrical Injuries</vt:lpstr>
      <vt:lpstr>How Dangerous is Metering? </vt:lpstr>
      <vt:lpstr>PowerPoint Presentation</vt:lpstr>
      <vt:lpstr>Safety First -  PPE </vt:lpstr>
      <vt:lpstr>Arc Flash</vt:lpstr>
      <vt:lpstr>Covering the Basics</vt:lpstr>
      <vt:lpstr>More of the Basics</vt:lpstr>
      <vt:lpstr>How Bad Can Things Get?</vt:lpstr>
      <vt:lpstr>Field Audits, Trouble Shooting and Testing </vt:lpstr>
      <vt:lpstr>PowerPoint Presentation</vt:lpstr>
      <vt:lpstr>Field Audits, Trouble Shooting and Testing </vt:lpstr>
      <vt:lpstr>Once the box is Open Issues to Look For</vt:lpstr>
      <vt:lpstr>Backfeed, Ground Fault and  other Issues to Look For</vt:lpstr>
      <vt:lpstr>Tools</vt:lpstr>
      <vt:lpstr>PowerPoint Presentation</vt:lpstr>
      <vt:lpstr>Summary</vt:lpstr>
      <vt:lpstr>Other Considerations/Hazards</vt:lpstr>
      <vt:lpstr>3 Phase Cautions</vt:lpstr>
      <vt:lpstr>Roundtable</vt:lpstr>
      <vt:lpstr>              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Sandy Garcia</cp:lastModifiedBy>
  <cp:revision>123</cp:revision>
  <cp:lastPrinted>2004-05-03T19:12:21Z</cp:lastPrinted>
  <dcterms:created xsi:type="dcterms:W3CDTF">2004-03-09T01:40:14Z</dcterms:created>
  <dcterms:modified xsi:type="dcterms:W3CDTF">2024-07-19T21:05:26Z</dcterms:modified>
</cp:coreProperties>
</file>