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5.xml" ContentType="application/vnd.openxmlformats-officedocument.presentationml.notesSlide+xml"/>
  <Override PartName="/ppt/ink/ink1.xml" ContentType="application/inkml+xml"/>
  <Override PartName="/ppt/ink/ink2.xml" ContentType="application/inkml+xml"/>
  <Override PartName="/ppt/tags/tag4.xml" ContentType="application/vnd.openxmlformats-officedocument.presentationml.tags+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4"/>
  </p:sldMasterIdLst>
  <p:notesMasterIdLst>
    <p:notesMasterId r:id="rId36"/>
  </p:notesMasterIdLst>
  <p:sldIdLst>
    <p:sldId id="305" r:id="rId5"/>
    <p:sldId id="354" r:id="rId6"/>
    <p:sldId id="360" r:id="rId7"/>
    <p:sldId id="359" r:id="rId8"/>
    <p:sldId id="355" r:id="rId9"/>
    <p:sldId id="356" r:id="rId10"/>
    <p:sldId id="357" r:id="rId11"/>
    <p:sldId id="358" r:id="rId12"/>
    <p:sldId id="332" r:id="rId13"/>
    <p:sldId id="333" r:id="rId14"/>
    <p:sldId id="344" r:id="rId15"/>
    <p:sldId id="334" r:id="rId16"/>
    <p:sldId id="335" r:id="rId17"/>
    <p:sldId id="336" r:id="rId18"/>
    <p:sldId id="337" r:id="rId19"/>
    <p:sldId id="338" r:id="rId20"/>
    <p:sldId id="339" r:id="rId21"/>
    <p:sldId id="340" r:id="rId22"/>
    <p:sldId id="341" r:id="rId23"/>
    <p:sldId id="342" r:id="rId24"/>
    <p:sldId id="343" r:id="rId25"/>
    <p:sldId id="345" r:id="rId26"/>
    <p:sldId id="347" r:id="rId27"/>
    <p:sldId id="348" r:id="rId28"/>
    <p:sldId id="349" r:id="rId29"/>
    <p:sldId id="350" r:id="rId30"/>
    <p:sldId id="351" r:id="rId31"/>
    <p:sldId id="352" r:id="rId32"/>
    <p:sldId id="353" r:id="rId33"/>
    <p:sldId id="346" r:id="rId34"/>
    <p:sldId id="30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2789" autoAdjust="0"/>
  </p:normalViewPr>
  <p:slideViewPr>
    <p:cSldViewPr>
      <p:cViewPr varScale="1">
        <p:scale>
          <a:sx n="114" d="100"/>
          <a:sy n="114" d="100"/>
        </p:scale>
        <p:origin x="195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06T12:08:50.759"/>
    </inkml:context>
    <inkml:brush xml:id="br0">
      <inkml:brushProperty name="width" value="0.05" units="cm"/>
      <inkml:brushProperty name="height" value="0.05" units="cm"/>
      <inkml:brushProperty name="color" value="#E71224"/>
    </inkml:brush>
  </inkml:definitions>
  <inkml:trace contextRef="#ctx0" brushRef="#br0">5 4489 24575,'-1'-79'0,"-2"42"0,3 0 0,1 1 0,1-1 0,2 1 0,11-42 0,23-26 0,-22 64 0,13-51 0,-12 32 0,2 1 0,3 0 0,3 2 0,60-102 0,10 2 0,-9 3 0,-30 46 0,165-210 0,-186 271 0,-13 15 0,2 1 0,34-33 0,-39 44 0,-1-1 0,29-43 0,13-16 0,-26 43 0,-16 17 0,-1 0 0,28-39 0,-44 56 0,17-26 0,40-51 0,-46 68 0,0 0 0,2 0 0,-1 1 0,24-12 0,-19 11 0,-1 0 0,21-17 0,-14 7 0,-1 0 0,-1-2 0,0-1 0,-2 0 0,27-43 0,-34 48 0,0 2 0,1-1 0,25-23 0,-21 23 0,-1 0 0,24-36 0,-5-8 0,-3-1 0,37-105 0,-45 104 0,-16 44 0,1 1 0,17-26 0,-14 24 0,-8 12 0,-1-1 0,0 0 0,0 0 0,-1 0 0,-1 0 0,0 0 0,0-1 0,-1 1 0,0-17 0,-1 15 0,1-1 0,1 1 0,0 0 0,0 0 0,1-1 0,6-15 0,-1 8 0,0-2 0,-2 1 0,-1-1 0,0 0 0,-2 0 0,2-27 0,-4 37 0,1 0 0,0 0 0,2 0 0,-1 1 0,1 0 0,1-1 0,8-15 0,6-3 0,26-35 0,-30 46 0,0-1 0,-2 0 0,0-1 0,15-36 0,-19 32 0,-2 3 0,1 1 0,1 1 0,1-1 0,15-21 0,-9 15 0,0-1 0,-2-1 0,12-33 0,-13 30 0,-11 27 0,1 0 0,-2-1 0,1 1 0,-1 0 0,1-1 0,-1-5 0,-1 9 0,0 0 0,0 1 0,0-1 0,0 0 0,-1 0 0,1 0 0,-1 1 0,1-1 0,-1 0 0,0 1 0,1-1 0,-1 0 0,0 1 0,0-1 0,0 1 0,0-1 0,-1 1 0,1 0 0,0 0 0,0-1 0,-1 1 0,1 0 0,-2-1 0,-9-5 0,-1 0 0,1 1 0,-1 0 0,0 1 0,0 0 0,-16-3 0,-84-10 0,107 17-114,1 0 1,-1 0-1,1 0 0,0-1 0,0 0 1,-1 0-1,1-1 0,1 1 0,-1-1 1,0 0-1,-7-7 0,-7-7-6712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06T12:08:52.744"/>
    </inkml:context>
    <inkml:brush xml:id="br0">
      <inkml:brushProperty name="width" value="0.05" units="cm"/>
      <inkml:brushProperty name="height" value="0.05" units="cm"/>
      <inkml:brushProperty name="color" value="#E71224"/>
    </inkml:brush>
  </inkml:definitions>
  <inkml:trace contextRef="#ctx0" brushRef="#br0">1 1 24575,'4'4'0,"3"7"0,-1 6 0,3 0 0,1 2 0,-2 3 0,3-3 0,-1 0 0,-1 2 0,-3 2 0,-3 2 0,4 1 0,0 1 0,-1 1 0,3 1 0,5-1 0,5 5 0,-1-4-8191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853A6F2-9142-45E6-A918-8285AA57D7FE}" type="slidenum">
              <a:rPr lang="en-US"/>
              <a:pPr>
                <a:defRPr/>
              </a:pPr>
              <a:t>‹#›</a:t>
            </a:fld>
            <a:endParaRPr lang="en-US" dirty="0"/>
          </a:p>
        </p:txBody>
      </p:sp>
    </p:spTree>
    <p:extLst>
      <p:ext uri="{BB962C8B-B14F-4D97-AF65-F5344CB8AC3E}">
        <p14:creationId xmlns:p14="http://schemas.microsoft.com/office/powerpoint/2010/main" val="486144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8B917A53-075A-4B5A-9413-704AB7460CE2}" type="slidenum">
              <a:rPr lang="en-US" altLang="en-US" smtClean="0"/>
              <a:pPr>
                <a:spcBef>
                  <a:spcPct val="0"/>
                </a:spcBef>
              </a:pPr>
              <a:t>1</a:t>
            </a:fld>
            <a:endParaRPr lang="en-US" alt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327566-618B-4F02-B247-BA2458A1BD2A}" type="slidenum">
              <a:rPr lang="en-US" altLang="en-US" smtClean="0"/>
              <a:pPr eaLnBrk="1" hangingPunct="1">
                <a:spcBef>
                  <a:spcPct val="0"/>
                </a:spcBef>
              </a:pPr>
              <a:t>11</a:t>
            </a:fld>
            <a:endParaRPr lang="en-US" alt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12</a:t>
            </a:fld>
            <a:endParaRPr lang="en-US" dirty="0"/>
          </a:p>
        </p:txBody>
      </p:sp>
    </p:spTree>
    <p:extLst>
      <p:ext uri="{BB962C8B-B14F-4D97-AF65-F5344CB8AC3E}">
        <p14:creationId xmlns:p14="http://schemas.microsoft.com/office/powerpoint/2010/main" val="463226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9FC64D-C3EC-40BA-9948-43930357B096}" type="slidenum">
              <a:rPr lang="en-US" altLang="en-US" smtClean="0"/>
              <a:pPr eaLnBrk="1" hangingPunct="1">
                <a:spcBef>
                  <a:spcPct val="0"/>
                </a:spcBef>
              </a:pPr>
              <a:t>13</a:t>
            </a:fld>
            <a:endParaRPr lang="en-US" alt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F3F5B25-2871-4AA2-9DF1-34F75FEDD274}" type="slidenum">
              <a:rPr lang="en-US" altLang="en-US"/>
              <a:pPr algn="r" eaLnBrk="1" hangingPunct="1">
                <a:spcBef>
                  <a:spcPct val="0"/>
                </a:spcBef>
              </a:pPr>
              <a:t>14</a:t>
            </a:fld>
            <a:endParaRPr lang="en-US" alt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C49E51-9D8B-4032-90C8-5423603B8E70}" type="slidenum">
              <a:rPr lang="en-US" altLang="en-US" smtClean="0"/>
              <a:pPr eaLnBrk="1" hangingPunct="1">
                <a:spcBef>
                  <a:spcPct val="0"/>
                </a:spcBef>
              </a:pPr>
              <a:t>15</a:t>
            </a:fld>
            <a:endParaRPr lang="en-US" alt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16</a:t>
            </a:fld>
            <a:endParaRPr lang="en-US" dirty="0"/>
          </a:p>
        </p:txBody>
      </p:sp>
    </p:spTree>
    <p:extLst>
      <p:ext uri="{BB962C8B-B14F-4D97-AF65-F5344CB8AC3E}">
        <p14:creationId xmlns:p14="http://schemas.microsoft.com/office/powerpoint/2010/main" val="2184982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17</a:t>
            </a:fld>
            <a:endParaRPr lang="en-US" dirty="0"/>
          </a:p>
        </p:txBody>
      </p:sp>
    </p:spTree>
    <p:extLst>
      <p:ext uri="{BB962C8B-B14F-4D97-AF65-F5344CB8AC3E}">
        <p14:creationId xmlns:p14="http://schemas.microsoft.com/office/powerpoint/2010/main" val="2184982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18</a:t>
            </a:fld>
            <a:endParaRPr lang="en-US" dirty="0"/>
          </a:p>
        </p:txBody>
      </p:sp>
    </p:spTree>
    <p:extLst>
      <p:ext uri="{BB962C8B-B14F-4D97-AF65-F5344CB8AC3E}">
        <p14:creationId xmlns:p14="http://schemas.microsoft.com/office/powerpoint/2010/main" val="2184982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19</a:t>
            </a:fld>
            <a:endParaRPr lang="en-US" dirty="0"/>
          </a:p>
        </p:txBody>
      </p:sp>
    </p:spTree>
    <p:extLst>
      <p:ext uri="{BB962C8B-B14F-4D97-AF65-F5344CB8AC3E}">
        <p14:creationId xmlns:p14="http://schemas.microsoft.com/office/powerpoint/2010/main" val="223351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86E3CB-6D2E-4788-A958-968D29DBB130}" type="slidenum">
              <a:rPr lang="en-US" altLang="en-US" smtClean="0"/>
              <a:pPr eaLnBrk="1" hangingPunct="1">
                <a:spcBef>
                  <a:spcPct val="0"/>
                </a:spcBef>
              </a:pPr>
              <a:t>20</a:t>
            </a:fld>
            <a:endParaRPr lang="en-US"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5DDCC6-B114-4A37-AFE7-E3830A16CA23}" type="slidenum">
              <a:rPr lang="en-US" altLang="en-US" smtClean="0"/>
              <a:pPr eaLnBrk="1" hangingPunct="1">
                <a:spcBef>
                  <a:spcPct val="0"/>
                </a:spcBef>
              </a:pPr>
              <a:t>2</a:t>
            </a:fld>
            <a:endParaRPr lang="en-US" alt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1A7AC3-199D-4BD2-B27B-ECB6CB382AA9}" type="slidenum">
              <a:rPr lang="en-US" altLang="en-US" smtClean="0"/>
              <a:pPr eaLnBrk="1" hangingPunct="1">
                <a:spcBef>
                  <a:spcPct val="0"/>
                </a:spcBef>
              </a:pPr>
              <a:t>21</a:t>
            </a:fld>
            <a:endParaRPr lang="en-US" alt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4D7B40C-C70E-47AC-A23F-60C20A897427}" type="slidenum">
              <a:rPr lang="en-US" altLang="en-US" smtClean="0"/>
              <a:pPr eaLnBrk="1" hangingPunct="1">
                <a:spcBef>
                  <a:spcPct val="0"/>
                </a:spcBef>
              </a:pPr>
              <a:t>22</a:t>
            </a:fld>
            <a:endParaRPr lang="en-US" alt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DE35B3B-BBAE-462E-B3B6-5008FFB26061}" type="slidenum">
              <a:rPr lang="en-US" altLang="en-US"/>
              <a:pPr algn="r" eaLnBrk="1" hangingPunct="1">
                <a:spcBef>
                  <a:spcPct val="0"/>
                </a:spcBef>
              </a:pPr>
              <a:t>23</a:t>
            </a:fld>
            <a:endParaRPr lang="en-US" alt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DE35B3B-BBAE-462E-B3B6-5008FFB26061}" type="slidenum">
              <a:rPr lang="en-US" altLang="en-US"/>
              <a:pPr algn="r" eaLnBrk="1" hangingPunct="1">
                <a:spcBef>
                  <a:spcPct val="0"/>
                </a:spcBef>
              </a:pPr>
              <a:t>24</a:t>
            </a:fld>
            <a:endParaRPr lang="en-US" alt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01DB6D-4C53-4702-8DE4-A72378E4722F}" type="slidenum">
              <a:rPr lang="en-US" altLang="en-US" smtClean="0"/>
              <a:pPr eaLnBrk="1" hangingPunct="1">
                <a:spcBef>
                  <a:spcPct val="0"/>
                </a:spcBef>
              </a:pPr>
              <a:t>25</a:t>
            </a:fld>
            <a:endParaRPr lang="en-US" alt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01DB6D-4C53-4702-8DE4-A72378E4722F}" type="slidenum">
              <a:rPr lang="en-US" altLang="en-US" smtClean="0"/>
              <a:pPr eaLnBrk="1" hangingPunct="1">
                <a:spcBef>
                  <a:spcPct val="0"/>
                </a:spcBef>
              </a:pPr>
              <a:t>26</a:t>
            </a:fld>
            <a:endParaRPr lang="en-US" alt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27</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28</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29</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D2C082-975A-4C04-8C58-22D9F7250399}" type="slidenum">
              <a:rPr lang="en-US" altLang="en-US" smtClean="0"/>
              <a:pPr eaLnBrk="1" hangingPunct="1">
                <a:spcBef>
                  <a:spcPct val="0"/>
                </a:spcBef>
              </a:pPr>
              <a:t>30</a:t>
            </a:fld>
            <a:endParaRPr lang="en-US" alt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5DDCC6-B114-4A37-AFE7-E3830A16CA23}" type="slidenum">
              <a:rPr lang="en-US" altLang="en-US" smtClean="0"/>
              <a:pPr eaLnBrk="1" hangingPunct="1">
                <a:spcBef>
                  <a:spcPct val="0"/>
                </a:spcBef>
              </a:pPr>
              <a:t>3</a:t>
            </a:fld>
            <a:endParaRPr lang="en-US" alt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66978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7452BBE-181A-4B97-AAAE-7C92FF066AFD}" type="slidenum">
              <a:rPr lang="en-US" altLang="en-US" smtClean="0"/>
              <a:pPr>
                <a:spcBef>
                  <a:spcPct val="0"/>
                </a:spcBef>
              </a:pPr>
              <a:t>31</a:t>
            </a:fld>
            <a:endParaRPr lang="en-US"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5DDCC6-B114-4A37-AFE7-E3830A16CA23}" type="slidenum">
              <a:rPr lang="en-US" altLang="en-US" smtClean="0"/>
              <a:pPr eaLnBrk="1" hangingPunct="1">
                <a:spcBef>
                  <a:spcPct val="0"/>
                </a:spcBef>
              </a:pPr>
              <a:t>4</a:t>
            </a:fld>
            <a:endParaRPr lang="en-US" alt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3104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1DBD58-13B6-4767-ACF6-D7E79047BD22}" type="slidenum">
              <a:rPr lang="en-US" altLang="en-US" smtClean="0"/>
              <a:pPr eaLnBrk="1" hangingPunct="1">
                <a:spcBef>
                  <a:spcPct val="0"/>
                </a:spcBef>
              </a:pPr>
              <a:t>5</a:t>
            </a:fld>
            <a:endParaRPr lang="en-US" alt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04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38DB56-BFB3-4C55-B8A1-4BA44EAB9DB4}" type="datetime1">
              <a:rPr lang="de-DE" altLang="en-US" smtClean="0"/>
              <a:pPr eaLnBrk="1" hangingPunct="1"/>
              <a:t>17.06.24</a:t>
            </a:fld>
            <a:endParaRPr lang="fi-FI" altLang="en-US"/>
          </a:p>
        </p:txBody>
      </p:sp>
      <p:sp>
        <p:nvSpPr>
          <p:cNvPr id="604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6EEF4F-EFC1-423E-BBB7-CBE3DC1DF838}" type="slidenum">
              <a:rPr lang="fi-FI" altLang="en-US" smtClean="0"/>
              <a:pPr eaLnBrk="1" hangingPunct="1"/>
              <a:t>7</a:t>
            </a:fld>
            <a:endParaRPr lang="fi-FI"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a:ln/>
        </p:spPr>
      </p:sp>
      <p:sp>
        <p:nvSpPr>
          <p:cNvPr id="614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ln/>
        </p:spPr>
      </p:sp>
      <p:sp>
        <p:nvSpPr>
          <p:cNvPr id="6349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93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1725CC-C17C-4EFC-80C2-3CBF02E06EA7}" type="datetime1">
              <a:rPr lang="de-DE" altLang="en-US" smtClean="0"/>
              <a:pPr eaLnBrk="1" hangingPunct="1"/>
              <a:t>17.06.24</a:t>
            </a:fld>
            <a:endParaRPr lang="fi-FI" altLang="en-US"/>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9625F9-9F38-46F1-96EB-DF7D874D7DE6}" type="slidenum">
              <a:rPr lang="fi-FI" altLang="en-US" smtClean="0"/>
              <a:pPr eaLnBrk="1" hangingPunct="1"/>
              <a:t>10</a:t>
            </a:fld>
            <a:endParaRPr lang="fi-FI"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072174" y="3509965"/>
            <a:ext cx="7071826"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and black logo&#10;&#10;Description automatically generated">
            <a:extLst>
              <a:ext uri="{FF2B5EF4-FFF2-40B4-BE49-F238E27FC236}">
                <a16:creationId xmlns:a16="http://schemas.microsoft.com/office/drawing/2014/main" id="{6E3EB278-4700-7289-F26D-5F94CB1F9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
        <p:nvSpPr>
          <p:cNvPr id="6" name="Text Placeholder 13">
            <a:extLst>
              <a:ext uri="{FF2B5EF4-FFF2-40B4-BE49-F238E27FC236}">
                <a16:creationId xmlns:a16="http://schemas.microsoft.com/office/drawing/2014/main" id="{C89D99CD-5FBB-174D-CE45-E759653CDED6}"/>
              </a:ext>
            </a:extLst>
          </p:cNvPr>
          <p:cNvSpPr>
            <a:spLocks noGrp="1"/>
          </p:cNvSpPr>
          <p:nvPr>
            <p:ph type="body" sz="quarter" idx="10"/>
          </p:nvPr>
        </p:nvSpPr>
        <p:spPr>
          <a:xfrm>
            <a:off x="5566946" y="5508761"/>
            <a:ext cx="3244850" cy="271161"/>
          </a:xfrm>
        </p:spPr>
        <p:txBody>
          <a:bodyPr>
            <a:noAutofit/>
          </a:bodyPr>
          <a:lstStyle>
            <a:lvl1pPr marL="0" indent="0">
              <a:buNone/>
              <a:defRPr sz="1600">
                <a:solidFill>
                  <a:schemeClr val="accent1"/>
                </a:solidFill>
              </a:defRPr>
            </a:lvl1pPr>
          </a:lstStyle>
          <a:p>
            <a:pPr lvl="0"/>
            <a:r>
              <a:rPr lang="en-US" dirty="0"/>
              <a:t>Click to edit Master text styles</a:t>
            </a:r>
          </a:p>
        </p:txBody>
      </p:sp>
      <p:sp>
        <p:nvSpPr>
          <p:cNvPr id="8" name="Text Placeholder 14">
            <a:extLst>
              <a:ext uri="{FF2B5EF4-FFF2-40B4-BE49-F238E27FC236}">
                <a16:creationId xmlns:a16="http://schemas.microsoft.com/office/drawing/2014/main" id="{E1642BB1-90A6-F423-D332-E06CDCFA87E8}"/>
              </a:ext>
            </a:extLst>
          </p:cNvPr>
          <p:cNvSpPr>
            <a:spLocks noGrp="1"/>
          </p:cNvSpPr>
          <p:nvPr>
            <p:ph type="body" sz="quarter" idx="11"/>
          </p:nvPr>
        </p:nvSpPr>
        <p:spPr>
          <a:xfrm>
            <a:off x="5566946" y="5779922"/>
            <a:ext cx="3244850" cy="271161"/>
          </a:xfrm>
        </p:spPr>
        <p:txBody>
          <a:bodyPr>
            <a:noAutofit/>
          </a:bodyPr>
          <a:lstStyle>
            <a:lvl1pPr marL="0" indent="0">
              <a:buNone/>
              <a:defRPr sz="1600"/>
            </a:lvl1pPr>
          </a:lstStyle>
          <a:p>
            <a:pPr lvl="0"/>
            <a:r>
              <a:rPr lang="en-US" dirty="0"/>
              <a:t>Click to edit Master text styles</a:t>
            </a:r>
          </a:p>
        </p:txBody>
      </p:sp>
      <p:sp>
        <p:nvSpPr>
          <p:cNvPr id="9" name="Text Placeholder 15">
            <a:extLst>
              <a:ext uri="{FF2B5EF4-FFF2-40B4-BE49-F238E27FC236}">
                <a16:creationId xmlns:a16="http://schemas.microsoft.com/office/drawing/2014/main" id="{408DF6D3-D85E-F5B6-FF48-A92CA7AF12A9}"/>
              </a:ext>
            </a:extLst>
          </p:cNvPr>
          <p:cNvSpPr>
            <a:spLocks noGrp="1"/>
          </p:cNvSpPr>
          <p:nvPr>
            <p:ph type="body" sz="quarter" idx="12"/>
          </p:nvPr>
        </p:nvSpPr>
        <p:spPr>
          <a:xfrm>
            <a:off x="5566946" y="6051083"/>
            <a:ext cx="3244850" cy="271161"/>
          </a:xfrm>
        </p:spPr>
        <p:txBody>
          <a:bodyPr>
            <a:noAutofit/>
          </a:bodyPr>
          <a:lstStyle>
            <a:lvl1pPr marL="0" indent="0">
              <a:buNone/>
              <a:defRPr sz="1600"/>
            </a:lvl1pPr>
          </a:lstStyle>
          <a:p>
            <a:pPr lvl="0"/>
            <a:r>
              <a:rPr lang="en-US" dirty="0"/>
              <a:t>Click to edit Master text styles</a:t>
            </a:r>
          </a:p>
        </p:txBody>
      </p:sp>
      <p:pic>
        <p:nvPicPr>
          <p:cNvPr id="10" name="Picture 9" descr="A black and red calendar with red letters and numbers&#10;&#10;Description automatically generated">
            <a:extLst>
              <a:ext uri="{FF2B5EF4-FFF2-40B4-BE49-F238E27FC236}">
                <a16:creationId xmlns:a16="http://schemas.microsoft.com/office/drawing/2014/main" id="{52AED08C-E35F-8F19-EEFB-C49F495FB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907" y="5353985"/>
            <a:ext cx="3055647" cy="1172029"/>
          </a:xfrm>
          <a:prstGeom prst="rect">
            <a:avLst/>
          </a:prstGeom>
        </p:spPr>
      </p:pic>
    </p:spTree>
    <p:extLst>
      <p:ext uri="{BB962C8B-B14F-4D97-AF65-F5344CB8AC3E}">
        <p14:creationId xmlns:p14="http://schemas.microsoft.com/office/powerpoint/2010/main" val="252022042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2" y="136525"/>
            <a:ext cx="7208107" cy="679832"/>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85665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69034"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pic>
        <p:nvPicPr>
          <p:cNvPr id="9" name="Picture 8" descr="A red and black logo&#10;&#10;Description automatically generated">
            <a:extLst>
              <a:ext uri="{FF2B5EF4-FFF2-40B4-BE49-F238E27FC236}">
                <a16:creationId xmlns:a16="http://schemas.microsoft.com/office/drawing/2014/main" id="{12952CE3-364E-1AF8-155D-3DAF073B6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43669313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TextBox 1">
            <a:extLst>
              <a:ext uri="{FF2B5EF4-FFF2-40B4-BE49-F238E27FC236}">
                <a16:creationId xmlns:a16="http://schemas.microsoft.com/office/drawing/2014/main" id="{9AB92E6C-E9E6-B8BE-D9F1-7A8E8AADE0ED}"/>
              </a:ext>
            </a:extLst>
          </p:cNvPr>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267115600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7592" y="329991"/>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7" name="TextBox 1">
            <a:extLst>
              <a:ext uri="{FF2B5EF4-FFF2-40B4-BE49-F238E27FC236}">
                <a16:creationId xmlns:a16="http://schemas.microsoft.com/office/drawing/2014/main" id="{E9F57E80-BF72-018C-0C61-C2ABE8DA9587}"/>
              </a:ext>
            </a:extLst>
          </p:cNvPr>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360032220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2" name="TextBox 1">
            <a:extLst>
              <a:ext uri="{FF2B5EF4-FFF2-40B4-BE49-F238E27FC236}">
                <a16:creationId xmlns:a16="http://schemas.microsoft.com/office/drawing/2014/main" id="{261028F2-C79A-4710-F3EE-2B8009BFCCFC}"/>
              </a:ext>
            </a:extLst>
          </p:cNvPr>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407298675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43341709-DC5F-EDEA-C194-A29A98C8D3B5}"/>
              </a:ext>
            </a:extLst>
          </p:cNvPr>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47742523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TextBox 1">
            <a:extLst>
              <a:ext uri="{FF2B5EF4-FFF2-40B4-BE49-F238E27FC236}">
                <a16:creationId xmlns:a16="http://schemas.microsoft.com/office/drawing/2014/main" id="{0D4CFF38-7F14-9BE6-A5E2-5E2BDF2617D8}"/>
              </a:ext>
            </a:extLst>
          </p:cNvPr>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16103052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8872" y="99580"/>
            <a:ext cx="7759711"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A red and black logo&#10;&#10;Description automatically generated">
            <a:extLst>
              <a:ext uri="{FF2B5EF4-FFF2-40B4-BE49-F238E27FC236}">
                <a16:creationId xmlns:a16="http://schemas.microsoft.com/office/drawing/2014/main" id="{AE2CF0B3-A287-11F2-1C2C-62AAA79364C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8804" y="145687"/>
            <a:ext cx="1135196" cy="692513"/>
          </a:xfrm>
          <a:prstGeom prst="rect">
            <a:avLst/>
          </a:prstGeom>
        </p:spPr>
      </p:pic>
    </p:spTree>
    <p:extLst>
      <p:ext uri="{BB962C8B-B14F-4D97-AF65-F5344CB8AC3E}">
        <p14:creationId xmlns:p14="http://schemas.microsoft.com/office/powerpoint/2010/main" val="293794777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4" r:id="rId6"/>
    <p:sldLayoutId id="2147483685" r:id="rId7"/>
    <p:sldLayoutId id="2147483686" r:id="rId8"/>
  </p:sldLayoutIdLst>
  <p:hf hdr="0" dt="0"/>
  <p:txStyles>
    <p:titleStyle>
      <a:lvl1pPr algn="r"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customXml" Target="../ink/ink1.xml"/><Relationship Id="rId5" Type="http://schemas.openxmlformats.org/officeDocument/2006/relationships/image" Target="../media/image21.png"/><Relationship Id="rId4" Type="http://schemas.openxmlformats.org/officeDocument/2006/relationships/notesSlide" Target="../notesSlides/notesSlide15.xml"/><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2.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3.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646EC-1B94-3B19-4281-7A479ED22DA2}"/>
              </a:ext>
            </a:extLst>
          </p:cNvPr>
          <p:cNvSpPr>
            <a:spLocks noGrp="1"/>
          </p:cNvSpPr>
          <p:nvPr>
            <p:ph type="ctrTitle"/>
          </p:nvPr>
        </p:nvSpPr>
        <p:spPr>
          <a:xfrm>
            <a:off x="2133600" y="3880611"/>
            <a:ext cx="7010400" cy="1557595"/>
          </a:xfrm>
        </p:spPr>
        <p:txBody>
          <a:bodyPr>
            <a:normAutofit fontScale="90000"/>
          </a:bodyPr>
          <a:lstStyle/>
          <a:p>
            <a:r>
              <a:rPr lang="en-US" altLang="en-US" b="1" dirty="0">
                <a:solidFill>
                  <a:schemeClr val="accent1"/>
                </a:solidFill>
              </a:rPr>
              <a:t>Meter Socket Safety Checks/Hot Socket Detection</a:t>
            </a:r>
            <a:br>
              <a:rPr lang="en-US" altLang="en-US" dirty="0">
                <a:solidFill>
                  <a:schemeClr val="accent1"/>
                </a:solidFill>
              </a:rPr>
            </a:br>
            <a:endParaRPr lang="en-US" dirty="0">
              <a:solidFill>
                <a:schemeClr val="accent1"/>
              </a:solidFill>
            </a:endParaRPr>
          </a:p>
        </p:txBody>
      </p:sp>
      <p:sp>
        <p:nvSpPr>
          <p:cNvPr id="4" name="Text Placeholder 3">
            <a:extLst>
              <a:ext uri="{FF2B5EF4-FFF2-40B4-BE49-F238E27FC236}">
                <a16:creationId xmlns:a16="http://schemas.microsoft.com/office/drawing/2014/main" id="{D8A5281A-73AF-A79A-F5BA-DAC669E59195}"/>
              </a:ext>
            </a:extLst>
          </p:cNvPr>
          <p:cNvSpPr>
            <a:spLocks noGrp="1"/>
          </p:cNvSpPr>
          <p:nvPr>
            <p:ph type="body" sz="quarter" idx="10"/>
          </p:nvPr>
        </p:nvSpPr>
        <p:spPr/>
        <p:txBody>
          <a:bodyPr>
            <a:normAutofit fontScale="92500" lnSpcReduction="20000"/>
          </a:bodyPr>
          <a:lstStyle/>
          <a:p>
            <a:r>
              <a:rPr lang="en-US" dirty="0"/>
              <a:t>June 23, 2024</a:t>
            </a:r>
          </a:p>
        </p:txBody>
      </p:sp>
      <p:sp>
        <p:nvSpPr>
          <p:cNvPr id="5" name="Text Placeholder 4">
            <a:extLst>
              <a:ext uri="{FF2B5EF4-FFF2-40B4-BE49-F238E27FC236}">
                <a16:creationId xmlns:a16="http://schemas.microsoft.com/office/drawing/2014/main" id="{04D2B818-3712-5945-DA82-3A4AD43041C9}"/>
              </a:ext>
            </a:extLst>
          </p:cNvPr>
          <p:cNvSpPr>
            <a:spLocks noGrp="1"/>
          </p:cNvSpPr>
          <p:nvPr>
            <p:ph type="body" sz="quarter" idx="11"/>
          </p:nvPr>
        </p:nvSpPr>
        <p:spPr/>
        <p:txBody>
          <a:bodyPr>
            <a:normAutofit fontScale="92500" lnSpcReduction="20000"/>
          </a:bodyPr>
          <a:lstStyle/>
          <a:p>
            <a:r>
              <a:rPr lang="en-US" dirty="0"/>
              <a:t>8:45 AM – 10:15 AM</a:t>
            </a:r>
          </a:p>
        </p:txBody>
      </p:sp>
      <p:sp>
        <p:nvSpPr>
          <p:cNvPr id="6" name="Text Placeholder 5">
            <a:extLst>
              <a:ext uri="{FF2B5EF4-FFF2-40B4-BE49-F238E27FC236}">
                <a16:creationId xmlns:a16="http://schemas.microsoft.com/office/drawing/2014/main" id="{C243979A-4A53-2688-88AD-D67582E2FE64}"/>
              </a:ext>
            </a:extLst>
          </p:cNvPr>
          <p:cNvSpPr>
            <a:spLocks noGrp="1"/>
          </p:cNvSpPr>
          <p:nvPr>
            <p:ph type="body" sz="quarter" idx="12"/>
          </p:nvPr>
        </p:nvSpPr>
        <p:spPr/>
        <p:txBody>
          <a:bodyPr>
            <a:normAutofit fontScale="92500" lnSpcReduction="20000"/>
          </a:bodyPr>
          <a:lstStyle/>
          <a:p>
            <a:r>
              <a:rPr lang="en-US" dirty="0"/>
              <a:t>John </a:t>
            </a:r>
            <a:r>
              <a:rPr lang="en-US" dirty="0" err="1"/>
              <a:t>Greenewald</a:t>
            </a:r>
            <a:r>
              <a:rPr lang="en-US" dirty="0"/>
              <a:t> and Jim McGill</a:t>
            </a:r>
          </a:p>
        </p:txBody>
      </p:sp>
    </p:spTree>
    <p:extLst>
      <p:ext uri="{BB962C8B-B14F-4D97-AF65-F5344CB8AC3E}">
        <p14:creationId xmlns:p14="http://schemas.microsoft.com/office/powerpoint/2010/main" val="155729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E67005-227D-2B1A-9E16-F500DFCBCFEB}"/>
              </a:ext>
            </a:extLst>
          </p:cNvPr>
          <p:cNvSpPr>
            <a:spLocks noGrp="1"/>
          </p:cNvSpPr>
          <p:nvPr>
            <p:ph type="title"/>
          </p:nvPr>
        </p:nvSpPr>
        <p:spPr>
          <a:xfrm>
            <a:off x="355522" y="834863"/>
            <a:ext cx="3276451" cy="1956841"/>
          </a:xfrm>
        </p:spPr>
        <p:txBody>
          <a:bodyPr anchor="b">
            <a:normAutofit/>
          </a:bodyPr>
          <a:lstStyle/>
          <a:p>
            <a:r>
              <a:rPr lang="en-US" sz="3600" dirty="0"/>
              <a:t>AMI Deployments And Hot Sockets</a:t>
            </a:r>
          </a:p>
        </p:txBody>
      </p:sp>
      <p:sp>
        <p:nvSpPr>
          <p:cNvPr id="28674" name="Content Placeholder 1"/>
          <p:cNvSpPr>
            <a:spLocks noGrp="1"/>
          </p:cNvSpPr>
          <p:nvPr>
            <p:ph idx="1"/>
          </p:nvPr>
        </p:nvSpPr>
        <p:spPr>
          <a:xfrm>
            <a:off x="353663" y="2858611"/>
            <a:ext cx="3276451" cy="3680301"/>
          </a:xfrm>
        </p:spPr>
        <p:txBody>
          <a:bodyPr>
            <a:normAutofit fontScale="92500" lnSpcReduction="10000"/>
          </a:bodyPr>
          <a:lstStyle/>
          <a:p>
            <a:pPr defTabSz="1060450">
              <a:buClr>
                <a:schemeClr val="tx2"/>
              </a:buClr>
            </a:pPr>
            <a:r>
              <a:rPr lang="en-US" altLang="en-US" sz="1700" dirty="0">
                <a:cs typeface="Arial" charset="0"/>
              </a:rPr>
              <a:t>Replacing a meter in an existing meter socket will weaken the socket and if performed enough times this action will create a hazardous condition.  </a:t>
            </a:r>
          </a:p>
          <a:p>
            <a:pPr defTabSz="1060450">
              <a:buClr>
                <a:schemeClr val="tx2"/>
              </a:buClr>
            </a:pPr>
            <a:r>
              <a:rPr lang="en-US" altLang="en-US" sz="1700" b="1" dirty="0">
                <a:cs typeface="Arial" charset="0"/>
              </a:rPr>
              <a:t>AMI deployments </a:t>
            </a:r>
            <a:r>
              <a:rPr lang="en-US" altLang="en-US" sz="1700" dirty="0">
                <a:cs typeface="Arial" charset="0"/>
              </a:rPr>
              <a:t>will increase the incidence of hot sockets and meter fires unless precautionary steps are taken as part of the meter deployment.</a:t>
            </a:r>
          </a:p>
          <a:p>
            <a:pPr defTabSz="1060450">
              <a:buClr>
                <a:schemeClr val="tx2"/>
              </a:buClr>
            </a:pPr>
            <a:r>
              <a:rPr lang="en-US" altLang="en-US" sz="1700" dirty="0">
                <a:cs typeface="Arial" charset="0"/>
              </a:rPr>
              <a:t>How many meters have been installed and removed in meter box that’s 50 or even 60 years old?</a:t>
            </a:r>
          </a:p>
          <a:p>
            <a:pPr defTabSz="1060450">
              <a:buClr>
                <a:schemeClr val="tx2"/>
              </a:buClr>
            </a:pPr>
            <a:r>
              <a:rPr lang="en-US" altLang="en-US" sz="1700" dirty="0">
                <a:cs typeface="Arial" charset="0"/>
              </a:rPr>
              <a:t>How old is the infrastructure at your utility’s service area?</a:t>
            </a:r>
          </a:p>
          <a:p>
            <a:pPr marL="0" indent="0" defTabSz="1060450">
              <a:buClr>
                <a:schemeClr val="tx2"/>
              </a:buClr>
              <a:buFontTx/>
              <a:buNone/>
            </a:pPr>
            <a:endParaRPr lang="en-US" altLang="en-US" sz="1300" i="1" dirty="0">
              <a:cs typeface="Arial" charset="0"/>
            </a:endParaRPr>
          </a:p>
        </p:txBody>
      </p:sp>
      <p:sp>
        <p:nvSpPr>
          <p:cNvPr id="2" name="Footer Placeholder 1">
            <a:extLst>
              <a:ext uri="{FF2B5EF4-FFF2-40B4-BE49-F238E27FC236}">
                <a16:creationId xmlns:a16="http://schemas.microsoft.com/office/drawing/2014/main" id="{3898C1FA-223F-EDDE-691A-E55A9C3F883A}"/>
              </a:ext>
            </a:extLst>
          </p:cNvPr>
          <p:cNvSpPr>
            <a:spLocks noGrp="1"/>
          </p:cNvSpPr>
          <p:nvPr>
            <p:ph type="ftr" sz="quarter" idx="3"/>
          </p:nvPr>
        </p:nvSpPr>
        <p:spPr>
          <a:xfrm>
            <a:off x="4686300" y="6356350"/>
            <a:ext cx="3086100" cy="365125"/>
          </a:xfrm>
        </p:spPr>
        <p:txBody>
          <a:bodyPr>
            <a:normAutofit/>
          </a:bodyPr>
          <a:lstStyle/>
          <a:p>
            <a:pPr>
              <a:spcAft>
                <a:spcPts val="600"/>
              </a:spcAft>
            </a:pPr>
            <a:r>
              <a:rPr lang="en-US">
                <a:solidFill>
                  <a:srgbClr val="FFFFFF"/>
                </a:solidFill>
              </a:rPr>
              <a:t>tescometering.com</a:t>
            </a:r>
          </a:p>
        </p:txBody>
      </p:sp>
      <p:sp>
        <p:nvSpPr>
          <p:cNvPr id="3" name="Slide Number Placeholder 2">
            <a:extLst>
              <a:ext uri="{FF2B5EF4-FFF2-40B4-BE49-F238E27FC236}">
                <a16:creationId xmlns:a16="http://schemas.microsoft.com/office/drawing/2014/main" id="{178BDDD5-02FD-B4C4-D90C-6E9323FD3980}"/>
              </a:ext>
            </a:extLst>
          </p:cNvPr>
          <p:cNvSpPr>
            <a:spLocks noGrp="1"/>
          </p:cNvSpPr>
          <p:nvPr>
            <p:ph type="sldNum" sz="quarter" idx="4"/>
          </p:nvPr>
        </p:nvSpPr>
        <p:spPr>
          <a:xfrm>
            <a:off x="7829550" y="6356350"/>
            <a:ext cx="685800" cy="365125"/>
          </a:xfrm>
        </p:spPr>
        <p:txBody>
          <a:bodyPr>
            <a:normAutofit/>
          </a:bodyPr>
          <a:lstStyle/>
          <a:p>
            <a:pPr>
              <a:spcAft>
                <a:spcPts val="600"/>
              </a:spcAft>
            </a:pPr>
            <a:fld id="{4BEAC4C4-F0A7-4B61-A827-E4198D078267}" type="slidenum">
              <a:rPr lang="en-US">
                <a:solidFill>
                  <a:srgbClr val="FFFFFF"/>
                </a:solidFill>
              </a:rPr>
              <a:pPr>
                <a:spcAft>
                  <a:spcPts val="600"/>
                </a:spcAft>
              </a:pPr>
              <a:t>10</a:t>
            </a:fld>
            <a:endParaRPr lang="en-US">
              <a:solidFill>
                <a:srgbClr val="FFFFFF"/>
              </a:solidFill>
            </a:endParaRPr>
          </a:p>
        </p:txBody>
      </p:sp>
      <p:pic>
        <p:nvPicPr>
          <p:cNvPr id="1026" name="Picture 2" descr="Electric Meter Inspection, Reading, Problem Diagnosis + how to determine  electrical capacity or size">
            <a:extLst>
              <a:ext uri="{FF2B5EF4-FFF2-40B4-BE49-F238E27FC236}">
                <a16:creationId xmlns:a16="http://schemas.microsoft.com/office/drawing/2014/main" id="{7B1204BE-5ADA-2AF6-E7FA-32ADDDD57B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44237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3DD57B-661D-8A3E-D754-566AC6313FAD}"/>
              </a:ext>
            </a:extLst>
          </p:cNvPr>
          <p:cNvSpPr>
            <a:spLocks noGrp="1"/>
          </p:cNvSpPr>
          <p:nvPr>
            <p:ph type="ftr" sz="quarter" idx="3"/>
          </p:nvPr>
        </p:nvSpPr>
        <p:spPr/>
        <p:txBody>
          <a:bodyPr/>
          <a:lstStyle/>
          <a:p>
            <a:r>
              <a:rPr lang="en-US"/>
              <a:t>tescometering.com</a:t>
            </a:r>
            <a:endParaRPr lang="en-US" dirty="0"/>
          </a:p>
        </p:txBody>
      </p:sp>
      <p:sp>
        <p:nvSpPr>
          <p:cNvPr id="14338" name="Slide Number Placeholder 4"/>
          <p:cNvSpPr>
            <a:spLocks noGrp="1"/>
          </p:cNvSpPr>
          <p:nvPr>
            <p:ph type="sldNum" sz="quarter" idx="4"/>
          </p:nvPr>
        </p:nvSpPr>
        <p:spPr>
          <a:xfrm>
            <a:off x="3810000" y="6248400"/>
            <a:ext cx="1066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Slide </a:t>
            </a:r>
            <a:fld id="{FB637B93-D789-4F6C-870F-5F1156BAE039}" type="slidenum">
              <a:rPr lang="en-US" altLang="en-US" sz="1400" smtClean="0"/>
              <a:pPr eaLnBrk="1" hangingPunct="1">
                <a:spcBef>
                  <a:spcPct val="0"/>
                </a:spcBef>
                <a:buFontTx/>
                <a:buNone/>
              </a:pPr>
              <a:t>11</a:t>
            </a:fld>
            <a:endParaRPr lang="en-US" altLang="en-US" sz="1400" dirty="0"/>
          </a:p>
        </p:txBody>
      </p:sp>
      <p:pic>
        <p:nvPicPr>
          <p:cNvPr id="14340" name="Picture 9" descr="Insertion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5889"/>
            <a:ext cx="60579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340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700" y="1371600"/>
            <a:ext cx="3276600" cy="4608845"/>
          </a:xfrm>
          <a:prstGeom prst="rect">
            <a:avLst/>
          </a:prstGeom>
        </p:spPr>
      </p:pic>
      <p:sp>
        <p:nvSpPr>
          <p:cNvPr id="3" name="Title 2">
            <a:extLst>
              <a:ext uri="{FF2B5EF4-FFF2-40B4-BE49-F238E27FC236}">
                <a16:creationId xmlns:a16="http://schemas.microsoft.com/office/drawing/2014/main" id="{678EA15F-D117-7E6E-DA40-075ED0DA87AD}"/>
              </a:ext>
            </a:extLst>
          </p:cNvPr>
          <p:cNvSpPr>
            <a:spLocks noGrp="1"/>
          </p:cNvSpPr>
          <p:nvPr>
            <p:ph type="title"/>
          </p:nvPr>
        </p:nvSpPr>
        <p:spPr>
          <a:xfrm>
            <a:off x="1556951" y="457200"/>
            <a:ext cx="7208107" cy="679832"/>
          </a:xfrm>
        </p:spPr>
        <p:txBody>
          <a:bodyPr/>
          <a:lstStyle/>
          <a:p>
            <a:r>
              <a:rPr lang="en-US" altLang="en-US" dirty="0"/>
              <a:t>Hot Socket Simulation Fixture</a:t>
            </a:r>
            <a:br>
              <a:rPr lang="en-US" altLang="en-US" b="1" dirty="0">
                <a:solidFill>
                  <a:schemeClr val="bg1"/>
                </a:solidFill>
              </a:rPr>
            </a:br>
            <a:endParaRPr lang="en-US" dirty="0"/>
          </a:p>
        </p:txBody>
      </p:sp>
    </p:spTree>
    <p:extLst>
      <p:ext uri="{BB962C8B-B14F-4D97-AF65-F5344CB8AC3E}">
        <p14:creationId xmlns:p14="http://schemas.microsoft.com/office/powerpoint/2010/main" val="3461706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757699B-70D5-2EC4-F7F1-4E6AA09CFB6F}"/>
              </a:ext>
            </a:extLst>
          </p:cNvPr>
          <p:cNvSpPr>
            <a:spLocks noGrp="1"/>
          </p:cNvSpPr>
          <p:nvPr>
            <p:ph type="ftr" sz="quarter" idx="3"/>
          </p:nvPr>
        </p:nvSpPr>
        <p:spPr/>
        <p:txBody>
          <a:bodyPr/>
          <a:lstStyle/>
          <a:p>
            <a:r>
              <a:rPr lang="en-US"/>
              <a:t>tescometering.com</a:t>
            </a:r>
            <a:endParaRPr lang="en-US" dirty="0"/>
          </a:p>
        </p:txBody>
      </p:sp>
      <p:sp>
        <p:nvSpPr>
          <p:cNvPr id="7170" name="Slide Number Placeholder 4"/>
          <p:cNvSpPr>
            <a:spLocks noGrp="1"/>
          </p:cNvSpPr>
          <p:nvPr>
            <p:ph type="sldNum" sz="quarter" idx="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Slide </a:t>
            </a:r>
            <a:fld id="{3A31C9FA-F476-4C1C-B54B-C727205EEAEA}" type="slidenum">
              <a:rPr lang="en-US" altLang="en-US" sz="1400" smtClean="0"/>
              <a:pPr eaLnBrk="1" hangingPunct="1">
                <a:spcBef>
                  <a:spcPct val="0"/>
                </a:spcBef>
                <a:buFontTx/>
                <a:buNone/>
              </a:pPr>
              <a:t>13</a:t>
            </a:fld>
            <a:endParaRPr lang="en-US" altLang="en-US" sz="1400" dirty="0"/>
          </a:p>
        </p:txBody>
      </p:sp>
      <p:pic>
        <p:nvPicPr>
          <p:cNvPr id="7171" name="Picture 9" descr="burnt meter stab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0" y="1524000"/>
            <a:ext cx="60198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47D772D-8539-DD62-CE5B-975B4468308D}"/>
              </a:ext>
            </a:extLst>
          </p:cNvPr>
          <p:cNvSpPr txBox="1"/>
          <p:nvPr/>
        </p:nvSpPr>
        <p:spPr>
          <a:xfrm>
            <a:off x="2667000" y="1021833"/>
            <a:ext cx="3962400" cy="369332"/>
          </a:xfrm>
          <a:prstGeom prst="rect">
            <a:avLst/>
          </a:prstGeom>
          <a:noFill/>
        </p:spPr>
        <p:txBody>
          <a:bodyPr wrap="square" rtlCol="0">
            <a:spAutoFit/>
          </a:bodyPr>
          <a:lstStyle/>
          <a:p>
            <a:r>
              <a:rPr lang="en-US" dirty="0"/>
              <a:t>Carbon Pitting and Base Melting</a:t>
            </a:r>
          </a:p>
        </p:txBody>
      </p:sp>
    </p:spTree>
    <p:extLst>
      <p:ext uri="{BB962C8B-B14F-4D97-AF65-F5344CB8AC3E}">
        <p14:creationId xmlns:p14="http://schemas.microsoft.com/office/powerpoint/2010/main" val="2227136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5"/>
          <p:cNvSpPr>
            <a:spLocks noGrp="1" noChangeArrowheads="1"/>
          </p:cNvSpPr>
          <p:nvPr>
            <p:ph idx="1"/>
          </p:nvPr>
        </p:nvSpPr>
        <p:spPr>
          <a:noFill/>
        </p:spPr>
        <p:txBody>
          <a:bodyPr/>
          <a:lstStyle/>
          <a:p>
            <a:pPr eaLnBrk="1" hangingPunct="1">
              <a:lnSpc>
                <a:spcPct val="80000"/>
              </a:lnSpc>
              <a:buFontTx/>
              <a:buNone/>
            </a:pPr>
            <a:r>
              <a:rPr lang="en-US" altLang="en-US" sz="1700" dirty="0">
                <a:solidFill>
                  <a:srgbClr val="CC0000"/>
                </a:solidFill>
              </a:rPr>
              <a:t>Expected:</a:t>
            </a:r>
          </a:p>
          <a:p>
            <a:pPr eaLnBrk="1" hangingPunct="1">
              <a:lnSpc>
                <a:spcPct val="80000"/>
              </a:lnSpc>
            </a:pPr>
            <a:r>
              <a:rPr lang="en-US" altLang="en-US" sz="1700" dirty="0"/>
              <a:t>Hot Sockets are exactly that – hot sockets.  The hot sockets are the source of the problem and not hot meters.  </a:t>
            </a:r>
          </a:p>
          <a:p>
            <a:pPr eaLnBrk="1" hangingPunct="1">
              <a:lnSpc>
                <a:spcPct val="80000"/>
              </a:lnSpc>
            </a:pPr>
            <a:r>
              <a:rPr lang="en-US" altLang="en-US" sz="1700" dirty="0"/>
              <a:t>Electromechanical meters withstand hot sockets better than solid state meters</a:t>
            </a:r>
          </a:p>
          <a:p>
            <a:pPr eaLnBrk="1" hangingPunct="1">
              <a:lnSpc>
                <a:spcPct val="80000"/>
              </a:lnSpc>
            </a:pPr>
            <a:endParaRPr lang="en-US" altLang="en-US" sz="1700" dirty="0"/>
          </a:p>
          <a:p>
            <a:pPr eaLnBrk="1" hangingPunct="1">
              <a:lnSpc>
                <a:spcPct val="80000"/>
              </a:lnSpc>
            </a:pPr>
            <a:endParaRPr lang="en-US" altLang="en-US" sz="1700" dirty="0"/>
          </a:p>
          <a:p>
            <a:pPr eaLnBrk="1" hangingPunct="1">
              <a:lnSpc>
                <a:spcPct val="80000"/>
              </a:lnSpc>
              <a:buFontTx/>
              <a:buNone/>
            </a:pPr>
            <a:endParaRPr lang="en-US" altLang="en-US" sz="2400" dirty="0"/>
          </a:p>
        </p:txBody>
      </p:sp>
      <p:sp>
        <p:nvSpPr>
          <p:cNvPr id="2" name="Footer Placeholder 1">
            <a:extLst>
              <a:ext uri="{FF2B5EF4-FFF2-40B4-BE49-F238E27FC236}">
                <a16:creationId xmlns:a16="http://schemas.microsoft.com/office/drawing/2014/main" id="{7C90999C-8C10-2B98-46B2-2790D730DCC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4A91552-F4E7-0853-F3D8-0D803EE1B8A9}"/>
              </a:ext>
            </a:extLst>
          </p:cNvPr>
          <p:cNvSpPr>
            <a:spLocks noGrp="1"/>
          </p:cNvSpPr>
          <p:nvPr>
            <p:ph type="sldNum" sz="quarter" idx="4"/>
          </p:nvPr>
        </p:nvSpPr>
        <p:spPr/>
        <p:txBody>
          <a:bodyPr/>
          <a:lstStyle/>
          <a:p>
            <a:fld id="{4BEAC4C4-F0A7-4B61-A827-E4198D078267}" type="slidenum">
              <a:rPr lang="en-US" smtClean="0"/>
              <a:t>14</a:t>
            </a:fld>
            <a:endParaRPr lang="en-US" dirty="0"/>
          </a:p>
        </p:txBody>
      </p:sp>
      <p:sp>
        <p:nvSpPr>
          <p:cNvPr id="8197" name="Rectangle 10"/>
          <p:cNvSpPr>
            <a:spLocks noChangeArrowheads="1"/>
          </p:cNvSpPr>
          <p:nvPr/>
        </p:nvSpPr>
        <p:spPr bwMode="auto">
          <a:xfrm>
            <a:off x="457200" y="2640012"/>
            <a:ext cx="45720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dirty="0">
                <a:solidFill>
                  <a:srgbClr val="CC0000"/>
                </a:solidFill>
              </a:rPr>
              <a:t>Unexpected:</a:t>
            </a:r>
          </a:p>
          <a:p>
            <a:pPr eaLnBrk="1" hangingPunct="1">
              <a:spcBef>
                <a:spcPct val="0"/>
              </a:spcBef>
            </a:pPr>
            <a:r>
              <a:rPr lang="en-US" altLang="en-US" sz="1700" dirty="0"/>
              <a:t>Current plays only a small role in how quickly a meter will burn up.  Meters were burned up nearly as quickly at 3 amps, 30 amps, and 130 amps.  </a:t>
            </a:r>
          </a:p>
          <a:p>
            <a:pPr eaLnBrk="1" hangingPunct="1">
              <a:spcBef>
                <a:spcPct val="0"/>
              </a:spcBef>
            </a:pPr>
            <a:r>
              <a:rPr lang="en-US" altLang="en-US" sz="1700" dirty="0"/>
              <a:t>Relatively small amounts of vibration can be the catalyst in the beginning and eventual catastrophic failure of a hot socket. Note: Other catalysts include but are not limited to power surges, debris, humidity, salt water.</a:t>
            </a:r>
          </a:p>
          <a:p>
            <a:pPr eaLnBrk="1" hangingPunct="1">
              <a:spcBef>
                <a:spcPct val="0"/>
              </a:spcBef>
            </a:pPr>
            <a:r>
              <a:rPr lang="en-US" altLang="en-US" sz="1700" dirty="0"/>
              <a:t>Contact resistance plays no role in creating a hot socket</a:t>
            </a:r>
          </a:p>
        </p:txBody>
      </p:sp>
      <p:pic>
        <p:nvPicPr>
          <p:cNvPr id="8198" name="Picture 9" descr="cause-effec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200"/>
            <a:ext cx="35814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0"/>
          <p:cNvSpPr>
            <a:spLocks noChangeArrowheads="1"/>
          </p:cNvSpPr>
          <p:nvPr/>
        </p:nvSpPr>
        <p:spPr bwMode="auto">
          <a:xfrm>
            <a:off x="4724400" y="5334000"/>
            <a:ext cx="4267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dirty="0">
                <a:solidFill>
                  <a:srgbClr val="CC0000"/>
                </a:solidFill>
              </a:rPr>
              <a:t>And some newer solid state meters are better than electromechanical meters</a:t>
            </a:r>
            <a:r>
              <a:rPr lang="en-US" altLang="en-US" sz="1800" dirty="0">
                <a:solidFill>
                  <a:srgbClr val="CC0000"/>
                </a:solidFill>
              </a:rPr>
              <a:t>.</a:t>
            </a:r>
            <a:endParaRPr lang="en-US" altLang="en-US" sz="1800" dirty="0"/>
          </a:p>
        </p:txBody>
      </p:sp>
      <p:sp>
        <p:nvSpPr>
          <p:cNvPr id="4" name="Title 4">
            <a:extLst>
              <a:ext uri="{FF2B5EF4-FFF2-40B4-BE49-F238E27FC236}">
                <a16:creationId xmlns:a16="http://schemas.microsoft.com/office/drawing/2014/main" id="{8EB5B01B-169B-EB25-35DB-D64915C77314}"/>
              </a:ext>
            </a:extLst>
          </p:cNvPr>
          <p:cNvSpPr txBox="1">
            <a:spLocks/>
          </p:cNvSpPr>
          <p:nvPr/>
        </p:nvSpPr>
        <p:spPr>
          <a:xfrm>
            <a:off x="1556951" y="136525"/>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3600" dirty="0"/>
              <a:t>Expected &amp; Unexpected Results</a:t>
            </a:r>
          </a:p>
        </p:txBody>
      </p:sp>
    </p:spTree>
    <p:extLst>
      <p:ext uri="{BB962C8B-B14F-4D97-AF65-F5344CB8AC3E}">
        <p14:creationId xmlns:p14="http://schemas.microsoft.com/office/powerpoint/2010/main" val="1208273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44C1F9-A21D-D0E6-44B1-162C376EBA9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9CF6E8E-0C4B-0D50-4703-97507359D97A}"/>
              </a:ext>
            </a:extLst>
          </p:cNvPr>
          <p:cNvSpPr>
            <a:spLocks noGrp="1"/>
          </p:cNvSpPr>
          <p:nvPr>
            <p:ph type="sldNum" sz="quarter" idx="4"/>
          </p:nvPr>
        </p:nvSpPr>
        <p:spPr/>
        <p:txBody>
          <a:bodyPr/>
          <a:lstStyle/>
          <a:p>
            <a:fld id="{4BEAC4C4-F0A7-4B61-A827-E4198D078267}" type="slidenum">
              <a:rPr lang="en-US" smtClean="0"/>
              <a:t>15</a:t>
            </a:fld>
            <a:endParaRPr lang="en-US" dirty="0"/>
          </a:p>
        </p:txBody>
      </p:sp>
      <p:pic>
        <p:nvPicPr>
          <p:cNvPr id="9220" name="Picture 8"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1"/>
            <a:ext cx="7924800" cy="455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4">
            <a:extLst>
              <a:ext uri="{FF2B5EF4-FFF2-40B4-BE49-F238E27FC236}">
                <a16:creationId xmlns:a16="http://schemas.microsoft.com/office/drawing/2014/main" id="{AE90048B-BBDE-E72E-C7E5-562CCDA1F6A0}"/>
              </a:ext>
            </a:extLst>
          </p:cNvPr>
          <p:cNvSpPr txBox="1">
            <a:spLocks/>
          </p:cNvSpPr>
          <p:nvPr/>
        </p:nvSpPr>
        <p:spPr>
          <a:xfrm>
            <a:off x="1556951" y="136525"/>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3600" dirty="0"/>
              <a:t>Temperature Rise Data </a:t>
            </a:r>
          </a:p>
        </p:txBody>
      </p:sp>
    </p:spTree>
    <p:extLst>
      <p:ext uri="{BB962C8B-B14F-4D97-AF65-F5344CB8AC3E}">
        <p14:creationId xmlns:p14="http://schemas.microsoft.com/office/powerpoint/2010/main" val="46455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dirty="0">
              <a:solidFill>
                <a:srgbClr val="7F7F7F"/>
              </a:solidFill>
              <a:latin typeface="Tahoma" pitchFamily="34" charset="0"/>
              <a:cs typeface="Arial" charset="0"/>
            </a:endParaRPr>
          </a:p>
        </p:txBody>
      </p:sp>
      <p:sp>
        <p:nvSpPr>
          <p:cNvPr id="7" name="Rectangle 4"/>
          <p:cNvSpPr txBox="1">
            <a:spLocks noChangeArrowheads="1"/>
          </p:cNvSpPr>
          <p:nvPr/>
        </p:nvSpPr>
        <p:spPr>
          <a:xfrm>
            <a:off x="457200" y="1646238"/>
            <a:ext cx="2895600" cy="4525962"/>
          </a:xfrm>
          <a:prstGeom prst="rect">
            <a:avLst/>
          </a:prstGeom>
          <a:noFill/>
        </p:spPr>
        <p:txBody>
          <a:bodyPr>
            <a:normAutofit fontScale="70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altLang="en-US" sz="2300" kern="0" dirty="0">
                <a:latin typeface="Arial" panose="020B0604020202020204" pitchFamily="34" charset="0"/>
                <a:cs typeface="Arial" panose="020B0604020202020204" pitchFamily="34" charset="0"/>
              </a:rPr>
              <a:t>Calipers show a .01” gap, with that size gap between jaws and stabs we were able to heat meter stabs over 1000 degrees Fahrenheit in a few minutes.</a:t>
            </a:r>
          </a:p>
          <a:p>
            <a:pPr>
              <a:buFont typeface="Arial" panose="020B0604020202020204" pitchFamily="34" charset="0"/>
              <a:buChar char="•"/>
            </a:pPr>
            <a:endParaRPr lang="en-US" altLang="en-US" sz="2800" kern="0" dirty="0"/>
          </a:p>
          <a:p>
            <a:pPr>
              <a:buFont typeface="Arial" panose="020B0604020202020204" pitchFamily="34" charset="0"/>
              <a:buChar char="•"/>
            </a:pPr>
            <a:r>
              <a:rPr lang="en-US" altLang="en-US" sz="2100" kern="0" dirty="0">
                <a:latin typeface="Arial" panose="020B0604020202020204" pitchFamily="34" charset="0"/>
                <a:cs typeface="Arial" panose="020B0604020202020204" pitchFamily="34" charset="0"/>
              </a:rPr>
              <a:t>The rough spots you see on the post-test jaw next to the calipers are over .005” high. This surface degradation appears on the stab as well. </a:t>
            </a:r>
          </a:p>
          <a:p>
            <a:pPr marL="228600" indent="-228600"/>
            <a:endParaRPr lang="en-US" altLang="en-US" sz="2100" kern="0" dirty="0">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sz="2100" kern="0" dirty="0">
                <a:latin typeface="Arial" panose="020B0604020202020204" pitchFamily="34" charset="0"/>
                <a:cs typeface="Arial" panose="020B0604020202020204" pitchFamily="34" charset="0"/>
              </a:rPr>
              <a:t>Between the two surfaces you can have large gaps, along with insulating by-product of the arcing, that can sustain heavy arcing in a solid state.</a:t>
            </a:r>
          </a:p>
        </p:txBody>
      </p:sp>
      <p:pic>
        <p:nvPicPr>
          <p:cNvPr id="9" name="Picture 6" descr="hot sock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752600"/>
            <a:ext cx="518160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BC70E11F-13AC-0AC4-F3D7-529CC71F8FC1}"/>
              </a:ext>
            </a:extLst>
          </p:cNvPr>
          <p:cNvSpPr>
            <a:spLocks noGrp="1"/>
          </p:cNvSpPr>
          <p:nvPr>
            <p:ph type="title"/>
          </p:nvPr>
        </p:nvSpPr>
        <p:spPr/>
        <p:txBody>
          <a:bodyPr/>
          <a:lstStyle/>
          <a:p>
            <a:r>
              <a:rPr lang="en-US" dirty="0"/>
              <a:t>Gap Evaluation</a:t>
            </a:r>
          </a:p>
        </p:txBody>
      </p:sp>
      <p:sp>
        <p:nvSpPr>
          <p:cNvPr id="2" name="Footer Placeholder 1">
            <a:extLst>
              <a:ext uri="{FF2B5EF4-FFF2-40B4-BE49-F238E27FC236}">
                <a16:creationId xmlns:a16="http://schemas.microsoft.com/office/drawing/2014/main" id="{25A7A4D5-6474-F96E-7147-C8746343B93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54DE1AB-F440-D043-F7D8-8543DCD4728B}"/>
              </a:ext>
            </a:extLst>
          </p:cNvPr>
          <p:cNvSpPr>
            <a:spLocks noGrp="1"/>
          </p:cNvSpPr>
          <p:nvPr>
            <p:ph type="sldNum" sz="quarter" idx="4"/>
          </p:nvPr>
        </p:nvSpPr>
        <p:spPr/>
        <p:txBody>
          <a:bodyPr/>
          <a:lstStyle/>
          <a:p>
            <a:fld id="{4BEAC4C4-F0A7-4B61-A827-E4198D078267}" type="slidenum">
              <a:rPr lang="en-US" smtClean="0"/>
              <a:t>16</a:t>
            </a:fld>
            <a:endParaRPr lang="en-US" dirty="0"/>
          </a:p>
        </p:txBody>
      </p:sp>
      <p:sp>
        <p:nvSpPr>
          <p:cNvPr id="5" name="TextBox 4">
            <a:extLst>
              <a:ext uri="{FF2B5EF4-FFF2-40B4-BE49-F238E27FC236}">
                <a16:creationId xmlns:a16="http://schemas.microsoft.com/office/drawing/2014/main" id="{DAF6C5D7-4503-E0EA-A76B-FD68C5C12303}"/>
              </a:ext>
            </a:extLst>
          </p:cNvPr>
          <p:cNvSpPr txBox="1"/>
          <p:nvPr/>
        </p:nvSpPr>
        <p:spPr>
          <a:xfrm>
            <a:off x="3810000" y="5578411"/>
            <a:ext cx="1905000" cy="369332"/>
          </a:xfrm>
          <a:prstGeom prst="rect">
            <a:avLst/>
          </a:prstGeom>
          <a:noFill/>
        </p:spPr>
        <p:txBody>
          <a:bodyPr wrap="square" rtlCol="0">
            <a:spAutoFit/>
          </a:bodyPr>
          <a:lstStyle/>
          <a:p>
            <a:r>
              <a:rPr lang="en-US" dirty="0"/>
              <a:t>Carbon Pitting</a:t>
            </a:r>
          </a:p>
        </p:txBody>
      </p:sp>
      <p:grpSp>
        <p:nvGrpSpPr>
          <p:cNvPr id="10" name="Group 9">
            <a:extLst>
              <a:ext uri="{FF2B5EF4-FFF2-40B4-BE49-F238E27FC236}">
                <a16:creationId xmlns:a16="http://schemas.microsoft.com/office/drawing/2014/main" id="{C68B109C-C0B8-12D4-BD29-83636B926E04}"/>
              </a:ext>
            </a:extLst>
          </p:cNvPr>
          <p:cNvGrpSpPr/>
          <p:nvPr/>
        </p:nvGrpSpPr>
        <p:grpSpPr>
          <a:xfrm>
            <a:off x="4509882" y="3950521"/>
            <a:ext cx="904680" cy="1616400"/>
            <a:chOff x="4509882" y="3950521"/>
            <a:chExt cx="904680" cy="1616400"/>
          </a:xfrm>
        </p:grpSpPr>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0C758CE6-2B67-4FCA-0F2F-1BC5CE73BFAB}"/>
                    </a:ext>
                  </a:extLst>
                </p14:cNvPr>
                <p14:cNvContentPartPr/>
                <p14:nvPr/>
              </p14:nvContentPartPr>
              <p14:xfrm>
                <a:off x="4509882" y="3950521"/>
                <a:ext cx="841680" cy="1616400"/>
              </p14:xfrm>
            </p:contentPart>
          </mc:Choice>
          <mc:Fallback xmlns="">
            <p:pic>
              <p:nvPicPr>
                <p:cNvPr id="6" name="Ink 5">
                  <a:extLst>
                    <a:ext uri="{FF2B5EF4-FFF2-40B4-BE49-F238E27FC236}">
                      <a16:creationId xmlns:a16="http://schemas.microsoft.com/office/drawing/2014/main" id="{0C758CE6-2B67-4FCA-0F2F-1BC5CE73BFAB}"/>
                    </a:ext>
                  </a:extLst>
                </p:cNvPr>
                <p:cNvPicPr/>
                <p:nvPr/>
              </p:nvPicPr>
              <p:blipFill>
                <a:blip r:embed="rId7"/>
                <a:stretch>
                  <a:fillRect/>
                </a:stretch>
              </p:blipFill>
              <p:spPr>
                <a:xfrm>
                  <a:off x="4501242" y="3941521"/>
                  <a:ext cx="859320" cy="1634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119617-5555-2E15-A886-59222E8893F5}"/>
                    </a:ext>
                  </a:extLst>
                </p14:cNvPr>
                <p14:cNvContentPartPr/>
                <p14:nvPr/>
              </p14:nvContentPartPr>
              <p14:xfrm>
                <a:off x="5355522" y="4019281"/>
                <a:ext cx="59040" cy="143640"/>
              </p14:xfrm>
            </p:contentPart>
          </mc:Choice>
          <mc:Fallback xmlns="">
            <p:pic>
              <p:nvPicPr>
                <p:cNvPr id="8" name="Ink 7">
                  <a:extLst>
                    <a:ext uri="{FF2B5EF4-FFF2-40B4-BE49-F238E27FC236}">
                      <a16:creationId xmlns:a16="http://schemas.microsoft.com/office/drawing/2014/main" id="{31119617-5555-2E15-A886-59222E8893F5}"/>
                    </a:ext>
                  </a:extLst>
                </p:cNvPr>
                <p:cNvPicPr/>
                <p:nvPr/>
              </p:nvPicPr>
              <p:blipFill>
                <a:blip r:embed="rId9"/>
                <a:stretch>
                  <a:fillRect/>
                </a:stretch>
              </p:blipFill>
              <p:spPr>
                <a:xfrm>
                  <a:off x="5346882" y="4010641"/>
                  <a:ext cx="76680" cy="161280"/>
                </a:xfrm>
                <a:prstGeom prst="rect">
                  <a:avLst/>
                </a:prstGeom>
              </p:spPr>
            </p:pic>
          </mc:Fallback>
        </mc:AlternateContent>
      </p:grpSp>
    </p:spTree>
    <p:custDataLst>
      <p:tags r:id="rId1"/>
    </p:custDataLst>
    <p:extLst>
      <p:ext uri="{BB962C8B-B14F-4D97-AF65-F5344CB8AC3E}">
        <p14:creationId xmlns:p14="http://schemas.microsoft.com/office/powerpoint/2010/main" val="3447039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dirty="0">
              <a:solidFill>
                <a:srgbClr val="7F7F7F"/>
              </a:solidFill>
              <a:latin typeface="Tahoma" pitchFamily="34" charset="0"/>
              <a:cs typeface="Arial" charset="0"/>
            </a:endParaRPr>
          </a:p>
        </p:txBody>
      </p:sp>
      <p:sp>
        <p:nvSpPr>
          <p:cNvPr id="7" name="Rectangle 4"/>
          <p:cNvSpPr txBox="1">
            <a:spLocks noChangeArrowheads="1"/>
          </p:cNvSpPr>
          <p:nvPr/>
        </p:nvSpPr>
        <p:spPr>
          <a:xfrm>
            <a:off x="457200" y="1752600"/>
            <a:ext cx="8229600" cy="1371600"/>
          </a:xfrm>
          <a:prstGeom prst="rect">
            <a:avLst/>
          </a:prstGeom>
          <a:noFill/>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buFont typeface="Arial" panose="020B0604020202020204" pitchFamily="34" charset="0"/>
              <a:buChar char="•"/>
            </a:pPr>
            <a:r>
              <a:rPr lang="en-US" altLang="en-US" sz="1800" kern="0" dirty="0">
                <a:latin typeface="Arial" panose="020B0604020202020204" pitchFamily="34" charset="0"/>
                <a:cs typeface="Arial" panose="020B0604020202020204" pitchFamily="34" charset="0"/>
              </a:rPr>
              <a:t>In a representative side view of a 0.100” thick standard meter stab, you can see how small these distortions appear relative to the thickness of the stab, while creating an air gap large enough for significant arcing.</a:t>
            </a:r>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900" y="3276600"/>
            <a:ext cx="54102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a:extLst>
              <a:ext uri="{FF2B5EF4-FFF2-40B4-BE49-F238E27FC236}">
                <a16:creationId xmlns:a16="http://schemas.microsoft.com/office/drawing/2014/main" id="{491D91AE-19C3-2E95-E17B-C4D70695E8F0}"/>
              </a:ext>
            </a:extLst>
          </p:cNvPr>
          <p:cNvSpPr>
            <a:spLocks noGrp="1"/>
          </p:cNvSpPr>
          <p:nvPr>
            <p:ph type="title"/>
          </p:nvPr>
        </p:nvSpPr>
        <p:spPr/>
        <p:txBody>
          <a:bodyPr/>
          <a:lstStyle/>
          <a:p>
            <a:r>
              <a:rPr lang="en-US" dirty="0"/>
              <a:t>Service Degradation</a:t>
            </a:r>
          </a:p>
        </p:txBody>
      </p:sp>
      <p:sp>
        <p:nvSpPr>
          <p:cNvPr id="2" name="Footer Placeholder 1">
            <a:extLst>
              <a:ext uri="{FF2B5EF4-FFF2-40B4-BE49-F238E27FC236}">
                <a16:creationId xmlns:a16="http://schemas.microsoft.com/office/drawing/2014/main" id="{6B0F4D3F-8EA6-350C-F798-CEC8E4F77B1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024788EE-0D2F-655F-5613-6880871D1D87}"/>
              </a:ext>
            </a:extLst>
          </p:cNvPr>
          <p:cNvSpPr>
            <a:spLocks noGrp="1"/>
          </p:cNvSpPr>
          <p:nvPr>
            <p:ph type="sldNum" sz="quarter" idx="4"/>
          </p:nvPr>
        </p:nvSpPr>
        <p:spPr/>
        <p:txBody>
          <a:bodyPr/>
          <a:lstStyle/>
          <a:p>
            <a:fld id="{4BEAC4C4-F0A7-4B61-A827-E4198D078267}" type="slidenum">
              <a:rPr lang="en-US" smtClean="0"/>
              <a:t>17</a:t>
            </a:fld>
            <a:endParaRPr lang="en-US" dirty="0"/>
          </a:p>
        </p:txBody>
      </p:sp>
    </p:spTree>
    <p:custDataLst>
      <p:tags r:id="rId1"/>
    </p:custDataLst>
    <p:extLst>
      <p:ext uri="{BB962C8B-B14F-4D97-AF65-F5344CB8AC3E}">
        <p14:creationId xmlns:p14="http://schemas.microsoft.com/office/powerpoint/2010/main" val="2725410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dirty="0">
              <a:solidFill>
                <a:srgbClr val="7F7F7F"/>
              </a:solidFill>
              <a:latin typeface="Tahoma" pitchFamily="34" charset="0"/>
              <a:cs typeface="Arial" charset="0"/>
            </a:endParaRPr>
          </a:p>
        </p:txBody>
      </p:sp>
      <p:pic>
        <p:nvPicPr>
          <p:cNvPr id="10243" name="Picture 2" descr="H:\Forensic Analysis\Coast Electric\RA 85-20265\Other Meters\IMG_3784.JPG"/>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b="6533"/>
          <a:stretch/>
        </p:blipFill>
        <p:spPr bwMode="auto">
          <a:xfrm>
            <a:off x="609600" y="1600200"/>
            <a:ext cx="44958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5"/>
          <p:cNvSpPr txBox="1">
            <a:spLocks noChangeArrowheads="1"/>
          </p:cNvSpPr>
          <p:nvPr>
            <p:custDataLst>
              <p:tags r:id="rId4"/>
            </p:custDataLst>
          </p:nvPr>
        </p:nvSpPr>
        <p:spPr bwMode="auto">
          <a:xfrm>
            <a:off x="5289550" y="1693863"/>
            <a:ext cx="36703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cs typeface="Arial" charset="0"/>
              </a:rPr>
              <a:t>Jaws with intermittent connections will arc to the meter blade resulting in pitting on the blade.</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Blade shows early signs of arcing. </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Tin Melts at 232ºC which is lower than the 350ºC base plate plastic.</a:t>
            </a:r>
          </a:p>
        </p:txBody>
      </p:sp>
      <p:cxnSp>
        <p:nvCxnSpPr>
          <p:cNvPr id="8" name="Straight Arrow Connector 7"/>
          <p:cNvCxnSpPr/>
          <p:nvPr/>
        </p:nvCxnSpPr>
        <p:spPr>
          <a:xfrm flipH="1" flipV="1">
            <a:off x="3279775" y="3135313"/>
            <a:ext cx="2009775" cy="6334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A121B4BE-2CC0-D7DA-D604-0BA974E769F3}"/>
              </a:ext>
            </a:extLst>
          </p:cNvPr>
          <p:cNvSpPr>
            <a:spLocks noGrp="1"/>
          </p:cNvSpPr>
          <p:nvPr>
            <p:ph type="title"/>
          </p:nvPr>
        </p:nvSpPr>
        <p:spPr/>
        <p:txBody>
          <a:bodyPr/>
          <a:lstStyle/>
          <a:p>
            <a:r>
              <a:rPr lang="en-US" dirty="0"/>
              <a:t>Jaw To Blade Arcing</a:t>
            </a:r>
          </a:p>
        </p:txBody>
      </p:sp>
      <p:sp>
        <p:nvSpPr>
          <p:cNvPr id="2" name="Footer Placeholder 1">
            <a:extLst>
              <a:ext uri="{FF2B5EF4-FFF2-40B4-BE49-F238E27FC236}">
                <a16:creationId xmlns:a16="http://schemas.microsoft.com/office/drawing/2014/main" id="{B64EA67E-D988-1CA1-7B03-9BDD45D2B36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A6E927B-8D5B-0CC1-4C7A-ADAEA0F7C5C9}"/>
              </a:ext>
            </a:extLst>
          </p:cNvPr>
          <p:cNvSpPr>
            <a:spLocks noGrp="1"/>
          </p:cNvSpPr>
          <p:nvPr>
            <p:ph type="sldNum" sz="quarter" idx="4"/>
          </p:nvPr>
        </p:nvSpPr>
        <p:spPr/>
        <p:txBody>
          <a:bodyPr/>
          <a:lstStyle/>
          <a:p>
            <a:fld id="{4BEAC4C4-F0A7-4B61-A827-E4198D078267}" type="slidenum">
              <a:rPr lang="en-US" smtClean="0"/>
              <a:t>18</a:t>
            </a:fld>
            <a:endParaRPr lang="en-US" dirty="0"/>
          </a:p>
        </p:txBody>
      </p:sp>
    </p:spTree>
    <p:custDataLst>
      <p:tags r:id="rId1"/>
    </p:custDataLst>
    <p:extLst>
      <p:ext uri="{BB962C8B-B14F-4D97-AF65-F5344CB8AC3E}">
        <p14:creationId xmlns:p14="http://schemas.microsoft.com/office/powerpoint/2010/main" val="3307908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C79AF5-55A5-C54E-4742-57463084A77A}"/>
              </a:ext>
            </a:extLst>
          </p:cNvPr>
          <p:cNvSpPr>
            <a:spLocks noGrp="1"/>
          </p:cNvSpPr>
          <p:nvPr>
            <p:ph type="title"/>
          </p:nvPr>
        </p:nvSpPr>
        <p:spPr/>
        <p:txBody>
          <a:bodyPr/>
          <a:lstStyle/>
          <a:p>
            <a:r>
              <a:rPr lang="en-US" dirty="0"/>
              <a:t>Severe Arcing Jaw To Blade</a:t>
            </a:r>
          </a:p>
        </p:txBody>
      </p:sp>
      <p:sp>
        <p:nvSpPr>
          <p:cNvPr id="11266" name="Content Placeholder 1"/>
          <p:cNvSpPr>
            <a:spLocks noGrp="1"/>
          </p:cNvSpPr>
          <p:nvPr>
            <p:ph idx="1"/>
          </p:nvPr>
        </p:nvSpPr>
        <p:spPr/>
        <p:txBody>
          <a:bodyPr lIns="0"/>
          <a:lstStyle/>
          <a:p>
            <a:pPr marL="0" indent="0" defTabSz="1060450">
              <a:buClr>
                <a:schemeClr val="tx2"/>
              </a:buClr>
              <a:buFontTx/>
              <a:buNone/>
            </a:pPr>
            <a:endParaRPr lang="en-US" altLang="en-US" sz="3600" b="1" dirty="0">
              <a:solidFill>
                <a:schemeClr val="bg1"/>
              </a:solidFill>
              <a:cs typeface="Arial" charset="0"/>
            </a:endParaRPr>
          </a:p>
          <a:p>
            <a:pPr marL="0" indent="0" defTabSz="1060450">
              <a:buClr>
                <a:schemeClr val="tx2"/>
              </a:buClr>
              <a:buFontTx/>
              <a:buNone/>
            </a:pPr>
            <a:endParaRPr lang="en-US" altLang="en-US" sz="3600" b="1" dirty="0">
              <a:solidFill>
                <a:schemeClr val="bg1"/>
              </a:solidFill>
              <a:cs typeface="Arial" charset="0"/>
            </a:endParaRPr>
          </a:p>
          <a:p>
            <a:pPr marL="0" indent="0" defTabSz="1060450">
              <a:buClr>
                <a:schemeClr val="tx2"/>
              </a:buClr>
              <a:buFontTx/>
              <a:buNone/>
            </a:pPr>
            <a:endParaRPr lang="en-US" altLang="en-US" sz="3600" b="1" i="1" dirty="0">
              <a:solidFill>
                <a:schemeClr val="bg1"/>
              </a:solidFill>
              <a:cs typeface="Arial" charset="0"/>
            </a:endParaRPr>
          </a:p>
        </p:txBody>
      </p:sp>
      <p:sp>
        <p:nvSpPr>
          <p:cNvPr id="2" name="Footer Placeholder 1">
            <a:extLst>
              <a:ext uri="{FF2B5EF4-FFF2-40B4-BE49-F238E27FC236}">
                <a16:creationId xmlns:a16="http://schemas.microsoft.com/office/drawing/2014/main" id="{F95C5CF7-7F57-0D34-66D0-6B0F83DC38E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82EA48F-77D1-259D-8D8B-B1FC624EA0EF}"/>
              </a:ext>
            </a:extLst>
          </p:cNvPr>
          <p:cNvSpPr>
            <a:spLocks noGrp="1"/>
          </p:cNvSpPr>
          <p:nvPr>
            <p:ph type="sldNum" sz="quarter" idx="4"/>
          </p:nvPr>
        </p:nvSpPr>
        <p:spPr/>
        <p:txBody>
          <a:bodyPr/>
          <a:lstStyle/>
          <a:p>
            <a:fld id="{4BEAC4C4-F0A7-4B61-A827-E4198D078267}" type="slidenum">
              <a:rPr lang="en-US" smtClean="0"/>
              <a:t>19</a:t>
            </a:fld>
            <a:endParaRPr lang="en-US" dirty="0"/>
          </a:p>
        </p:txBody>
      </p:sp>
      <p:sp>
        <p:nvSpPr>
          <p:cNvPr id="5" name="Slide Number Placeholder 4"/>
          <p:cNvSpPr txBox="1">
            <a:spLocks noGrp="1"/>
          </p:cNvSpPr>
          <p:nvPr/>
        </p:nvSpPr>
        <p:spPr>
          <a:xfrm>
            <a:off x="0" y="6553200"/>
            <a:ext cx="461963" cy="246063"/>
          </a:xfrm>
          <a:prstGeom prst="rect">
            <a:avLst/>
          </a:prstGeom>
          <a:noFill/>
        </p:spPr>
        <p:txBody>
          <a:bodyPr anchor="ctr"/>
          <a:lstStyle/>
          <a:p>
            <a:pPr algn="ctr">
              <a:defRPr/>
            </a:pPr>
            <a:fld id="{9B378A6E-E277-41F7-A66A-EDD96CB1A989}" type="slidenum">
              <a:rPr lang="en-GB" sz="900">
                <a:solidFill>
                  <a:srgbClr val="FFFFFF"/>
                </a:solidFill>
                <a:latin typeface="+mn-lt"/>
              </a:rPr>
              <a:pPr algn="ctr">
                <a:defRPr/>
              </a:pPr>
              <a:t>19</a:t>
            </a:fld>
            <a:endParaRPr lang="en-GB" sz="900" dirty="0">
              <a:solidFill>
                <a:srgbClr val="FFFFFF"/>
              </a:solidFill>
              <a:latin typeface="+mn-lt"/>
            </a:endParaRPr>
          </a:p>
        </p:txBody>
      </p:sp>
      <p:sp>
        <p:nvSpPr>
          <p:cNvPr id="11268" name="Footer Placeholder 5"/>
          <p:cNvSpPr txBox="1">
            <a:spLocks noGrp="1"/>
          </p:cNvSpPr>
          <p:nvPr/>
        </p:nvSpPr>
        <p:spPr bwMode="auto">
          <a:xfrm>
            <a:off x="415925" y="6553200"/>
            <a:ext cx="661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900" dirty="0">
              <a:solidFill>
                <a:srgbClr val="FFFFFF"/>
              </a:solidFill>
              <a:latin typeface="Tahoma" pitchFamily="34" charset="0"/>
              <a:cs typeface="Arial" charset="0"/>
            </a:endParaRPr>
          </a:p>
        </p:txBody>
      </p:sp>
      <p:sp>
        <p:nvSpPr>
          <p:cNvPr id="11269" name="Content Placeholder 1"/>
          <p:cNvSpPr txBox="1">
            <a:spLocks/>
          </p:cNvSpPr>
          <p:nvPr/>
        </p:nvSpPr>
        <p:spPr bwMode="auto">
          <a:xfrm>
            <a:off x="5448300" y="1652588"/>
            <a:ext cx="36020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dirty="0">
                <a:latin typeface="+mn-lt"/>
                <a:cs typeface="Arial" charset="0"/>
              </a:rPr>
              <a:t>Tin burned off</a:t>
            </a:r>
          </a:p>
          <a:p>
            <a:pPr>
              <a:spcAft>
                <a:spcPct val="20000"/>
              </a:spcAft>
              <a:buClr>
                <a:schemeClr val="tx2"/>
              </a:buClr>
              <a:buSzPct val="120000"/>
              <a:buFontTx/>
              <a:buNone/>
            </a:pPr>
            <a:endParaRPr lang="en-US" altLang="en-US" sz="2400" dirty="0">
              <a:latin typeface="+mn-lt"/>
              <a:cs typeface="Arial" charset="0"/>
            </a:endParaRPr>
          </a:p>
          <a:p>
            <a:pPr>
              <a:spcAft>
                <a:spcPct val="20000"/>
              </a:spcAft>
              <a:buClr>
                <a:schemeClr val="tx2"/>
              </a:buClr>
              <a:buSzPct val="120000"/>
              <a:buFontTx/>
              <a:buNone/>
            </a:pPr>
            <a:r>
              <a:rPr lang="en-US" altLang="en-US" sz="2400" dirty="0">
                <a:latin typeface="+mn-lt"/>
                <a:cs typeface="Arial" charset="0"/>
              </a:rPr>
              <a:t>Blade hole due to arcing to jaw – Copper melts at 1040ºC (1984ºF)</a:t>
            </a:r>
          </a:p>
          <a:p>
            <a:pPr>
              <a:spcAft>
                <a:spcPct val="20000"/>
              </a:spcAft>
              <a:buClr>
                <a:schemeClr val="tx2"/>
              </a:buClr>
              <a:buSzPct val="120000"/>
              <a:buFontTx/>
              <a:buNone/>
            </a:pPr>
            <a:endParaRPr lang="en-US" altLang="en-US" sz="2400" i="1" dirty="0">
              <a:latin typeface="Tahoma" pitchFamily="34" charset="0"/>
              <a:cs typeface="Arial" charset="0"/>
            </a:endParaRPr>
          </a:p>
        </p:txBody>
      </p:sp>
      <p:pic>
        <p:nvPicPr>
          <p:cNvPr id="11270" name="Picture 9"/>
          <p:cNvPicPr>
            <a:picLocks noChangeAspect="1" noChangeArrowheads="1"/>
          </p:cNvPicPr>
          <p:nvPr/>
        </p:nvPicPr>
        <p:blipFill>
          <a:blip r:embed="rId3">
            <a:extLst>
              <a:ext uri="{28A0092B-C50C-407E-A947-70E740481C1C}">
                <a14:useLocalDpi xmlns:a14="http://schemas.microsoft.com/office/drawing/2010/main" val="0"/>
              </a:ext>
            </a:extLst>
          </a:blip>
          <a:srcRect l="17438" t="22571" b="4765"/>
          <a:stretch>
            <a:fillRect/>
          </a:stretch>
        </p:blipFill>
        <p:spPr bwMode="auto">
          <a:xfrm>
            <a:off x="274638" y="1620838"/>
            <a:ext cx="49768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Content Placeholder 1"/>
          <p:cNvSpPr txBox="1">
            <a:spLocks/>
          </p:cNvSpPr>
          <p:nvPr/>
        </p:nvSpPr>
        <p:spPr bwMode="auto">
          <a:xfrm>
            <a:off x="5437187" y="4968875"/>
            <a:ext cx="33258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dirty="0">
                <a:latin typeface="+mn-lt"/>
                <a:cs typeface="Arial" charset="0"/>
              </a:rPr>
              <a:t>AX-SD base thermoset plastic melts at 960ºC (1760ºF) </a:t>
            </a:r>
          </a:p>
        </p:txBody>
      </p:sp>
      <p:cxnSp>
        <p:nvCxnSpPr>
          <p:cNvPr id="7" name="Straight Arrow Connector 6"/>
          <p:cNvCxnSpPr/>
          <p:nvPr/>
        </p:nvCxnSpPr>
        <p:spPr>
          <a:xfrm flipH="1" flipV="1">
            <a:off x="3148013" y="3862388"/>
            <a:ext cx="2247900" cy="13350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148013" y="1924050"/>
            <a:ext cx="2247900" cy="49371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495550" y="2468563"/>
            <a:ext cx="2914650" cy="63976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0124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115748"/>
            <a:ext cx="8229600" cy="838200"/>
          </a:xfrm>
          <a:noFill/>
        </p:spPr>
        <p:txBody>
          <a:bodyPr/>
          <a:lstStyle/>
          <a:p>
            <a:pPr eaLnBrk="1" hangingPunct="1"/>
            <a:r>
              <a:rPr lang="en-US" altLang="en-US" dirty="0"/>
              <a:t>Basic Single Phase Socket Checks</a:t>
            </a:r>
          </a:p>
        </p:txBody>
      </p:sp>
      <p:sp>
        <p:nvSpPr>
          <p:cNvPr id="3076" name="Rectangle 3"/>
          <p:cNvSpPr>
            <a:spLocks noGrp="1" noChangeArrowheads="1"/>
          </p:cNvSpPr>
          <p:nvPr>
            <p:ph idx="1"/>
          </p:nvPr>
        </p:nvSpPr>
        <p:spPr>
          <a:xfrm>
            <a:off x="457200" y="1143000"/>
            <a:ext cx="5334000" cy="4114800"/>
          </a:xfrm>
          <a:solidFill>
            <a:srgbClr val="FFFFFF"/>
          </a:solidFill>
        </p:spPr>
        <p:txBody>
          <a:bodyPr>
            <a:noAutofit/>
          </a:bodyPr>
          <a:lstStyle/>
          <a:p>
            <a:pPr marL="342900" marR="0" lvl="0" indent="-342900">
              <a:spcBef>
                <a:spcPts val="0"/>
              </a:spcBef>
              <a:spcAft>
                <a:spcPts val="0"/>
              </a:spcAft>
              <a:tabLst>
                <a:tab pos="457200" algn="l"/>
              </a:tabLst>
            </a:pPr>
            <a:r>
              <a:rPr lang="en-US" sz="1800" dirty="0">
                <a:solidFill>
                  <a:srgbClr val="374151"/>
                </a:solidFill>
                <a:effectLst/>
                <a:ea typeface="Times New Roman" panose="02020603050405020304" pitchFamily="18" charset="0"/>
              </a:rPr>
              <a:t>Visual Inspection: Conduct a thorough visual inspection of the meter socket to check for any visible signs of damage, corrosion, or loose connections. Look for cracked or broken parts, frayed wires, or signs of overheating.</a:t>
            </a:r>
            <a:endParaRPr lang="en-US" sz="1800" dirty="0">
              <a:effectLst/>
              <a:ea typeface="Times New Roman" panose="02020603050405020304" pitchFamily="18" charset="0"/>
            </a:endParaRPr>
          </a:p>
          <a:p>
            <a:pPr marL="342900" marR="0" lvl="0" indent="-342900">
              <a:spcBef>
                <a:spcPts val="0"/>
              </a:spcBef>
              <a:spcAft>
                <a:spcPts val="0"/>
              </a:spcAft>
              <a:tabLst>
                <a:tab pos="457200" algn="l"/>
              </a:tabLst>
            </a:pPr>
            <a:r>
              <a:rPr lang="en-US" sz="1800" dirty="0">
                <a:solidFill>
                  <a:srgbClr val="374151"/>
                </a:solidFill>
                <a:effectLst/>
                <a:ea typeface="Times New Roman" panose="02020603050405020304" pitchFamily="18" charset="0"/>
              </a:rPr>
              <a:t>Tightness of Connections: Ensure that all electrical connections within the meter socket are secure and tight. Loose connections can lead to arcing, overheating, and potential electrical hazards. Verify the tightness of terminal screws and lugs.</a:t>
            </a:r>
            <a:endParaRPr lang="en-US" sz="1800" dirty="0">
              <a:effectLst/>
              <a:ea typeface="Times New Roman" panose="02020603050405020304" pitchFamily="18" charset="0"/>
            </a:endParaRPr>
          </a:p>
          <a:p>
            <a:pPr marL="342900" marR="0" lvl="0" indent="-342900">
              <a:spcBef>
                <a:spcPts val="0"/>
              </a:spcBef>
              <a:spcAft>
                <a:spcPts val="0"/>
              </a:spcAft>
              <a:tabLst>
                <a:tab pos="457200" algn="l"/>
              </a:tabLst>
            </a:pPr>
            <a:r>
              <a:rPr lang="en-US" sz="1800" dirty="0">
                <a:solidFill>
                  <a:srgbClr val="374151"/>
                </a:solidFill>
                <a:effectLst/>
                <a:ea typeface="Times New Roman" panose="02020603050405020304" pitchFamily="18" charset="0"/>
              </a:rPr>
              <a:t>Grounding: Verify that the meter socket is properly grounded. A reliable ground connection is crucial for diverting electrical faults and preventing electric shock. Ensure that the grounding conductor is securely connected and in good condition.</a:t>
            </a:r>
            <a:endParaRPr lang="en-US" sz="1800" dirty="0">
              <a:effectLst/>
              <a:ea typeface="Times New Roman" panose="02020603050405020304" pitchFamily="18" charset="0"/>
            </a:endParaRPr>
          </a:p>
          <a:p>
            <a:pPr marL="342900" marR="0" lvl="0" indent="-342900">
              <a:spcBef>
                <a:spcPts val="0"/>
              </a:spcBef>
              <a:spcAft>
                <a:spcPts val="0"/>
              </a:spcAft>
              <a:tabLst>
                <a:tab pos="457200" algn="l"/>
              </a:tabLst>
            </a:pPr>
            <a:r>
              <a:rPr lang="en-US" sz="1800" dirty="0">
                <a:solidFill>
                  <a:srgbClr val="374151"/>
                </a:solidFill>
                <a:effectLst/>
                <a:ea typeface="Times New Roman" panose="02020603050405020304" pitchFamily="18" charset="0"/>
              </a:rPr>
              <a:t>Insulation: Inspect the insulation around the wires and terminals inside the meter socket. Look for any signs of damage, such as exposed or deteriorating insulation, which could lead to short circuits or electrical shocks.</a:t>
            </a:r>
            <a:endParaRPr lang="en-US" sz="1800" dirty="0">
              <a:effectLst/>
              <a:ea typeface="Times New Roman" panose="02020603050405020304" pitchFamily="18" charset="0"/>
            </a:endParaRPr>
          </a:p>
        </p:txBody>
      </p:sp>
      <p:sp>
        <p:nvSpPr>
          <p:cNvPr id="2" name="Footer Placeholder 1">
            <a:extLst>
              <a:ext uri="{FF2B5EF4-FFF2-40B4-BE49-F238E27FC236}">
                <a16:creationId xmlns:a16="http://schemas.microsoft.com/office/drawing/2014/main" id="{C95C5B57-C308-0F0E-35D7-A0D3EA50EDF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FF4CC5A-7C0A-DCE5-2F9F-32F76619F275}"/>
              </a:ext>
            </a:extLst>
          </p:cNvPr>
          <p:cNvSpPr>
            <a:spLocks noGrp="1"/>
          </p:cNvSpPr>
          <p:nvPr>
            <p:ph type="sldNum" sz="quarter" idx="4"/>
          </p:nvPr>
        </p:nvSpPr>
        <p:spPr/>
        <p:txBody>
          <a:bodyPr/>
          <a:lstStyle/>
          <a:p>
            <a:fld id="{4BEAC4C4-F0A7-4B61-A827-E4198D078267}" type="slidenum">
              <a:rPr lang="en-US" smtClean="0"/>
              <a:t>2</a:t>
            </a:fld>
            <a:endParaRPr lang="en-US" dirty="0"/>
          </a:p>
        </p:txBody>
      </p:sp>
      <p:pic>
        <p:nvPicPr>
          <p:cNvPr id="1026" name="Picture 2" descr="Electrical Meter Base and Service Mast Install - YouTube">
            <a:extLst>
              <a:ext uri="{FF2B5EF4-FFF2-40B4-BE49-F238E27FC236}">
                <a16:creationId xmlns:a16="http://schemas.microsoft.com/office/drawing/2014/main" id="{991BE688-2E04-17CE-7B49-644ECB9B06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143000"/>
            <a:ext cx="3120274" cy="17551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ectric Meter &amp; Meter Base FAQs Q&amp;A on meter base damage, installation,  repair">
            <a:extLst>
              <a:ext uri="{FF2B5EF4-FFF2-40B4-BE49-F238E27FC236}">
                <a16:creationId xmlns:a16="http://schemas.microsoft.com/office/drawing/2014/main" id="{4DDCDD03-42AB-9FB0-CA98-F35818F010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764"/>
          <a:stretch/>
        </p:blipFill>
        <p:spPr bwMode="auto">
          <a:xfrm>
            <a:off x="6019800" y="3203749"/>
            <a:ext cx="2377583" cy="273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609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9"/>
          <p:cNvSpPr txBox="1">
            <a:spLocks noChangeArrowheads="1"/>
          </p:cNvSpPr>
          <p:nvPr/>
        </p:nvSpPr>
        <p:spPr bwMode="auto">
          <a:xfrm>
            <a:off x="381000" y="1547812"/>
            <a:ext cx="82296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ts val="2500"/>
              </a:lnSpc>
              <a:buFontTx/>
              <a:buNone/>
            </a:pPr>
            <a:r>
              <a:rPr lang="en-US" altLang="en-US" sz="1800" dirty="0"/>
              <a:t>	There are three necessary ingredients to create a hot socket (Note: We are not suggesting that we have simulated or even understand all causes for all hot sockets and meter related fires, but rather that we have simulated and understand the causes behind most hot sockets and meter related fires):</a:t>
            </a:r>
          </a:p>
          <a:p>
            <a:pPr eaLnBrk="1" hangingPunct="1">
              <a:lnSpc>
                <a:spcPts val="2500"/>
              </a:lnSpc>
            </a:pPr>
            <a:endParaRPr lang="en-US" altLang="en-US" sz="1800" dirty="0"/>
          </a:p>
          <a:p>
            <a:pPr lvl="1" eaLnBrk="1" hangingPunct="1">
              <a:lnSpc>
                <a:spcPts val="2500"/>
              </a:lnSpc>
              <a:buFontTx/>
              <a:buChar char="•"/>
            </a:pPr>
            <a:r>
              <a:rPr lang="en-US" altLang="en-US" sz="1800" dirty="0"/>
              <a:t>Loss of jaw tension in at least </a:t>
            </a:r>
            <a:br>
              <a:rPr lang="en-US" altLang="en-US" sz="1800" dirty="0"/>
            </a:br>
            <a:r>
              <a:rPr lang="en-US" altLang="en-US" sz="1800" dirty="0"/>
              <a:t>one of the socket jaws.</a:t>
            </a:r>
          </a:p>
          <a:p>
            <a:pPr lvl="1" eaLnBrk="1" hangingPunct="1">
              <a:lnSpc>
                <a:spcPts val="2500"/>
              </a:lnSpc>
              <a:buFontTx/>
              <a:buChar char="•"/>
            </a:pPr>
            <a:r>
              <a:rPr lang="en-US" altLang="en-US" sz="1800" dirty="0"/>
              <a:t>Vibration (or other catalyst </a:t>
            </a:r>
          </a:p>
          <a:p>
            <a:pPr lvl="1" eaLnBrk="1" hangingPunct="1">
              <a:lnSpc>
                <a:spcPts val="2500"/>
              </a:lnSpc>
              <a:spcBef>
                <a:spcPct val="0"/>
              </a:spcBef>
              <a:buFontTx/>
              <a:buNone/>
            </a:pPr>
            <a:r>
              <a:rPr lang="en-US" altLang="en-US" sz="1800" dirty="0"/>
              <a:t>     to initiate arcing)</a:t>
            </a:r>
          </a:p>
          <a:p>
            <a:pPr lvl="1" eaLnBrk="1" hangingPunct="1">
              <a:lnSpc>
                <a:spcPts val="2500"/>
              </a:lnSpc>
              <a:buFontTx/>
              <a:buChar char="•"/>
            </a:pPr>
            <a:r>
              <a:rPr lang="en-US" altLang="en-US" sz="1800" dirty="0"/>
              <a:t>Minimal load present</a:t>
            </a:r>
          </a:p>
          <a:p>
            <a:pPr eaLnBrk="1" hangingPunct="1">
              <a:lnSpc>
                <a:spcPts val="2500"/>
              </a:lnSpc>
              <a:buFontTx/>
              <a:buNone/>
            </a:pPr>
            <a:endParaRPr lang="en-US" altLang="en-US" sz="18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048000"/>
            <a:ext cx="2095291" cy="341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80C1139B-C6BB-083F-D80B-BC2730C1135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FD4BFDD-EFCD-3466-B257-A5959D332EA8}"/>
              </a:ext>
            </a:extLst>
          </p:cNvPr>
          <p:cNvSpPr>
            <a:spLocks noGrp="1"/>
          </p:cNvSpPr>
          <p:nvPr>
            <p:ph type="sldNum" sz="quarter" idx="4"/>
          </p:nvPr>
        </p:nvSpPr>
        <p:spPr/>
        <p:txBody>
          <a:bodyPr/>
          <a:lstStyle/>
          <a:p>
            <a:fld id="{4BEAC4C4-F0A7-4B61-A827-E4198D078267}" type="slidenum">
              <a:rPr lang="en-US" smtClean="0"/>
              <a:t>20</a:t>
            </a:fld>
            <a:endParaRPr lang="en-US" dirty="0"/>
          </a:p>
        </p:txBody>
      </p:sp>
      <p:sp>
        <p:nvSpPr>
          <p:cNvPr id="4" name="Title 4">
            <a:extLst>
              <a:ext uri="{FF2B5EF4-FFF2-40B4-BE49-F238E27FC236}">
                <a16:creationId xmlns:a16="http://schemas.microsoft.com/office/drawing/2014/main" id="{F6B06B2A-633E-4B64-DDD2-51C4FDDC30C0}"/>
              </a:ext>
            </a:extLst>
          </p:cNvPr>
          <p:cNvSpPr txBox="1">
            <a:spLocks/>
          </p:cNvSpPr>
          <p:nvPr/>
        </p:nvSpPr>
        <p:spPr>
          <a:xfrm>
            <a:off x="1556951" y="136525"/>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2500" dirty="0"/>
              <a:t>What Are The Necessary Ingredients For A Hot Socket?  </a:t>
            </a:r>
          </a:p>
        </p:txBody>
      </p:sp>
    </p:spTree>
    <p:extLst>
      <p:ext uri="{BB962C8B-B14F-4D97-AF65-F5344CB8AC3E}">
        <p14:creationId xmlns:p14="http://schemas.microsoft.com/office/powerpoint/2010/main" val="2087444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p:txBody>
          <a:bodyPr>
            <a:normAutofit/>
          </a:bodyPr>
          <a:lstStyle/>
          <a:p>
            <a:pPr eaLnBrk="1" hangingPunct="1">
              <a:lnSpc>
                <a:spcPct val="105000"/>
              </a:lnSpc>
            </a:pPr>
            <a:r>
              <a:rPr lang="en-US" altLang="en-US" sz="1600" dirty="0"/>
              <a:t>Repeated meter insertions degrades the tension in the socket jaws (see graph), but not to dangerous levels</a:t>
            </a:r>
          </a:p>
          <a:p>
            <a:pPr eaLnBrk="1" hangingPunct="1">
              <a:lnSpc>
                <a:spcPct val="105000"/>
              </a:lnSpc>
            </a:pPr>
            <a:r>
              <a:rPr lang="en-US" altLang="en-US" sz="1600" dirty="0"/>
              <a:t>Exposure to elevated temperatures rapidly degrades the socket jaw tension to dangerous levels (see graph)</a:t>
            </a:r>
          </a:p>
          <a:p>
            <a:pPr eaLnBrk="1" hangingPunct="1">
              <a:lnSpc>
                <a:spcPct val="105000"/>
              </a:lnSpc>
            </a:pPr>
            <a:r>
              <a:rPr lang="en-US" altLang="en-US" sz="1600" dirty="0"/>
              <a:t>Visual inspection will catch some but not all dangerous socket jaws</a:t>
            </a:r>
          </a:p>
          <a:p>
            <a:pPr eaLnBrk="1" hangingPunct="1">
              <a:lnSpc>
                <a:spcPct val="105000"/>
              </a:lnSpc>
            </a:pPr>
            <a:r>
              <a:rPr lang="en-US" altLang="en-US" sz="1600" dirty="0"/>
              <a:t>Arcing creates the heat</a:t>
            </a:r>
          </a:p>
          <a:p>
            <a:pPr eaLnBrk="1" hangingPunct="1">
              <a:lnSpc>
                <a:spcPct val="105000"/>
              </a:lnSpc>
            </a:pPr>
            <a:r>
              <a:rPr lang="en-US" altLang="en-US" sz="1600" dirty="0"/>
              <a:t>Exposure to elevated temperatures has a cumulative effect on the meter socket jaw</a:t>
            </a:r>
          </a:p>
          <a:p>
            <a:pPr eaLnBrk="1" hangingPunct="1">
              <a:lnSpc>
                <a:spcPct val="105000"/>
              </a:lnSpc>
            </a:pPr>
            <a:r>
              <a:rPr lang="en-US" altLang="en-US" sz="1600" dirty="0"/>
              <a:t>Relatively small vibration can initiate arcing </a:t>
            </a:r>
          </a:p>
          <a:p>
            <a:pPr eaLnBrk="1" hangingPunct="1">
              <a:lnSpc>
                <a:spcPct val="105000"/>
              </a:lnSpc>
            </a:pPr>
            <a:endParaRPr lang="en-US" altLang="en-US" sz="1400" dirty="0"/>
          </a:p>
        </p:txBody>
      </p:sp>
      <p:pic>
        <p:nvPicPr>
          <p:cNvPr id="13317" name="Picture 18" descr="les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4197671"/>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4">
            <a:extLst>
              <a:ext uri="{FF2B5EF4-FFF2-40B4-BE49-F238E27FC236}">
                <a16:creationId xmlns:a16="http://schemas.microsoft.com/office/drawing/2014/main" id="{49956BC7-6FE2-00EC-A660-A1A6DC53554A}"/>
              </a:ext>
            </a:extLst>
          </p:cNvPr>
          <p:cNvSpPr txBox="1">
            <a:spLocks/>
          </p:cNvSpPr>
          <p:nvPr/>
        </p:nvSpPr>
        <p:spPr>
          <a:xfrm>
            <a:off x="1556951" y="136525"/>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2900" dirty="0"/>
              <a:t>Reviewing the Data and Learning from the Data</a:t>
            </a:r>
          </a:p>
        </p:txBody>
      </p:sp>
    </p:spTree>
    <p:extLst>
      <p:ext uri="{BB962C8B-B14F-4D97-AF65-F5344CB8AC3E}">
        <p14:creationId xmlns:p14="http://schemas.microsoft.com/office/powerpoint/2010/main" val="1548613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idx="1"/>
          </p:nvPr>
        </p:nvSpPr>
        <p:spPr>
          <a:xfrm>
            <a:off x="457200" y="1524000"/>
            <a:ext cx="8305800" cy="2590800"/>
          </a:xfrm>
        </p:spPr>
        <p:txBody>
          <a:bodyPr>
            <a:normAutofit lnSpcReduction="10000"/>
          </a:bodyPr>
          <a:lstStyle/>
          <a:p>
            <a:pPr eaLnBrk="1" hangingPunct="1">
              <a:lnSpc>
                <a:spcPct val="115000"/>
              </a:lnSpc>
            </a:pPr>
            <a:r>
              <a:rPr lang="en-US" altLang="en-US" sz="1800" dirty="0"/>
              <a:t>Most AMI deployments utilize third party contractors to handle residential and some self contained non-2S services.  </a:t>
            </a:r>
          </a:p>
          <a:p>
            <a:pPr eaLnBrk="1" hangingPunct="1">
              <a:lnSpc>
                <a:spcPct val="115000"/>
              </a:lnSpc>
            </a:pPr>
            <a:r>
              <a:rPr lang="en-US" altLang="en-US" sz="1800" dirty="0"/>
              <a:t>After to or prior to AMI deployments, Utility personnel typically see these sockets</a:t>
            </a:r>
          </a:p>
          <a:p>
            <a:pPr eaLnBrk="1" hangingPunct="1">
              <a:lnSpc>
                <a:spcPct val="115000"/>
              </a:lnSpc>
            </a:pPr>
            <a:r>
              <a:rPr lang="en-US" altLang="en-US" sz="1800" dirty="0"/>
              <a:t>Transformer rated meters typically handled by the meter service department of the utility.</a:t>
            </a:r>
          </a:p>
          <a:p>
            <a:pPr eaLnBrk="1" hangingPunct="1">
              <a:lnSpc>
                <a:spcPct val="115000"/>
              </a:lnSpc>
            </a:pPr>
            <a:r>
              <a:rPr lang="en-US" altLang="en-US" sz="1800" dirty="0"/>
              <a:t>Hot socket concerns with lever by-pass sockets used on 3-phase meters are extremely rare.</a:t>
            </a:r>
          </a:p>
        </p:txBody>
      </p:sp>
      <p:sp>
        <p:nvSpPr>
          <p:cNvPr id="2" name="Footer Placeholder 1">
            <a:extLst>
              <a:ext uri="{FF2B5EF4-FFF2-40B4-BE49-F238E27FC236}">
                <a16:creationId xmlns:a16="http://schemas.microsoft.com/office/drawing/2014/main" id="{FF779655-C537-ED29-CD0B-354C5DBCAD3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98AB997-8FE6-529C-4EDD-4FCEC5BC1AEC}"/>
              </a:ext>
            </a:extLst>
          </p:cNvPr>
          <p:cNvSpPr>
            <a:spLocks noGrp="1"/>
          </p:cNvSpPr>
          <p:nvPr>
            <p:ph type="sldNum" sz="quarter" idx="4"/>
          </p:nvPr>
        </p:nvSpPr>
        <p:spPr/>
        <p:txBody>
          <a:bodyPr/>
          <a:lstStyle/>
          <a:p>
            <a:fld id="{4BEAC4C4-F0A7-4B61-A827-E4198D078267}" type="slidenum">
              <a:rPr lang="en-US" smtClean="0"/>
              <a:t>22</a:t>
            </a:fld>
            <a:endParaRPr lang="en-US" dirty="0"/>
          </a:p>
        </p:txBody>
      </p:sp>
      <p:sp>
        <p:nvSpPr>
          <p:cNvPr id="16390"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6391"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16392" name="Picture 14" descr="manual-testing-challenges41"/>
          <p:cNvPicPr>
            <a:picLocks noChangeAspect="1" noChangeArrowheads="1"/>
          </p:cNvPicPr>
          <p:nvPr/>
        </p:nvPicPr>
        <p:blipFill>
          <a:blip r:embed="rId4">
            <a:extLst>
              <a:ext uri="{28A0092B-C50C-407E-A947-70E740481C1C}">
                <a14:useLocalDpi xmlns:a14="http://schemas.microsoft.com/office/drawing/2010/main" val="0"/>
              </a:ext>
            </a:extLst>
          </a:blip>
          <a:srcRect r="3703" b="3703"/>
          <a:stretch>
            <a:fillRect/>
          </a:stretch>
        </p:blipFill>
        <p:spPr bwMode="auto">
          <a:xfrm>
            <a:off x="3505200" y="4038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4">
            <a:extLst>
              <a:ext uri="{FF2B5EF4-FFF2-40B4-BE49-F238E27FC236}">
                <a16:creationId xmlns:a16="http://schemas.microsoft.com/office/drawing/2014/main" id="{DD600B74-FE28-817F-4BD8-F9A887EE1D0D}"/>
              </a:ext>
            </a:extLst>
          </p:cNvPr>
          <p:cNvSpPr txBox="1">
            <a:spLocks/>
          </p:cNvSpPr>
          <p:nvPr/>
        </p:nvSpPr>
        <p:spPr>
          <a:xfrm>
            <a:off x="1556951" y="136525"/>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3600" dirty="0"/>
              <a:t>Who Sees Hot Sockets?</a:t>
            </a:r>
          </a:p>
        </p:txBody>
      </p:sp>
    </p:spTree>
    <p:extLst>
      <p:ext uri="{BB962C8B-B14F-4D97-AF65-F5344CB8AC3E}">
        <p14:creationId xmlns:p14="http://schemas.microsoft.com/office/powerpoint/2010/main" val="3053406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idx="1"/>
          </p:nvPr>
        </p:nvSpPr>
        <p:spPr/>
        <p:txBody>
          <a:bodyPr/>
          <a:lstStyle/>
          <a:p>
            <a:pPr eaLnBrk="1" hangingPunct="1">
              <a:lnSpc>
                <a:spcPct val="105000"/>
              </a:lnSpc>
            </a:pPr>
            <a:r>
              <a:rPr lang="en-US" altLang="en-US" sz="2000" dirty="0"/>
              <a:t>Easiest resolution is to replace the damaged jaw. </a:t>
            </a:r>
          </a:p>
          <a:p>
            <a:pPr eaLnBrk="1" hangingPunct="1">
              <a:lnSpc>
                <a:spcPct val="105000"/>
              </a:lnSpc>
            </a:pPr>
            <a:r>
              <a:rPr lang="en-US" altLang="en-US" sz="2000" b="1" dirty="0"/>
              <a:t>Never</a:t>
            </a:r>
            <a:r>
              <a:rPr lang="en-US" altLang="en-US" sz="2000" dirty="0"/>
              <a:t> try and repair a damaged jaw by simply “squeezing” the damaged jaw with a pair of pliers or other tool.  The metallurgical properties of the jaw will not magically return and the jaws will simply spread again as soon as a meter is put into the socket. </a:t>
            </a:r>
          </a:p>
          <a:p>
            <a:pPr eaLnBrk="1" hangingPunct="1">
              <a:lnSpc>
                <a:spcPct val="105000"/>
              </a:lnSpc>
            </a:pPr>
            <a:r>
              <a:rPr lang="en-US" altLang="en-US" sz="2000" dirty="0"/>
              <a:t>If the other jaws are deemed to be in good repair, the box and wiring are in good condition and appropriate Socket Blocks are available to effect a repair, then replacing the damaged socket block with a new one is the most expedient and cost effective solution.  If any of these conditions do not exist then replacing the box is the best solution.</a:t>
            </a:r>
          </a:p>
        </p:txBody>
      </p:sp>
      <p:sp>
        <p:nvSpPr>
          <p:cNvPr id="2" name="Footer Placeholder 1">
            <a:extLst>
              <a:ext uri="{FF2B5EF4-FFF2-40B4-BE49-F238E27FC236}">
                <a16:creationId xmlns:a16="http://schemas.microsoft.com/office/drawing/2014/main" id="{E6D62492-47B4-0AE6-3B2F-47DAADAE450E}"/>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AE9B5A2-F710-9E8A-2569-C9DF6C503729}"/>
              </a:ext>
            </a:extLst>
          </p:cNvPr>
          <p:cNvSpPr>
            <a:spLocks noGrp="1"/>
          </p:cNvSpPr>
          <p:nvPr>
            <p:ph type="sldNum" sz="quarter" idx="4"/>
          </p:nvPr>
        </p:nvSpPr>
        <p:spPr/>
        <p:txBody>
          <a:bodyPr/>
          <a:lstStyle/>
          <a:p>
            <a:fld id="{4BEAC4C4-F0A7-4B61-A827-E4198D078267}" type="slidenum">
              <a:rPr lang="en-US" smtClean="0"/>
              <a:t>23</a:t>
            </a:fld>
            <a:endParaRPr lang="en-US" dirty="0"/>
          </a:p>
        </p:txBody>
      </p:sp>
      <p:sp>
        <p:nvSpPr>
          <p:cNvPr id="17414"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7415"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4" name="Title 4">
            <a:extLst>
              <a:ext uri="{FF2B5EF4-FFF2-40B4-BE49-F238E27FC236}">
                <a16:creationId xmlns:a16="http://schemas.microsoft.com/office/drawing/2014/main" id="{77A946A1-E6BF-2E46-5062-2DB7B84CA965}"/>
              </a:ext>
            </a:extLst>
          </p:cNvPr>
          <p:cNvSpPr txBox="1">
            <a:spLocks/>
          </p:cNvSpPr>
          <p:nvPr/>
        </p:nvSpPr>
        <p:spPr>
          <a:xfrm>
            <a:off x="1556951" y="136525"/>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2700" dirty="0"/>
              <a:t>What Can Be Done Once a Hot Socket Is Identified?</a:t>
            </a:r>
          </a:p>
        </p:txBody>
      </p:sp>
    </p:spTree>
    <p:extLst>
      <p:ext uri="{BB962C8B-B14F-4D97-AF65-F5344CB8AC3E}">
        <p14:creationId xmlns:p14="http://schemas.microsoft.com/office/powerpoint/2010/main" val="3964268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7415"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9" name="Picture 10" descr="P:\Tesco\Marketing DO NOT MOVE THIS FOLDER\Product images\HSRK\HSRK Case Ins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528763"/>
            <a:ext cx="3733800" cy="443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667000"/>
            <a:ext cx="17414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cli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866293"/>
            <a:ext cx="1778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gap i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5237" y="1644872"/>
            <a:ext cx="2143125" cy="162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558800" y="3581400"/>
            <a:ext cx="2527301"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r>
              <a:rPr lang="en-US" altLang="en-US" sz="1100" dirty="0"/>
              <a:t>Top: </a:t>
            </a:r>
            <a:r>
              <a:rPr lang="en-US" altLang="en-US" sz="1100" b="1" dirty="0"/>
              <a:t>Cat. 300 Hot Socket Gap Indicator</a:t>
            </a:r>
            <a:r>
              <a:rPr lang="en-US" altLang="en-US" sz="1100" dirty="0"/>
              <a:t>; Right: </a:t>
            </a:r>
            <a:r>
              <a:rPr lang="en-US" altLang="en-US" sz="1100" b="1" dirty="0"/>
              <a:t>Hot Socket Repair Kit</a:t>
            </a:r>
            <a:r>
              <a:rPr lang="en-US" altLang="en-US" sz="1100" dirty="0"/>
              <a:t> (Cat. 304-Basic; Cat. 305-Pro); Below, left: Cat. 301 </a:t>
            </a:r>
            <a:r>
              <a:rPr lang="en-US" altLang="en-US" sz="1100" b="1" dirty="0"/>
              <a:t>Socket Safety Clip</a:t>
            </a:r>
            <a:r>
              <a:rPr lang="en-US" altLang="en-US" sz="1100" dirty="0"/>
              <a:t>; Below, right: Cat. 302 </a:t>
            </a:r>
            <a:r>
              <a:rPr lang="en-US" altLang="en-US" sz="1100" b="1" dirty="0"/>
              <a:t>Hot Socket Gap Indicator Calibration Fixture</a:t>
            </a:r>
          </a:p>
        </p:txBody>
      </p:sp>
      <p:sp>
        <p:nvSpPr>
          <p:cNvPr id="2" name="Footer Placeholder 1">
            <a:extLst>
              <a:ext uri="{FF2B5EF4-FFF2-40B4-BE49-F238E27FC236}">
                <a16:creationId xmlns:a16="http://schemas.microsoft.com/office/drawing/2014/main" id="{B939096B-0060-3ABC-E2DB-8BE7620D788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65E2AEB-1BC1-027C-6B4E-21B0AE43593B}"/>
              </a:ext>
            </a:extLst>
          </p:cNvPr>
          <p:cNvSpPr>
            <a:spLocks noGrp="1"/>
          </p:cNvSpPr>
          <p:nvPr>
            <p:ph type="sldNum" sz="quarter" idx="4"/>
          </p:nvPr>
        </p:nvSpPr>
        <p:spPr/>
        <p:txBody>
          <a:bodyPr/>
          <a:lstStyle/>
          <a:p>
            <a:fld id="{4BEAC4C4-F0A7-4B61-A827-E4198D078267}" type="slidenum">
              <a:rPr lang="en-US" smtClean="0"/>
              <a:t>24</a:t>
            </a:fld>
            <a:endParaRPr lang="en-US" dirty="0"/>
          </a:p>
        </p:txBody>
      </p:sp>
      <p:sp>
        <p:nvSpPr>
          <p:cNvPr id="4" name="Title 4">
            <a:extLst>
              <a:ext uri="{FF2B5EF4-FFF2-40B4-BE49-F238E27FC236}">
                <a16:creationId xmlns:a16="http://schemas.microsoft.com/office/drawing/2014/main" id="{847DE2D1-1A2F-9B25-CFD9-9EDBDFA0D01D}"/>
              </a:ext>
            </a:extLst>
          </p:cNvPr>
          <p:cNvSpPr txBox="1">
            <a:spLocks/>
          </p:cNvSpPr>
          <p:nvPr/>
        </p:nvSpPr>
        <p:spPr>
          <a:xfrm>
            <a:off x="1556951" y="136525"/>
            <a:ext cx="7208107" cy="679832"/>
          </a:xfrm>
          <a:prstGeom prst="rect">
            <a:avLst/>
          </a:prstGeom>
        </p:spPr>
        <p:txBody>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3600" dirty="0">
                <a:solidFill>
                  <a:schemeClr val="accent1"/>
                </a:solidFill>
              </a:rPr>
              <a:t>Hot Socket Equipment</a:t>
            </a:r>
          </a:p>
        </p:txBody>
      </p:sp>
    </p:spTree>
    <p:extLst>
      <p:ext uri="{BB962C8B-B14F-4D97-AF65-F5344CB8AC3E}">
        <p14:creationId xmlns:p14="http://schemas.microsoft.com/office/powerpoint/2010/main" val="1324128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6"/>
          <p:cNvSpPr>
            <a:spLocks noGrp="1" noChangeArrowheads="1"/>
          </p:cNvSpPr>
          <p:nvPr>
            <p:ph idx="1"/>
          </p:nvPr>
        </p:nvSpPr>
        <p:spPr>
          <a:noFill/>
        </p:spPr>
        <p:txBody>
          <a:bodyPr>
            <a:normAutofit/>
          </a:bodyPr>
          <a:lstStyle/>
          <a:p>
            <a:pPr eaLnBrk="1" hangingPunct="1">
              <a:lnSpc>
                <a:spcPct val="120000"/>
              </a:lnSpc>
            </a:pPr>
            <a:r>
              <a:rPr lang="en-US" altLang="en-US" sz="1800" dirty="0"/>
              <a:t>At the start of our laboratory investigation the oldest electro mechanical meters withstood hot sockets the best</a:t>
            </a:r>
          </a:p>
          <a:p>
            <a:pPr eaLnBrk="1" hangingPunct="1">
              <a:lnSpc>
                <a:spcPct val="120000"/>
              </a:lnSpc>
            </a:pPr>
            <a:r>
              <a:rPr lang="en-US" altLang="en-US" sz="1800" dirty="0"/>
              <a:t>The latest vintage solid state meters withstood hot sockets the least.</a:t>
            </a:r>
          </a:p>
          <a:p>
            <a:pPr eaLnBrk="1" hangingPunct="1">
              <a:lnSpc>
                <a:spcPct val="120000"/>
              </a:lnSpc>
            </a:pPr>
            <a:r>
              <a:rPr lang="en-US" altLang="en-US" sz="1800" dirty="0"/>
              <a:t>Over the course of the past several years every meter manufacturer has released 2S meters designed to withstand hot sockets.</a:t>
            </a:r>
          </a:p>
        </p:txBody>
      </p:sp>
      <p:sp>
        <p:nvSpPr>
          <p:cNvPr id="2" name="Footer Placeholder 1">
            <a:extLst>
              <a:ext uri="{FF2B5EF4-FFF2-40B4-BE49-F238E27FC236}">
                <a16:creationId xmlns:a16="http://schemas.microsoft.com/office/drawing/2014/main" id="{C1E91678-AA94-1EE2-D55A-E634DAFC264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1FFD36D-FC37-7BCC-BF69-04E1F0804B35}"/>
              </a:ext>
            </a:extLst>
          </p:cNvPr>
          <p:cNvSpPr>
            <a:spLocks noGrp="1"/>
          </p:cNvSpPr>
          <p:nvPr>
            <p:ph type="sldNum" sz="quarter" idx="4"/>
          </p:nvPr>
        </p:nvSpPr>
        <p:spPr/>
        <p:txBody>
          <a:bodyPr/>
          <a:lstStyle/>
          <a:p>
            <a:fld id="{4BEAC4C4-F0A7-4B61-A827-E4198D078267}" type="slidenum">
              <a:rPr lang="en-US" smtClean="0"/>
              <a:t>25</a:t>
            </a:fld>
            <a:endParaRPr lang="en-US" dirty="0"/>
          </a:p>
        </p:txBody>
      </p:sp>
      <p:pic>
        <p:nvPicPr>
          <p:cNvPr id="5" name="Picture 10" descr="Electromechanical_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561" y="4201319"/>
            <a:ext cx="17224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Smart Meter"/>
          <p:cNvPicPr>
            <a:picLocks noChangeAspect="1" noChangeArrowheads="1"/>
          </p:cNvPicPr>
          <p:nvPr/>
        </p:nvPicPr>
        <p:blipFill>
          <a:blip r:embed="rId4">
            <a:extLst>
              <a:ext uri="{28A0092B-C50C-407E-A947-70E740481C1C}">
                <a14:useLocalDpi xmlns:a14="http://schemas.microsoft.com/office/drawing/2010/main" val="0"/>
              </a:ext>
            </a:extLst>
          </a:blip>
          <a:srcRect t="9091" b="9091"/>
          <a:stretch>
            <a:fillRect/>
          </a:stretch>
        </p:blipFill>
        <p:spPr bwMode="auto">
          <a:xfrm>
            <a:off x="3413760" y="4169943"/>
            <a:ext cx="23622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Documents and Settings\replogro\My Documents\Focus\AX Files\FOCUS AX-S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262812"/>
            <a:ext cx="1752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4">
            <a:extLst>
              <a:ext uri="{FF2B5EF4-FFF2-40B4-BE49-F238E27FC236}">
                <a16:creationId xmlns:a16="http://schemas.microsoft.com/office/drawing/2014/main" id="{2043D755-3A3F-89EA-357A-B3AFF49249BA}"/>
              </a:ext>
            </a:extLst>
          </p:cNvPr>
          <p:cNvSpPr txBox="1">
            <a:spLocks/>
          </p:cNvSpPr>
          <p:nvPr/>
        </p:nvSpPr>
        <p:spPr>
          <a:xfrm>
            <a:off x="1556951" y="136525"/>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2200" dirty="0"/>
              <a:t>Base Line Data Electro Mechanical Meters vs Solid State vs the Latest Generation of Meters Designed with Hot Sockets in Mind </a:t>
            </a:r>
          </a:p>
        </p:txBody>
      </p:sp>
    </p:spTree>
    <p:extLst>
      <p:ext uri="{BB962C8B-B14F-4D97-AF65-F5344CB8AC3E}">
        <p14:creationId xmlns:p14="http://schemas.microsoft.com/office/powerpoint/2010/main" val="481392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6"/>
          <p:cNvSpPr>
            <a:spLocks noGrp="1" noChangeArrowheads="1"/>
          </p:cNvSpPr>
          <p:nvPr>
            <p:ph idx="1"/>
          </p:nvPr>
        </p:nvSpPr>
        <p:spPr>
          <a:noFill/>
        </p:spPr>
        <p:txBody>
          <a:bodyPr>
            <a:normAutofit/>
          </a:bodyPr>
          <a:lstStyle/>
          <a:p>
            <a:pPr eaLnBrk="1" hangingPunct="1">
              <a:lnSpc>
                <a:spcPct val="120000"/>
              </a:lnSpc>
            </a:pPr>
            <a:r>
              <a:rPr lang="en-US" altLang="en-US" sz="1600" dirty="0"/>
              <a:t>The meter manufacturer’s and various electric utilities have also been looking at a variety of ways to better sense hot sockets.</a:t>
            </a:r>
          </a:p>
          <a:p>
            <a:pPr eaLnBrk="1" hangingPunct="1">
              <a:lnSpc>
                <a:spcPct val="120000"/>
              </a:lnSpc>
            </a:pPr>
            <a:r>
              <a:rPr lang="en-US" altLang="en-US" sz="1600" dirty="0"/>
              <a:t>Utilities who have deployed are looking for a set of alarms that when taken together may give them a better idea that there is a hot socket</a:t>
            </a:r>
          </a:p>
          <a:p>
            <a:pPr eaLnBrk="1" hangingPunct="1">
              <a:lnSpc>
                <a:spcPct val="120000"/>
              </a:lnSpc>
            </a:pPr>
            <a:r>
              <a:rPr lang="en-US" altLang="en-US" sz="1600" dirty="0"/>
              <a:t>Meter Manufacturers have worked on evaluating a variety of temperature levels to send an alarm, disconnecting the meter if there are sustained elevated temperatures, using increased impedance to signify a hot socket, improving the temperature sensors and putting additional temperature sensors on the blades of the meters.  </a:t>
            </a:r>
          </a:p>
        </p:txBody>
      </p:sp>
      <p:sp>
        <p:nvSpPr>
          <p:cNvPr id="2" name="Footer Placeholder 1">
            <a:extLst>
              <a:ext uri="{FF2B5EF4-FFF2-40B4-BE49-F238E27FC236}">
                <a16:creationId xmlns:a16="http://schemas.microsoft.com/office/drawing/2014/main" id="{5720E3C7-C7DE-4A50-33AA-DCD317D17B3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3B78711-A8AB-6812-6841-E7A8DF1CEBDC}"/>
              </a:ext>
            </a:extLst>
          </p:cNvPr>
          <p:cNvSpPr>
            <a:spLocks noGrp="1"/>
          </p:cNvSpPr>
          <p:nvPr>
            <p:ph type="sldNum" sz="quarter" idx="4"/>
          </p:nvPr>
        </p:nvSpPr>
        <p:spPr/>
        <p:txBody>
          <a:bodyPr/>
          <a:lstStyle/>
          <a:p>
            <a:fld id="{4BEAC4C4-F0A7-4B61-A827-E4198D078267}" type="slidenum">
              <a:rPr lang="en-US" smtClean="0"/>
              <a:t>26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4033341"/>
            <a:ext cx="2590800" cy="1743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914775"/>
            <a:ext cx="1905001" cy="186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4">
            <a:extLst>
              <a:ext uri="{FF2B5EF4-FFF2-40B4-BE49-F238E27FC236}">
                <a16:creationId xmlns:a16="http://schemas.microsoft.com/office/drawing/2014/main" id="{89157C8C-2DD9-B83D-1A54-38DF06A7B89B}"/>
              </a:ext>
            </a:extLst>
          </p:cNvPr>
          <p:cNvSpPr txBox="1">
            <a:spLocks/>
          </p:cNvSpPr>
          <p:nvPr/>
        </p:nvSpPr>
        <p:spPr>
          <a:xfrm>
            <a:off x="1556951" y="136525"/>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3600" dirty="0"/>
              <a:t>In Search of Hot Sockets</a:t>
            </a:r>
          </a:p>
        </p:txBody>
      </p:sp>
    </p:spTree>
    <p:extLst>
      <p:ext uri="{BB962C8B-B14F-4D97-AF65-F5344CB8AC3E}">
        <p14:creationId xmlns:p14="http://schemas.microsoft.com/office/powerpoint/2010/main" val="1052850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5"/>
          <p:cNvSpPr>
            <a:spLocks noGrp="1" noChangeArrowheads="1"/>
          </p:cNvSpPr>
          <p:nvPr>
            <p:ph idx="1"/>
          </p:nvPr>
        </p:nvSpPr>
        <p:spPr>
          <a:noFill/>
        </p:spPr>
        <p:txBody>
          <a:bodyPr/>
          <a:lstStyle/>
          <a:p>
            <a:endParaRPr lang="en-US" sz="1400" dirty="0"/>
          </a:p>
          <a:p>
            <a:pPr>
              <a:buFont typeface="+mj-lt"/>
              <a:buAutoNum type="arabicPeriod"/>
            </a:pPr>
            <a:r>
              <a:rPr lang="en-US" sz="1400" dirty="0"/>
              <a:t>Temperature Sensing – sensing the temperature at the metrology board and at the meter stab(s).</a:t>
            </a:r>
          </a:p>
          <a:p>
            <a:pPr>
              <a:buFont typeface="+mj-lt"/>
              <a:buAutoNum type="arabicPeriod"/>
            </a:pPr>
            <a:endParaRPr lang="en-US" sz="1400" dirty="0"/>
          </a:p>
          <a:p>
            <a:pPr>
              <a:buFont typeface="+mj-lt"/>
              <a:buAutoNum type="arabicPeriod"/>
            </a:pPr>
            <a:r>
              <a:rPr lang="en-US" sz="1400" dirty="0"/>
              <a:t>Impedance Sensing – detecting a change in impedance in the meter circuit.</a:t>
            </a:r>
          </a:p>
          <a:p>
            <a:pPr>
              <a:buFont typeface="+mj-lt"/>
              <a:buAutoNum type="arabicPeriod"/>
            </a:pPr>
            <a:endParaRPr lang="en-US" sz="1400" dirty="0"/>
          </a:p>
          <a:p>
            <a:pPr>
              <a:buFont typeface="+mj-lt"/>
              <a:buAutoNum type="arabicPeriod"/>
            </a:pPr>
            <a:r>
              <a:rPr lang="en-US" sz="1400" dirty="0"/>
              <a:t>Detecting the RF signature of a micro Arc with a near field sensor - Arcing emits broadband energy in the form of radio waves. Launching radio waves requires a disturbance in the electric and magnetic fields near where the arc occurs (the near-field space).</a:t>
            </a:r>
          </a:p>
          <a:p>
            <a:pPr>
              <a:buFont typeface="+mj-lt"/>
              <a:buAutoNum type="arabicPeriod"/>
            </a:pPr>
            <a:endParaRPr lang="en-US" sz="1400" dirty="0"/>
          </a:p>
          <a:p>
            <a:pPr marL="0" indent="0" eaLnBrk="1" hangingPunct="1">
              <a:lnSpc>
                <a:spcPct val="80000"/>
              </a:lnSpc>
              <a:buNone/>
            </a:pPr>
            <a:endParaRPr lang="en-US" altLang="en-US" sz="1400" dirty="0"/>
          </a:p>
        </p:txBody>
      </p:sp>
      <p:sp>
        <p:nvSpPr>
          <p:cNvPr id="2" name="Footer Placeholder 1">
            <a:extLst>
              <a:ext uri="{FF2B5EF4-FFF2-40B4-BE49-F238E27FC236}">
                <a16:creationId xmlns:a16="http://schemas.microsoft.com/office/drawing/2014/main" id="{945FD4BC-079B-CA4D-83E5-9A8F1D0975A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D437EDE-793E-5AAD-39AA-448D8BFB4D50}"/>
              </a:ext>
            </a:extLst>
          </p:cNvPr>
          <p:cNvSpPr>
            <a:spLocks noGrp="1"/>
          </p:cNvSpPr>
          <p:nvPr>
            <p:ph type="sldNum" sz="quarter" idx="4"/>
          </p:nvPr>
        </p:nvSpPr>
        <p:spPr/>
        <p:txBody>
          <a:bodyPr/>
          <a:lstStyle/>
          <a:p>
            <a:fld id="{4BEAC4C4-F0A7-4B61-A827-E4198D078267}" type="slidenum">
              <a:rPr lang="en-US" smtClean="0"/>
              <a:t>27</a:t>
            </a:fld>
            <a:endParaRPr lang="en-US" dirty="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19525"/>
            <a:ext cx="19050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319279" y="4234296"/>
            <a:ext cx="1181967"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urved Connector 7"/>
          <p:cNvCxnSpPr/>
          <p:nvPr/>
        </p:nvCxnSpPr>
        <p:spPr>
          <a:xfrm flipV="1">
            <a:off x="4352925" y="3867150"/>
            <a:ext cx="1219200" cy="228600"/>
          </a:xfrm>
          <a:prstGeom prst="curved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a:off x="4352925" y="4291012"/>
            <a:ext cx="1371600" cy="228600"/>
          </a:xfrm>
          <a:prstGeom prst="curved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a:off x="4352925" y="4477182"/>
            <a:ext cx="1066800" cy="457200"/>
          </a:xfrm>
          <a:prstGeom prst="curvedConnector3">
            <a:avLst>
              <a:gd name="adj1" fmla="val 6853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itle 4">
            <a:extLst>
              <a:ext uri="{FF2B5EF4-FFF2-40B4-BE49-F238E27FC236}">
                <a16:creationId xmlns:a16="http://schemas.microsoft.com/office/drawing/2014/main" id="{48BE4721-BA7C-B52D-F76D-A5E0737CA0FB}"/>
              </a:ext>
            </a:extLst>
          </p:cNvPr>
          <p:cNvSpPr txBox="1">
            <a:spLocks/>
          </p:cNvSpPr>
          <p:nvPr/>
        </p:nvSpPr>
        <p:spPr>
          <a:xfrm>
            <a:off x="1556951" y="136525"/>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2800" dirty="0"/>
              <a:t>Finding a Hot Socket with a Meter – What is Known and Keys to These New Technologies</a:t>
            </a:r>
          </a:p>
        </p:txBody>
      </p:sp>
    </p:spTree>
    <p:extLst>
      <p:ext uri="{BB962C8B-B14F-4D97-AF65-F5344CB8AC3E}">
        <p14:creationId xmlns:p14="http://schemas.microsoft.com/office/powerpoint/2010/main" val="2431796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5"/>
          <p:cNvSpPr>
            <a:spLocks noGrp="1" noChangeArrowheads="1"/>
          </p:cNvSpPr>
          <p:nvPr>
            <p:ph idx="1"/>
          </p:nvPr>
        </p:nvSpPr>
        <p:spPr>
          <a:noFill/>
        </p:spPr>
        <p:txBody>
          <a:bodyPr/>
          <a:lstStyle/>
          <a:p>
            <a:pPr eaLnBrk="1" hangingPunct="1">
              <a:lnSpc>
                <a:spcPct val="120000"/>
              </a:lnSpc>
            </a:pPr>
            <a:r>
              <a:rPr lang="en-US" altLang="en-US" sz="1600" dirty="0"/>
              <a:t>Hot sockets start with a loss of tension in at least one of the meter socket jaws.  This loss of tension can be from a variety of sources that start as early as improper installation or even “tight sockets”. </a:t>
            </a:r>
          </a:p>
          <a:p>
            <a:pPr eaLnBrk="1" hangingPunct="1">
              <a:lnSpc>
                <a:spcPct val="120000"/>
              </a:lnSpc>
            </a:pPr>
            <a:r>
              <a:rPr lang="en-US" altLang="en-US" sz="1600" dirty="0"/>
              <a:t>Loss of tension is necessary to create the initial micro-arcing conditions.</a:t>
            </a:r>
          </a:p>
          <a:p>
            <a:pPr eaLnBrk="1" hangingPunct="1">
              <a:lnSpc>
                <a:spcPct val="120000"/>
              </a:lnSpc>
            </a:pPr>
            <a:r>
              <a:rPr lang="en-US" altLang="en-US" sz="1600" dirty="0"/>
              <a:t>Sockets with repeated meter exchanges observed to have higher incidence of hot socket issues and “booting” a meter may spring jaws even more.</a:t>
            </a:r>
          </a:p>
          <a:p>
            <a:pPr eaLnBrk="1" hangingPunct="1">
              <a:lnSpc>
                <a:spcPct val="120000"/>
              </a:lnSpc>
            </a:pPr>
            <a:r>
              <a:rPr lang="en-US" altLang="en-US" sz="1600" dirty="0"/>
              <a:t>Vibration appears to be the most common catalyst to the micro-arcing that creates the initial heat in a “hot socket”.</a:t>
            </a:r>
          </a:p>
          <a:p>
            <a:pPr eaLnBrk="1" hangingPunct="1">
              <a:lnSpc>
                <a:spcPct val="120000"/>
              </a:lnSpc>
            </a:pPr>
            <a:r>
              <a:rPr lang="en-US" altLang="en-US" sz="1600" dirty="0"/>
              <a:t>The meter must have some power, but current is not a significant factor in how quickly or dramatically a hot socket occurs</a:t>
            </a:r>
          </a:p>
          <a:p>
            <a:pPr eaLnBrk="1" hangingPunct="1">
              <a:lnSpc>
                <a:spcPct val="120000"/>
              </a:lnSpc>
            </a:pPr>
            <a:r>
              <a:rPr lang="en-US" altLang="en-US" sz="1600" dirty="0"/>
              <a:t>The effects of vibration and weakened jaw are cumulative </a:t>
            </a:r>
          </a:p>
          <a:p>
            <a:pPr eaLnBrk="1" hangingPunct="1">
              <a:lnSpc>
                <a:spcPct val="80000"/>
              </a:lnSpc>
            </a:pPr>
            <a:endParaRPr lang="en-US" altLang="en-US" sz="1400" dirty="0"/>
          </a:p>
        </p:txBody>
      </p:sp>
      <p:sp>
        <p:nvSpPr>
          <p:cNvPr id="2" name="Footer Placeholder 1">
            <a:extLst>
              <a:ext uri="{FF2B5EF4-FFF2-40B4-BE49-F238E27FC236}">
                <a16:creationId xmlns:a16="http://schemas.microsoft.com/office/drawing/2014/main" id="{4D0BF25B-9125-4CBC-69E4-FF9371D0E79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5A78B70-43BA-93F0-74B0-B242D7E0A3DE}"/>
              </a:ext>
            </a:extLst>
          </p:cNvPr>
          <p:cNvSpPr>
            <a:spLocks noGrp="1"/>
          </p:cNvSpPr>
          <p:nvPr>
            <p:ph type="sldNum" sz="quarter" idx="4"/>
          </p:nvPr>
        </p:nvSpPr>
        <p:spPr/>
        <p:txBody>
          <a:bodyPr/>
          <a:lstStyle/>
          <a:p>
            <a:fld id="{4BEAC4C4-F0A7-4B61-A827-E4198D078267}" type="slidenum">
              <a:rPr lang="en-US" smtClean="0"/>
              <a:t>28</a:t>
            </a:fld>
            <a:endParaRPr lang="en-US" dirty="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sp>
        <p:nvSpPr>
          <p:cNvPr id="4" name="Title 4">
            <a:extLst>
              <a:ext uri="{FF2B5EF4-FFF2-40B4-BE49-F238E27FC236}">
                <a16:creationId xmlns:a16="http://schemas.microsoft.com/office/drawing/2014/main" id="{18089D30-6DFD-D00D-7C3C-DFCCFFE3A5B0}"/>
              </a:ext>
            </a:extLst>
          </p:cNvPr>
          <p:cNvSpPr txBox="1">
            <a:spLocks/>
          </p:cNvSpPr>
          <p:nvPr/>
        </p:nvSpPr>
        <p:spPr>
          <a:xfrm>
            <a:off x="1556951" y="136525"/>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3600" dirty="0"/>
              <a:t>Summary of the Problem</a:t>
            </a:r>
          </a:p>
        </p:txBody>
      </p:sp>
    </p:spTree>
    <p:extLst>
      <p:ext uri="{BB962C8B-B14F-4D97-AF65-F5344CB8AC3E}">
        <p14:creationId xmlns:p14="http://schemas.microsoft.com/office/powerpoint/2010/main" val="147963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5"/>
          <p:cNvSpPr>
            <a:spLocks noGrp="1" noChangeArrowheads="1"/>
          </p:cNvSpPr>
          <p:nvPr>
            <p:ph idx="1"/>
          </p:nvPr>
        </p:nvSpPr>
        <p:spPr>
          <a:noFill/>
        </p:spPr>
        <p:txBody>
          <a:bodyPr/>
          <a:lstStyle/>
          <a:p>
            <a:pPr eaLnBrk="1" hangingPunct="1">
              <a:lnSpc>
                <a:spcPct val="120000"/>
              </a:lnSpc>
            </a:pPr>
            <a:r>
              <a:rPr lang="en-US" altLang="en-US" sz="1600" dirty="0"/>
              <a:t>Meter Manufacturers have all been working on the design of their meters to better withstand a hot socket.  These new meters have better baseline performance than even the older electro mechanical meters, but a hot socket will eventually burn up even the most robust meter.</a:t>
            </a:r>
          </a:p>
          <a:p>
            <a:pPr eaLnBrk="1" hangingPunct="1">
              <a:lnSpc>
                <a:spcPct val="120000"/>
              </a:lnSpc>
            </a:pPr>
            <a:r>
              <a:rPr lang="en-US" altLang="en-US" sz="1600" dirty="0"/>
              <a:t>Thorough visual inspections of all services when replacing a meter whether for AMI or not</a:t>
            </a:r>
          </a:p>
          <a:p>
            <a:pPr eaLnBrk="1" hangingPunct="1">
              <a:lnSpc>
                <a:spcPct val="120000"/>
              </a:lnSpc>
            </a:pPr>
            <a:r>
              <a:rPr lang="en-US" altLang="en-US" sz="1600" dirty="0"/>
              <a:t>Hot Socket Indicator inspection for all jaws.  This is a non-invasive way to check that the minimum safe holding force or greater is present in all socket jaws.</a:t>
            </a:r>
          </a:p>
          <a:p>
            <a:pPr eaLnBrk="1" hangingPunct="1">
              <a:lnSpc>
                <a:spcPct val="120000"/>
              </a:lnSpc>
            </a:pPr>
            <a:r>
              <a:rPr lang="en-US" altLang="en-US" sz="1600" dirty="0"/>
              <a:t>Hot Socket clips. Allows for the meter tech to leave the service as safe or safer than when the problem jaw has been identified.</a:t>
            </a:r>
          </a:p>
          <a:p>
            <a:pPr eaLnBrk="1" hangingPunct="1">
              <a:lnSpc>
                <a:spcPct val="120000"/>
              </a:lnSpc>
            </a:pPr>
            <a:r>
              <a:rPr lang="en-US" altLang="en-US" sz="1600" dirty="0"/>
              <a:t>Hot Socket detection circuit incorporated into the Meter circuit for near real time detection and alarm to the head end allows the utility to identify compromised jaws before they damage the meter and before they become dangerous to the rate payer or tenant.  This feature is just now becoming available and can be specified when requesting meters.  </a:t>
            </a:r>
          </a:p>
          <a:p>
            <a:pPr eaLnBrk="1" hangingPunct="1">
              <a:lnSpc>
                <a:spcPct val="80000"/>
              </a:lnSpc>
            </a:pPr>
            <a:endParaRPr lang="en-US" altLang="en-US" sz="1400" dirty="0"/>
          </a:p>
        </p:txBody>
      </p:sp>
      <p:sp>
        <p:nvSpPr>
          <p:cNvPr id="2" name="Footer Placeholder 1">
            <a:extLst>
              <a:ext uri="{FF2B5EF4-FFF2-40B4-BE49-F238E27FC236}">
                <a16:creationId xmlns:a16="http://schemas.microsoft.com/office/drawing/2014/main" id="{E4F039A7-5AC5-302B-5590-B21519B1B42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133E9FA-DD8F-E71F-0D8B-A215C9D8FAB4}"/>
              </a:ext>
            </a:extLst>
          </p:cNvPr>
          <p:cNvSpPr>
            <a:spLocks noGrp="1"/>
          </p:cNvSpPr>
          <p:nvPr>
            <p:ph type="sldNum" sz="quarter" idx="4"/>
          </p:nvPr>
        </p:nvSpPr>
        <p:spPr/>
        <p:txBody>
          <a:bodyPr/>
          <a:lstStyle/>
          <a:p>
            <a:fld id="{4BEAC4C4-F0A7-4B61-A827-E4198D078267}" type="slidenum">
              <a:rPr lang="en-US" smtClean="0"/>
              <a:t>29</a:t>
            </a:fld>
            <a:endParaRPr lang="en-US" dirty="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sp>
        <p:nvSpPr>
          <p:cNvPr id="4" name="Title 4">
            <a:extLst>
              <a:ext uri="{FF2B5EF4-FFF2-40B4-BE49-F238E27FC236}">
                <a16:creationId xmlns:a16="http://schemas.microsoft.com/office/drawing/2014/main" id="{5E93C3FF-D2AC-5886-2D5D-35783B684E46}"/>
              </a:ext>
            </a:extLst>
          </p:cNvPr>
          <p:cNvSpPr txBox="1">
            <a:spLocks/>
          </p:cNvSpPr>
          <p:nvPr/>
        </p:nvSpPr>
        <p:spPr>
          <a:xfrm>
            <a:off x="1556951" y="136525"/>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3600" dirty="0"/>
              <a:t>Summary of the Potential Solutions</a:t>
            </a:r>
          </a:p>
        </p:txBody>
      </p:sp>
    </p:spTree>
    <p:extLst>
      <p:ext uri="{BB962C8B-B14F-4D97-AF65-F5344CB8AC3E}">
        <p14:creationId xmlns:p14="http://schemas.microsoft.com/office/powerpoint/2010/main" val="3063298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115748"/>
            <a:ext cx="8229600" cy="838200"/>
          </a:xfrm>
          <a:noFill/>
        </p:spPr>
        <p:txBody>
          <a:bodyPr/>
          <a:lstStyle/>
          <a:p>
            <a:pPr eaLnBrk="1" hangingPunct="1"/>
            <a:r>
              <a:rPr lang="en-US" altLang="en-US" dirty="0"/>
              <a:t>Basic Single Phase Socket Checks</a:t>
            </a:r>
          </a:p>
        </p:txBody>
      </p:sp>
      <p:sp>
        <p:nvSpPr>
          <p:cNvPr id="3076" name="Rectangle 3"/>
          <p:cNvSpPr>
            <a:spLocks noGrp="1" noChangeArrowheads="1"/>
          </p:cNvSpPr>
          <p:nvPr>
            <p:ph idx="1"/>
          </p:nvPr>
        </p:nvSpPr>
        <p:spPr>
          <a:xfrm>
            <a:off x="3352800" y="1143000"/>
            <a:ext cx="5334000" cy="4114800"/>
          </a:xfrm>
          <a:solidFill>
            <a:srgbClr val="FFFFFF"/>
          </a:solidFill>
        </p:spPr>
        <p:txBody>
          <a:bodyPr>
            <a:noAutofit/>
          </a:bodyPr>
          <a:lstStyle/>
          <a:p>
            <a:pPr marL="342900" marR="0" lvl="0" indent="-342900">
              <a:spcBef>
                <a:spcPts val="0"/>
              </a:spcBef>
              <a:spcAft>
                <a:spcPts val="0"/>
              </a:spcAft>
              <a:tabLst>
                <a:tab pos="457200" algn="l"/>
              </a:tabLst>
            </a:pPr>
            <a:r>
              <a:rPr lang="en-US" sz="1800" dirty="0">
                <a:solidFill>
                  <a:srgbClr val="374151"/>
                </a:solidFill>
              </a:rPr>
              <a:t>Proper Wire Sizing: Check that the wires connected to the meter socket are appropriately sized and rated for the electrical load they are carrying. Improper wire sizing can lead to overheating and potentially cause a fire.</a:t>
            </a:r>
          </a:p>
          <a:p>
            <a:pPr marL="342900" marR="0" lvl="0" indent="-342900">
              <a:spcBef>
                <a:spcPts val="0"/>
              </a:spcBef>
              <a:spcAft>
                <a:spcPts val="0"/>
              </a:spcAft>
              <a:tabLst>
                <a:tab pos="457200" algn="l"/>
              </a:tabLst>
            </a:pPr>
            <a:r>
              <a:rPr lang="en-US" sz="1800" dirty="0">
                <a:solidFill>
                  <a:srgbClr val="374151"/>
                </a:solidFill>
              </a:rPr>
              <a:t>Meter Socket Cover: Ensure that the meter socket cover is in place and properly secured. The cover protects against accidental contact with live electrical parts and shields the meter from environmental factors.</a:t>
            </a:r>
          </a:p>
          <a:p>
            <a:pPr marL="342900" marR="0" lvl="0" indent="-342900">
              <a:spcBef>
                <a:spcPts val="0"/>
              </a:spcBef>
              <a:spcAft>
                <a:spcPts val="0"/>
              </a:spcAft>
              <a:tabLst>
                <a:tab pos="457200" algn="l"/>
              </a:tabLst>
            </a:pPr>
            <a:r>
              <a:rPr lang="en-US" sz="1800" dirty="0">
                <a:solidFill>
                  <a:srgbClr val="374151"/>
                </a:solidFill>
              </a:rPr>
              <a:t>Weatherproofing: If the meter socket is located outdoors, verify that it is adequately weatherproofed. This includes checking the integrity of seals, gaskets, or other weatherproofing elements to prevent moisture ingress and potential damage.</a:t>
            </a:r>
          </a:p>
          <a:p>
            <a:pPr marL="342900" marR="0" lvl="0" indent="-342900">
              <a:spcBef>
                <a:spcPts val="0"/>
              </a:spcBef>
              <a:spcAft>
                <a:spcPts val="0"/>
              </a:spcAft>
              <a:tabLst>
                <a:tab pos="457200" algn="l"/>
              </a:tabLst>
            </a:pPr>
            <a:r>
              <a:rPr lang="en-US" sz="1800" dirty="0">
                <a:solidFill>
                  <a:srgbClr val="374151"/>
                </a:solidFill>
              </a:rPr>
              <a:t>Compliance with Codes and Standards: Ensure that the meter socket installation adheres to local electrical codes and standards. Verify that the socket type and specifications meet the requirements set forth by the utility and regulatory authorities.</a:t>
            </a:r>
          </a:p>
          <a:p>
            <a:pPr marL="342900" marR="0" lvl="0" indent="-342900">
              <a:spcBef>
                <a:spcPts val="0"/>
              </a:spcBef>
              <a:spcAft>
                <a:spcPts val="0"/>
              </a:spcAft>
              <a:tabLst>
                <a:tab pos="457200" algn="l"/>
              </a:tabLst>
            </a:pPr>
            <a:endParaRPr lang="en-US" sz="1800" dirty="0">
              <a:effectLst/>
              <a:ea typeface="Times New Roman" panose="02020603050405020304" pitchFamily="18" charset="0"/>
            </a:endParaRPr>
          </a:p>
        </p:txBody>
      </p:sp>
      <p:sp>
        <p:nvSpPr>
          <p:cNvPr id="2" name="Footer Placeholder 1">
            <a:extLst>
              <a:ext uri="{FF2B5EF4-FFF2-40B4-BE49-F238E27FC236}">
                <a16:creationId xmlns:a16="http://schemas.microsoft.com/office/drawing/2014/main" id="{C95C5B57-C308-0F0E-35D7-A0D3EA50EDF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FF4CC5A-7C0A-DCE5-2F9F-32F76619F275}"/>
              </a:ext>
            </a:extLst>
          </p:cNvPr>
          <p:cNvSpPr>
            <a:spLocks noGrp="1"/>
          </p:cNvSpPr>
          <p:nvPr>
            <p:ph type="sldNum" sz="quarter" idx="4"/>
          </p:nvPr>
        </p:nvSpPr>
        <p:spPr/>
        <p:txBody>
          <a:bodyPr/>
          <a:lstStyle/>
          <a:p>
            <a:fld id="{4BEAC4C4-F0A7-4B61-A827-E4198D078267}" type="slidenum">
              <a:rPr lang="en-US" smtClean="0"/>
              <a:t>3</a:t>
            </a:fld>
            <a:endParaRPr lang="en-US" dirty="0"/>
          </a:p>
        </p:txBody>
      </p:sp>
      <p:pic>
        <p:nvPicPr>
          <p:cNvPr id="2050" name="Picture 2" descr="Electric Meter jumpers - Home Improvement Stack Exchange">
            <a:extLst>
              <a:ext uri="{FF2B5EF4-FFF2-40B4-BE49-F238E27FC236}">
                <a16:creationId xmlns:a16="http://schemas.microsoft.com/office/drawing/2014/main" id="{BC7345E5-809E-B28E-41B8-2C97A271D1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404" y="2032764"/>
            <a:ext cx="2715711" cy="3620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68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5"/>
          <p:cNvSpPr>
            <a:spLocks noGrp="1" noChangeArrowheads="1"/>
          </p:cNvSpPr>
          <p:nvPr>
            <p:ph idx="1"/>
          </p:nvPr>
        </p:nvSpPr>
        <p:spPr>
          <a:xfrm>
            <a:off x="161803" y="1513918"/>
            <a:ext cx="7886700" cy="4842433"/>
          </a:xfrm>
          <a:noFill/>
        </p:spPr>
        <p:txBody>
          <a:bodyPr/>
          <a:lstStyle/>
          <a:p>
            <a:pPr eaLnBrk="1" hangingPunct="1">
              <a:lnSpc>
                <a:spcPct val="80000"/>
              </a:lnSpc>
            </a:pPr>
            <a:r>
              <a:rPr lang="en-US" altLang="en-US" sz="1800" dirty="0"/>
              <a:t>Example field check list</a:t>
            </a:r>
          </a:p>
          <a:p>
            <a:pPr lvl="1" eaLnBrk="1" hangingPunct="1">
              <a:lnSpc>
                <a:spcPct val="105000"/>
              </a:lnSpc>
            </a:pPr>
            <a:r>
              <a:rPr lang="en-US" altLang="en-US" sz="1800" dirty="0"/>
              <a:t>Gaps in meter socket jaws</a:t>
            </a:r>
          </a:p>
          <a:p>
            <a:pPr lvl="1" eaLnBrk="1" hangingPunct="1">
              <a:lnSpc>
                <a:spcPct val="105000"/>
              </a:lnSpc>
            </a:pPr>
            <a:r>
              <a:rPr lang="en-US" altLang="en-US" sz="1800" dirty="0"/>
              <a:t>Discoloration of one jaw vs. the other three</a:t>
            </a:r>
          </a:p>
          <a:p>
            <a:pPr lvl="1" eaLnBrk="1" hangingPunct="1">
              <a:lnSpc>
                <a:spcPct val="105000"/>
              </a:lnSpc>
            </a:pPr>
            <a:r>
              <a:rPr lang="en-US" altLang="en-US" sz="1800" dirty="0"/>
              <a:t>Signs of melted or deformed plastic on meter base</a:t>
            </a:r>
          </a:p>
          <a:p>
            <a:pPr lvl="1" eaLnBrk="1" hangingPunct="1">
              <a:lnSpc>
                <a:spcPct val="105000"/>
              </a:lnSpc>
            </a:pPr>
            <a:r>
              <a:rPr lang="en-US" altLang="en-US" sz="1800" dirty="0"/>
              <a:t>Pitting of either meter blade or socket jaw</a:t>
            </a:r>
          </a:p>
          <a:p>
            <a:pPr lvl="1" eaLnBrk="1" hangingPunct="1">
              <a:lnSpc>
                <a:spcPct val="105000"/>
              </a:lnSpc>
            </a:pPr>
            <a:r>
              <a:rPr lang="en-US" altLang="en-US" sz="1800" dirty="0"/>
              <a:t>Loss of tension in meter socket jaws</a:t>
            </a:r>
          </a:p>
          <a:p>
            <a:pPr lvl="1" eaLnBrk="1" hangingPunct="1">
              <a:lnSpc>
                <a:spcPct val="105000"/>
              </a:lnSpc>
            </a:pPr>
            <a:r>
              <a:rPr lang="en-US" altLang="en-US" sz="1800" dirty="0"/>
              <a:t>Check condition of  wire insulation and connections to  meter jaws</a:t>
            </a:r>
          </a:p>
          <a:p>
            <a:pPr lvl="1" eaLnBrk="1" hangingPunct="1">
              <a:lnSpc>
                <a:spcPct val="105000"/>
              </a:lnSpc>
            </a:pPr>
            <a:r>
              <a:rPr lang="en-US" altLang="en-US" sz="1800" dirty="0"/>
              <a:t>Check the overall condition of the box, socket, meter and how they attach to each other and the building.</a:t>
            </a:r>
          </a:p>
          <a:p>
            <a:pPr lvl="1" eaLnBrk="1" hangingPunct="1">
              <a:lnSpc>
                <a:spcPct val="105000"/>
              </a:lnSpc>
            </a:pPr>
            <a:r>
              <a:rPr lang="en-US" altLang="en-US" sz="1800" dirty="0"/>
              <a:t>Look for signs of tampering</a:t>
            </a:r>
          </a:p>
          <a:p>
            <a:pPr lvl="1" eaLnBrk="1" hangingPunct="1">
              <a:lnSpc>
                <a:spcPct val="105000"/>
              </a:lnSpc>
            </a:pPr>
            <a:r>
              <a:rPr lang="en-US" altLang="en-US" sz="1800" dirty="0"/>
              <a:t>Look for signs of water or debris inside of the meter can</a:t>
            </a:r>
          </a:p>
        </p:txBody>
      </p:sp>
      <p:sp>
        <p:nvSpPr>
          <p:cNvPr id="2" name="Footer Placeholder 1">
            <a:extLst>
              <a:ext uri="{FF2B5EF4-FFF2-40B4-BE49-F238E27FC236}">
                <a16:creationId xmlns:a16="http://schemas.microsoft.com/office/drawing/2014/main" id="{FFE2F962-CD62-CB07-1214-4E7D20B4F50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C832264-EDD3-FFA1-558F-D48CA9C2CEC1}"/>
              </a:ext>
            </a:extLst>
          </p:cNvPr>
          <p:cNvSpPr>
            <a:spLocks noGrp="1"/>
          </p:cNvSpPr>
          <p:nvPr>
            <p:ph type="sldNum" sz="quarter" idx="4"/>
          </p:nvPr>
        </p:nvSpPr>
        <p:spPr/>
        <p:txBody>
          <a:bodyPr/>
          <a:lstStyle/>
          <a:p>
            <a:fld id="{4BEAC4C4-F0A7-4B61-A827-E4198D078267}" type="slidenum">
              <a:rPr lang="en-US" smtClean="0"/>
              <a:t>30</a:t>
            </a:fld>
            <a:endParaRPr lang="en-US" dirty="0"/>
          </a:p>
        </p:txBody>
      </p:sp>
      <p:pic>
        <p:nvPicPr>
          <p:cNvPr id="15365" name="Picture 10" descr="istock_000019428373small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363" y="1416472"/>
            <a:ext cx="2665412" cy="199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descr="300_new"/>
          <p:cNvPicPr>
            <a:picLocks noChangeAspect="1" noChangeArrowheads="1"/>
          </p:cNvPicPr>
          <p:nvPr/>
        </p:nvPicPr>
        <p:blipFill>
          <a:blip r:embed="rId4">
            <a:extLst>
              <a:ext uri="{28A0092B-C50C-407E-A947-70E740481C1C}">
                <a14:useLocalDpi xmlns:a14="http://schemas.microsoft.com/office/drawing/2010/main" val="0"/>
              </a:ext>
            </a:extLst>
          </a:blip>
          <a:srcRect t="12061" b="21608"/>
          <a:stretch>
            <a:fillRect/>
          </a:stretch>
        </p:blipFill>
        <p:spPr bwMode="auto">
          <a:xfrm>
            <a:off x="6457950" y="4303818"/>
            <a:ext cx="2527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316817"/>
            <a:ext cx="11255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4">
            <a:extLst>
              <a:ext uri="{FF2B5EF4-FFF2-40B4-BE49-F238E27FC236}">
                <a16:creationId xmlns:a16="http://schemas.microsoft.com/office/drawing/2014/main" id="{F2D6A40A-95ED-81C8-86E5-E00DE172EBE2}"/>
              </a:ext>
            </a:extLst>
          </p:cNvPr>
          <p:cNvSpPr txBox="1">
            <a:spLocks/>
          </p:cNvSpPr>
          <p:nvPr/>
        </p:nvSpPr>
        <p:spPr>
          <a:xfrm>
            <a:off x="1556951" y="136525"/>
            <a:ext cx="7208107" cy="67983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3200" dirty="0"/>
              <a:t>Field Inspection of Self Contained Sockets Best Practices</a:t>
            </a:r>
          </a:p>
        </p:txBody>
      </p:sp>
    </p:spTree>
    <p:extLst>
      <p:ext uri="{BB962C8B-B14F-4D97-AF65-F5344CB8AC3E}">
        <p14:creationId xmlns:p14="http://schemas.microsoft.com/office/powerpoint/2010/main" val="1339545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0901" y="1142781"/>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16E4CC11-348A-A129-70BE-87055E687D96}"/>
              </a:ext>
            </a:extLst>
          </p:cNvPr>
          <p:cNvSpPr>
            <a:spLocks noGrp="1"/>
          </p:cNvSpPr>
          <p:nvPr>
            <p:ph type="title"/>
          </p:nvPr>
        </p:nvSpPr>
        <p:spPr/>
        <p:txBody>
          <a:bodyPr/>
          <a:lstStyle/>
          <a:p>
            <a:r>
              <a:rPr lang="en-US" dirty="0"/>
              <a:t>Questions and Discussion</a:t>
            </a:r>
          </a:p>
        </p:txBody>
      </p:sp>
      <p:sp>
        <p:nvSpPr>
          <p:cNvPr id="8" name="Rectangle 5">
            <a:extLst>
              <a:ext uri="{FF2B5EF4-FFF2-40B4-BE49-F238E27FC236}">
                <a16:creationId xmlns:a16="http://schemas.microsoft.com/office/drawing/2014/main" id="{E39D1203-401A-00AD-C51E-6E28F41D488E}"/>
              </a:ext>
            </a:extLst>
          </p:cNvPr>
          <p:cNvSpPr>
            <a:spLocks noGrp="1" noChangeArrowheads="1"/>
          </p:cNvSpPr>
          <p:nvPr>
            <p:ph idx="1"/>
          </p:nvPr>
        </p:nvSpPr>
        <p:spPr>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John Greenewald</a:t>
            </a:r>
          </a:p>
          <a:p>
            <a:pPr algn="ctr" eaLnBrk="1" hangingPunct="1">
              <a:buFontTx/>
              <a:buNone/>
            </a:pPr>
            <a:r>
              <a:rPr lang="en-US" altLang="en-US" sz="2000" i="1" dirty="0">
                <a:latin typeface="Arial" panose="020B0604020202020204" pitchFamily="34" charset="0"/>
                <a:cs typeface="Arial" panose="020B0604020202020204" pitchFamily="34" charset="0"/>
              </a:rPr>
              <a:t>Senior VP of Sales</a:t>
            </a:r>
          </a:p>
          <a:p>
            <a:pPr algn="ctr" eaLnBrk="1" hangingPunct="1">
              <a:buFontTx/>
              <a:buNone/>
            </a:pPr>
            <a:r>
              <a:rPr lang="en-US" altLang="en-US" sz="2000" dirty="0">
                <a:solidFill>
                  <a:srgbClr val="C00000"/>
                </a:solidFill>
                <a:latin typeface="Arial" panose="020B0604020202020204" pitchFamily="34" charset="0"/>
                <a:cs typeface="Arial" panose="020B0604020202020204" pitchFamily="34" charset="0"/>
              </a:rPr>
              <a:t>john.greenewald@tescometering.com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C00000"/>
                </a:solidFill>
                <a:latin typeface="Arial" panose="020B0604020202020204" pitchFamily="34" charset="0"/>
                <a:cs typeface="Arial" panose="020B0604020202020204" pitchFamily="34" charset="0"/>
              </a:rPr>
              <a:t>215.228.0500</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C00000"/>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sp>
        <p:nvSpPr>
          <p:cNvPr id="2" name="Footer Placeholder 1">
            <a:extLst>
              <a:ext uri="{FF2B5EF4-FFF2-40B4-BE49-F238E27FC236}">
                <a16:creationId xmlns:a16="http://schemas.microsoft.com/office/drawing/2014/main" id="{4CE653AD-3066-4F28-A670-05E1D952778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5177105-83FD-D084-A417-BDD5CF2A0C69}"/>
              </a:ext>
            </a:extLst>
          </p:cNvPr>
          <p:cNvSpPr>
            <a:spLocks noGrp="1"/>
          </p:cNvSpPr>
          <p:nvPr>
            <p:ph type="sldNum" sz="quarter" idx="4"/>
          </p:nvPr>
        </p:nvSpPr>
        <p:spPr/>
        <p:txBody>
          <a:bodyPr/>
          <a:lstStyle/>
          <a:p>
            <a:fld id="{4BEAC4C4-F0A7-4B61-A827-E4198D078267}" type="slidenum">
              <a:rPr lang="en-US" smtClean="0"/>
              <a:t>31</a:t>
            </a:fld>
            <a:endParaRPr lang="en-US" dirty="0"/>
          </a:p>
        </p:txBody>
      </p:sp>
      <p:sp>
        <p:nvSpPr>
          <p:cNvPr id="9" name="TextBox 3">
            <a:extLst>
              <a:ext uri="{FF2B5EF4-FFF2-40B4-BE49-F238E27FC236}">
                <a16:creationId xmlns:a16="http://schemas.microsoft.com/office/drawing/2014/main" id="{E58AC879-2FA3-18EE-4800-5E9B6B13DA4B}"/>
              </a:ext>
            </a:extLst>
          </p:cNvPr>
          <p:cNvSpPr txBox="1">
            <a:spLocks noChangeArrowheads="1"/>
          </p:cNvSpPr>
          <p:nvPr/>
        </p:nvSpPr>
        <p:spPr bwMode="auto">
          <a:xfrm>
            <a:off x="914400" y="5257800"/>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dirty="0">
                <a:solidFill>
                  <a:schemeClr val="accent1"/>
                </a:solidFill>
              </a:rPr>
              <a:t>ISO 9001:2015 Certified Quality Company</a:t>
            </a:r>
          </a:p>
          <a:p>
            <a:pPr algn="ctr" eaLnBrk="1" hangingPunct="1">
              <a:spcBef>
                <a:spcPct val="0"/>
              </a:spcBef>
              <a:buFontTx/>
              <a:buNone/>
            </a:pPr>
            <a:r>
              <a:rPr lang="en-US" altLang="en-US" sz="1400" b="1" dirty="0">
                <a:solidFill>
                  <a:schemeClr val="accent1"/>
                </a:solidFill>
              </a:rPr>
              <a:t>ISO 17025:2017 Accredited Laboratory</a:t>
            </a:r>
          </a:p>
        </p:txBody>
      </p:sp>
    </p:spTree>
    <p:extLst>
      <p:ext uri="{BB962C8B-B14F-4D97-AF65-F5344CB8AC3E}">
        <p14:creationId xmlns:p14="http://schemas.microsoft.com/office/powerpoint/2010/main" val="202738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115748"/>
            <a:ext cx="8229600" cy="838200"/>
          </a:xfrm>
          <a:noFill/>
        </p:spPr>
        <p:txBody>
          <a:bodyPr/>
          <a:lstStyle/>
          <a:p>
            <a:pPr eaLnBrk="1" hangingPunct="1"/>
            <a:r>
              <a:rPr lang="en-US" altLang="en-US" dirty="0"/>
              <a:t>The Issue</a:t>
            </a:r>
          </a:p>
        </p:txBody>
      </p:sp>
      <p:sp>
        <p:nvSpPr>
          <p:cNvPr id="3076" name="Rectangle 3"/>
          <p:cNvSpPr>
            <a:spLocks noGrp="1" noChangeArrowheads="1"/>
          </p:cNvSpPr>
          <p:nvPr>
            <p:ph idx="1"/>
          </p:nvPr>
        </p:nvSpPr>
        <p:spPr>
          <a:xfrm>
            <a:off x="457200" y="1143000"/>
            <a:ext cx="8229600" cy="4114800"/>
          </a:xfrm>
          <a:solidFill>
            <a:srgbClr val="FFFFFF"/>
          </a:solidFill>
        </p:spPr>
        <p:txBody>
          <a:bodyPr>
            <a:noAutofit/>
          </a:bodyPr>
          <a:lstStyle/>
          <a:p>
            <a:pPr eaLnBrk="1" hangingPunct="1">
              <a:lnSpc>
                <a:spcPct val="80000"/>
              </a:lnSpc>
              <a:spcAft>
                <a:spcPct val="100000"/>
              </a:spcAft>
            </a:pPr>
            <a:r>
              <a:rPr lang="en-US" altLang="en-US" sz="1400" dirty="0"/>
              <a:t>Hot Sockets are not a new phenomenon.  Virtually every meter tech has pulled a meter with a portion of the meter base around a blade melted and virtually every utility has been called to assist in the investigation of a fire at a meter box.  </a:t>
            </a:r>
          </a:p>
          <a:p>
            <a:pPr eaLnBrk="1" hangingPunct="1">
              <a:lnSpc>
                <a:spcPct val="80000"/>
              </a:lnSpc>
              <a:spcAft>
                <a:spcPct val="100000"/>
              </a:spcAft>
            </a:pPr>
            <a:r>
              <a:rPr lang="en-US" altLang="en-US" sz="1400" dirty="0"/>
              <a:t>AMI deployments because of the volume of meters involved put a spotlight on this issue.  </a:t>
            </a:r>
          </a:p>
          <a:p>
            <a:pPr lvl="1" eaLnBrk="1" hangingPunct="1">
              <a:lnSpc>
                <a:spcPct val="80000"/>
              </a:lnSpc>
              <a:spcAft>
                <a:spcPct val="100000"/>
              </a:spcAft>
            </a:pPr>
            <a:r>
              <a:rPr lang="en-US" altLang="en-US" sz="1400" dirty="0"/>
              <a:t>What causes a hot socket?</a:t>
            </a:r>
          </a:p>
          <a:p>
            <a:pPr lvl="1" eaLnBrk="1" hangingPunct="1">
              <a:lnSpc>
                <a:spcPct val="80000"/>
              </a:lnSpc>
              <a:spcAft>
                <a:spcPct val="100000"/>
              </a:spcAft>
            </a:pPr>
            <a:r>
              <a:rPr lang="en-US" altLang="en-US" sz="1400" dirty="0"/>
              <a:t>Are the meters ever the cause of a meter box failure?</a:t>
            </a:r>
          </a:p>
          <a:p>
            <a:pPr lvl="1" eaLnBrk="1" hangingPunct="1">
              <a:lnSpc>
                <a:spcPct val="80000"/>
              </a:lnSpc>
              <a:spcAft>
                <a:spcPct val="100000"/>
              </a:spcAft>
            </a:pPr>
            <a:r>
              <a:rPr lang="en-US" altLang="en-US" sz="1400" dirty="0"/>
              <a:t>What are the things to look for when inspecting an </a:t>
            </a:r>
            <a:br>
              <a:rPr lang="en-US" altLang="en-US" sz="1400" dirty="0"/>
            </a:br>
            <a:r>
              <a:rPr lang="en-US" altLang="en-US" sz="1400" dirty="0"/>
              <a:t>existing self-contained meter installation?</a:t>
            </a:r>
          </a:p>
          <a:p>
            <a:pPr lvl="1" eaLnBrk="1" hangingPunct="1">
              <a:lnSpc>
                <a:spcPct val="80000"/>
              </a:lnSpc>
              <a:spcAft>
                <a:spcPct val="100000"/>
              </a:spcAft>
            </a:pPr>
            <a:r>
              <a:rPr lang="en-US" altLang="en-US" sz="1400" dirty="0"/>
              <a:t>What are the best practices for handling potential hot</a:t>
            </a:r>
            <a:br>
              <a:rPr lang="en-US" altLang="en-US" sz="1400" dirty="0"/>
            </a:br>
            <a:r>
              <a:rPr lang="en-US" altLang="en-US" sz="1400" dirty="0"/>
              <a:t> sockets?</a:t>
            </a:r>
          </a:p>
          <a:p>
            <a:pPr eaLnBrk="1" hangingPunct="1">
              <a:lnSpc>
                <a:spcPct val="80000"/>
              </a:lnSpc>
              <a:spcAft>
                <a:spcPct val="100000"/>
              </a:spcAft>
            </a:pPr>
            <a:r>
              <a:rPr lang="en-US" altLang="en-US" sz="1400" dirty="0"/>
              <a:t>We will cover the results of our lab </a:t>
            </a:r>
            <a:br>
              <a:rPr lang="en-US" altLang="en-US" sz="1400" dirty="0"/>
            </a:br>
            <a:r>
              <a:rPr lang="en-US" altLang="en-US" sz="1400" dirty="0"/>
              <a:t>investigation into the sources for hot sockets, the </a:t>
            </a:r>
            <a:br>
              <a:rPr lang="en-US" altLang="en-US" sz="1400" dirty="0"/>
            </a:br>
            <a:r>
              <a:rPr lang="en-US" altLang="en-US" sz="1400" dirty="0"/>
              <a:t>development of a fixture to simulate hot sockets, </a:t>
            </a:r>
            <a:br>
              <a:rPr lang="en-US" altLang="en-US" sz="1400" dirty="0"/>
            </a:br>
            <a:r>
              <a:rPr lang="en-US" altLang="en-US" sz="1400" dirty="0"/>
              <a:t>the tests and data gleaned from hot sockets, and </a:t>
            </a:r>
            <a:br>
              <a:rPr lang="en-US" altLang="en-US" sz="1400" dirty="0"/>
            </a:br>
            <a:r>
              <a:rPr lang="en-US" altLang="en-US" sz="1400" dirty="0"/>
              <a:t>a discussion of “best practices” regarding hot sockets.  </a:t>
            </a:r>
          </a:p>
          <a:p>
            <a:pPr eaLnBrk="1" hangingPunct="1">
              <a:lnSpc>
                <a:spcPct val="80000"/>
              </a:lnSpc>
              <a:spcAft>
                <a:spcPct val="100000"/>
              </a:spcAft>
            </a:pPr>
            <a:r>
              <a:rPr lang="en-US" altLang="en-US" sz="1400" dirty="0"/>
              <a:t>We will also cover new technology developed and patented by TESCO to use the meter to sense a hot socket and forward an alarm in near real time to the head end system.</a:t>
            </a:r>
          </a:p>
        </p:txBody>
      </p:sp>
      <p:sp>
        <p:nvSpPr>
          <p:cNvPr id="2" name="Footer Placeholder 1">
            <a:extLst>
              <a:ext uri="{FF2B5EF4-FFF2-40B4-BE49-F238E27FC236}">
                <a16:creationId xmlns:a16="http://schemas.microsoft.com/office/drawing/2014/main" id="{C95C5B57-C308-0F0E-35D7-A0D3EA50EDFA}"/>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7FF4CC5A-7C0A-DCE5-2F9F-32F76619F275}"/>
              </a:ext>
            </a:extLst>
          </p:cNvPr>
          <p:cNvSpPr>
            <a:spLocks noGrp="1"/>
          </p:cNvSpPr>
          <p:nvPr>
            <p:ph type="sldNum" sz="quarter" idx="4"/>
          </p:nvPr>
        </p:nvSpPr>
        <p:spPr/>
        <p:txBody>
          <a:bodyPr/>
          <a:lstStyle/>
          <a:p>
            <a:fld id="{4BEAC4C4-F0A7-4B61-A827-E4198D078267}" type="slidenum">
              <a:rPr lang="en-US" smtClean="0"/>
              <a:t>4</a:t>
            </a:fld>
            <a:endParaRPr lang="en-US" dirty="0"/>
          </a:p>
        </p:txBody>
      </p:sp>
      <p:pic>
        <p:nvPicPr>
          <p:cNvPr id="3077" name="Picture 9" descr="damaged-smart-meter3"/>
          <p:cNvPicPr>
            <a:picLocks noChangeAspect="1" noChangeArrowheads="1"/>
          </p:cNvPicPr>
          <p:nvPr/>
        </p:nvPicPr>
        <p:blipFill>
          <a:blip r:embed="rId3">
            <a:extLst>
              <a:ext uri="{28A0092B-C50C-407E-A947-70E740481C1C}">
                <a14:useLocalDpi xmlns:a14="http://schemas.microsoft.com/office/drawing/2010/main" val="0"/>
              </a:ext>
            </a:extLst>
          </a:blip>
          <a:srcRect l="14624" t="11189" r="15810" b="7741"/>
          <a:stretch>
            <a:fillRect/>
          </a:stretch>
        </p:blipFill>
        <p:spPr bwMode="auto">
          <a:xfrm>
            <a:off x="6070600" y="2438400"/>
            <a:ext cx="2444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27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noFill/>
        </p:spPr>
        <p:txBody>
          <a:bodyPr/>
          <a:lstStyle/>
          <a:p>
            <a:pPr eaLnBrk="1" hangingPunct="1"/>
            <a:r>
              <a:rPr lang="en-US" altLang="en-US" sz="3000" dirty="0"/>
              <a:t>Why Do We Know Anything About </a:t>
            </a:r>
            <a:br>
              <a:rPr lang="en-US" altLang="en-US" sz="3000" dirty="0"/>
            </a:br>
            <a:r>
              <a:rPr lang="en-US" altLang="en-US" sz="3000" dirty="0"/>
              <a:t>Hot Sockets?</a:t>
            </a:r>
          </a:p>
        </p:txBody>
      </p:sp>
      <p:sp>
        <p:nvSpPr>
          <p:cNvPr id="4100" name="Rectangle 8"/>
          <p:cNvSpPr>
            <a:spLocks noGrp="1" noChangeArrowheads="1"/>
          </p:cNvSpPr>
          <p:nvPr>
            <p:ph idx="1"/>
          </p:nvPr>
        </p:nvSpPr>
        <p:spPr>
          <a:xfrm>
            <a:off x="304800" y="1888462"/>
            <a:ext cx="8458200" cy="3352800"/>
          </a:xfrm>
          <a:solidFill>
            <a:schemeClr val="bg1"/>
          </a:solidFill>
        </p:spPr>
        <p:txBody>
          <a:bodyPr/>
          <a:lstStyle/>
          <a:p>
            <a:pPr marL="400050" indent="-400050" eaLnBrk="1" hangingPunct="1">
              <a:lnSpc>
                <a:spcPct val="120000"/>
              </a:lnSpc>
              <a:spcAft>
                <a:spcPct val="20000"/>
              </a:spcAft>
            </a:pPr>
            <a:r>
              <a:rPr lang="en-US" altLang="en-US" sz="1400" dirty="0"/>
              <a:t>TESCO has been fortunate enough to be involved in several meter deployments where we supplied full time and part time meter engineers and project managers to our customer’s AMI deployment teams.  In this capacity we have been involved in evaluating hot socket issues and helping to determine an appropriate response to actual or potential hot sockets.</a:t>
            </a:r>
          </a:p>
          <a:p>
            <a:pPr marL="400050" indent="-400050" eaLnBrk="1" hangingPunct="1">
              <a:lnSpc>
                <a:spcPct val="120000"/>
              </a:lnSpc>
              <a:spcAft>
                <a:spcPct val="20000"/>
              </a:spcAft>
            </a:pPr>
            <a:r>
              <a:rPr lang="en-US" altLang="en-US" sz="1400" dirty="0"/>
              <a:t>TESCO’s meter lab was contracted to develop a laboratory fixture that would simulate the various features common to most hot sockets found in the field.  TESCO was also contracted to develop test protocols, gather data and benchmark various conditions and meters.</a:t>
            </a:r>
          </a:p>
        </p:txBody>
      </p:sp>
      <p:sp>
        <p:nvSpPr>
          <p:cNvPr id="2" name="Footer Placeholder 1">
            <a:extLst>
              <a:ext uri="{FF2B5EF4-FFF2-40B4-BE49-F238E27FC236}">
                <a16:creationId xmlns:a16="http://schemas.microsoft.com/office/drawing/2014/main" id="{58E281A3-F77D-BC71-7E86-22AD13F5939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7C739D8-8BFC-9F54-FCC5-13BA360A03C7}"/>
              </a:ext>
            </a:extLst>
          </p:cNvPr>
          <p:cNvSpPr>
            <a:spLocks noGrp="1"/>
          </p:cNvSpPr>
          <p:nvPr>
            <p:ph type="sldNum" sz="quarter" idx="4"/>
          </p:nvPr>
        </p:nvSpPr>
        <p:spPr/>
        <p:txBody>
          <a:bodyPr/>
          <a:lstStyle/>
          <a:p>
            <a:fld id="{4BEAC4C4-F0A7-4B61-A827-E4198D078267}" type="slidenum">
              <a:rPr lang="en-US" smtClean="0"/>
              <a:t>5</a:t>
            </a:fld>
            <a:endParaRPr lang="en-US" dirty="0"/>
          </a:p>
        </p:txBody>
      </p:sp>
      <p:sp>
        <p:nvSpPr>
          <p:cNvPr id="4101" name="Rectangle 8"/>
          <p:cNvSpPr>
            <a:spLocks noChangeArrowheads="1"/>
          </p:cNvSpPr>
          <p:nvPr/>
        </p:nvSpPr>
        <p:spPr bwMode="auto">
          <a:xfrm>
            <a:off x="3489960" y="4114800"/>
            <a:ext cx="5334000"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0050" indent="-400050" eaLnBrk="0" hangingPunct="0">
              <a:spcBef>
                <a:spcPct val="20000"/>
              </a:spcBef>
              <a:buChar char="•"/>
              <a:defRPr sz="3200">
                <a:solidFill>
                  <a:schemeClr val="tx1"/>
                </a:solidFill>
                <a:latin typeface="Arial" charset="0"/>
              </a:defRPr>
            </a:lvl1pPr>
            <a:lvl2pPr marL="6858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Aft>
                <a:spcPct val="20000"/>
              </a:spcAft>
            </a:pPr>
            <a:r>
              <a:rPr lang="en-US" altLang="en-US" sz="1400" dirty="0">
                <a:latin typeface="+mn-lt"/>
              </a:rPr>
              <a:t>TESCO has access to a large number of meters which have been exposed to hot sockets both before and after catastrophic failure as well as a limited number of sockets that were hot sockets and did not yet fail catastrophically</a:t>
            </a:r>
            <a:r>
              <a:rPr lang="en-US" altLang="en-US" sz="1400" dirty="0"/>
              <a:t>.</a:t>
            </a:r>
          </a:p>
        </p:txBody>
      </p:sp>
      <p:pic>
        <p:nvPicPr>
          <p:cNvPr id="4102" name="Picture 10" descr="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87211"/>
            <a:ext cx="3124200" cy="160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747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Hot Socket Sources</a:t>
            </a:r>
          </a:p>
        </p:txBody>
      </p:sp>
      <p:sp>
        <p:nvSpPr>
          <p:cNvPr id="3" name="Footer Placeholder 2">
            <a:extLst>
              <a:ext uri="{FF2B5EF4-FFF2-40B4-BE49-F238E27FC236}">
                <a16:creationId xmlns:a16="http://schemas.microsoft.com/office/drawing/2014/main" id="{1D7034BE-313D-9489-2A94-E76597193F98}"/>
              </a:ext>
            </a:extLst>
          </p:cNvPr>
          <p:cNvSpPr>
            <a:spLocks noGrp="1"/>
          </p:cNvSpPr>
          <p:nvPr>
            <p:ph type="ftr" sz="quarter" idx="3"/>
          </p:nvPr>
        </p:nvSpPr>
        <p:spPr/>
        <p:txBody>
          <a:bodyPr/>
          <a:lstStyle/>
          <a:p>
            <a:r>
              <a:rPr lang="en-US"/>
              <a:t>tescometering.com</a:t>
            </a:r>
            <a:endParaRPr lang="en-US" dirty="0"/>
          </a:p>
        </p:txBody>
      </p:sp>
      <p:sp>
        <p:nvSpPr>
          <p:cNvPr id="6" name="Slide Number Placeholder 5">
            <a:extLst>
              <a:ext uri="{FF2B5EF4-FFF2-40B4-BE49-F238E27FC236}">
                <a16:creationId xmlns:a16="http://schemas.microsoft.com/office/drawing/2014/main" id="{C6C7BAA7-6BB6-A7BE-A420-CCF2BA478B27}"/>
              </a:ext>
            </a:extLst>
          </p:cNvPr>
          <p:cNvSpPr>
            <a:spLocks noGrp="1"/>
          </p:cNvSpPr>
          <p:nvPr>
            <p:ph type="sldNum" sz="quarter" idx="4"/>
          </p:nvPr>
        </p:nvSpPr>
        <p:spPr/>
        <p:txBody>
          <a:bodyPr/>
          <a:lstStyle/>
          <a:p>
            <a:fld id="{4BEAC4C4-F0A7-4B61-A827-E4198D078267}" type="slidenum">
              <a:rPr lang="en-US" smtClean="0"/>
              <a:t>6</a:t>
            </a:fld>
            <a:endParaRPr lang="en-US" dirty="0"/>
          </a:p>
        </p:txBody>
      </p:sp>
      <p:pic>
        <p:nvPicPr>
          <p:cNvPr id="5" name="Picture 10" descr="300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2085975"/>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p:nvSpPr>
        <p:spPr bwMode="auto">
          <a:xfrm>
            <a:off x="4038600" y="2057400"/>
            <a:ext cx="4876800" cy="3657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altLang="en-US" sz="1800" kern="0" dirty="0">
                <a:latin typeface="Arial" panose="020B0604020202020204" pitchFamily="34" charset="0"/>
                <a:cs typeface="Arial" panose="020B0604020202020204" pitchFamily="34" charset="0"/>
              </a:rPr>
              <a:t>Pitted and discolored meter blades</a:t>
            </a:r>
          </a:p>
          <a:p>
            <a:pPr>
              <a:buFont typeface="Arial" panose="020B0604020202020204" pitchFamily="34" charset="0"/>
              <a:buChar char="•"/>
            </a:pPr>
            <a:r>
              <a:rPr lang="en-US" altLang="en-US" sz="1800" kern="0" dirty="0">
                <a:latin typeface="Arial" panose="020B0604020202020204" pitchFamily="34" charset="0"/>
                <a:cs typeface="Arial" panose="020B0604020202020204" pitchFamily="34" charset="0"/>
              </a:rPr>
              <a:t>Melted plastic around one or more of the meter stabs (typically the plastic around one stab is where the deformation starts)</a:t>
            </a:r>
          </a:p>
          <a:p>
            <a:pPr>
              <a:buFont typeface="Arial" panose="020B0604020202020204" pitchFamily="34" charset="0"/>
              <a:buChar char="•"/>
            </a:pPr>
            <a:r>
              <a:rPr lang="en-US" altLang="en-US" sz="1800" kern="0" dirty="0">
                <a:latin typeface="Arial" panose="020B0604020202020204" pitchFamily="34" charset="0"/>
                <a:cs typeface="Arial" panose="020B0604020202020204" pitchFamily="34" charset="0"/>
              </a:rPr>
              <a:t>Pitted and discolored socket jaws</a:t>
            </a:r>
          </a:p>
          <a:p>
            <a:pPr>
              <a:buFont typeface="Arial" panose="020B0604020202020204" pitchFamily="34" charset="0"/>
              <a:buChar char="•"/>
            </a:pPr>
            <a:r>
              <a:rPr lang="en-US" altLang="en-US" sz="1800" kern="0" dirty="0">
                <a:latin typeface="Arial" panose="020B0604020202020204" pitchFamily="34" charset="0"/>
                <a:cs typeface="Arial" panose="020B0604020202020204" pitchFamily="34" charset="0"/>
              </a:rPr>
              <a:t>Loss of spring tension in the socket jaws</a:t>
            </a:r>
          </a:p>
          <a:p>
            <a:endParaRPr lang="en-US" altLang="en-US" sz="1800" kern="0" dirty="0"/>
          </a:p>
        </p:txBody>
      </p:sp>
      <p:sp>
        <p:nvSpPr>
          <p:cNvPr id="8" name="Text Box 8"/>
          <p:cNvSpPr txBox="1">
            <a:spLocks noChangeArrowheads="1"/>
          </p:cNvSpPr>
          <p:nvPr/>
        </p:nvSpPr>
        <p:spPr bwMode="auto">
          <a:xfrm>
            <a:off x="457200" y="15240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dirty="0">
                <a:solidFill>
                  <a:srgbClr val="CC3300"/>
                </a:solidFill>
              </a:rPr>
              <a:t>Common Features and Common Sources of Concern</a:t>
            </a:r>
            <a:r>
              <a:rPr lang="en-US" altLang="en-US" sz="2000" b="1" dirty="0"/>
              <a:t> </a:t>
            </a:r>
          </a:p>
        </p:txBody>
      </p:sp>
    </p:spTree>
    <p:extLst>
      <p:ext uri="{BB962C8B-B14F-4D97-AF65-F5344CB8AC3E}">
        <p14:creationId xmlns:p14="http://schemas.microsoft.com/office/powerpoint/2010/main" val="1984542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617764" y="1568591"/>
            <a:ext cx="5610225" cy="3581400"/>
          </a:xfrm>
          <a:prstGeom prst="rect">
            <a:avLst/>
          </a:prstGeom>
        </p:spPr>
        <p:txBody>
          <a:bodyPr lIns="0"/>
          <a:lstStyle>
            <a:lvl1pPr marL="180000" indent="-180000" algn="l" rtl="0" eaLnBrk="1" fontAlgn="base" hangingPunct="1">
              <a:lnSpc>
                <a:spcPct val="150000"/>
              </a:lnSpc>
              <a:spcBef>
                <a:spcPct val="20000"/>
              </a:spcBef>
              <a:spcAft>
                <a:spcPct val="20000"/>
              </a:spcAft>
              <a:buClrTx/>
              <a:buSzPct val="120000"/>
              <a:buChar char="+"/>
              <a:defRPr sz="1900" b="1" i="0" kern="1200" spc="10">
                <a:solidFill>
                  <a:schemeClr val="bg1"/>
                </a:solidFill>
                <a:latin typeface="Tahoma" pitchFamily="34" charset="0"/>
                <a:ea typeface="+mn-ea"/>
                <a:cs typeface="Tahoma" pitchFamily="34" charset="0"/>
              </a:defRPr>
            </a:lvl1pPr>
            <a:lvl2pPr marL="180000" indent="-180000" algn="l" rtl="0" eaLnBrk="1" fontAlgn="base" hangingPunct="1">
              <a:spcBef>
                <a:spcPct val="20000"/>
              </a:spcBef>
              <a:spcAft>
                <a:spcPct val="20000"/>
              </a:spcAft>
              <a:buClrTx/>
              <a:buSzPct val="120000"/>
              <a:buFont typeface="Tahoma" pitchFamily="34" charset="0"/>
              <a:buChar char="–"/>
              <a:defRPr sz="1800" kern="1200" spc="10">
                <a:solidFill>
                  <a:schemeClr val="bg1"/>
                </a:solidFill>
                <a:latin typeface="Tahoma" pitchFamily="34" charset="0"/>
                <a:ea typeface="+mn-ea"/>
                <a:cs typeface="Tahoma" pitchFamily="34" charset="0"/>
              </a:defRPr>
            </a:lvl2pPr>
            <a:lvl3pPr marL="180000" indent="-180000" algn="l" rtl="0" eaLnBrk="1" fontAlgn="base" hangingPunct="1">
              <a:spcBef>
                <a:spcPts val="432"/>
              </a:spcBef>
              <a:spcAft>
                <a:spcPts val="432"/>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3pPr>
            <a:lvl4pPr marL="180000" indent="-180000" algn="l" rtl="0" eaLnBrk="1" fontAlgn="base" hangingPunct="1">
              <a:spcBef>
                <a:spcPct val="20000"/>
              </a:spcBef>
              <a:spcAft>
                <a:spcPct val="20000"/>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4pPr>
            <a:lvl5pPr marL="180000" indent="-180000" algn="l" rtl="0" eaLnBrk="1" fontAlgn="base" hangingPunct="1">
              <a:spcBef>
                <a:spcPts val="432"/>
              </a:spcBef>
              <a:spcAft>
                <a:spcPts val="432"/>
              </a:spcAft>
              <a:buClrTx/>
              <a:buSzPct val="110000"/>
              <a:buFont typeface="Arial" pitchFamily="34" charset="0"/>
              <a:buChar char="•"/>
              <a:defRPr sz="1300" kern="1200" spc="10">
                <a:solidFill>
                  <a:schemeClr val="bg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Sprung/damaged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Loose wire termination at line or load side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Meter blade beside and not into socket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Worn line/load wire insulation arcing over to grounded mounting box</a:t>
            </a:r>
          </a:p>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Total load exceeding socket capacity – lots of older 100 amp services in the field</a:t>
            </a:r>
          </a:p>
          <a:p>
            <a:pPr marL="0" indent="0" defTabSz="1060450" eaLnBrk="0" hangingPunct="0">
              <a:lnSpc>
                <a:spcPct val="100000"/>
              </a:lnSpc>
              <a:buClr>
                <a:schemeClr val="tx2"/>
              </a:buClr>
              <a:buFontTx/>
              <a:buNone/>
              <a:defRPr/>
            </a:pPr>
            <a:endParaRPr lang="en-US" sz="2400" b="0" dirty="0">
              <a:solidFill>
                <a:schemeClr val="tx1"/>
              </a:solidFill>
              <a:cs typeface="Arial" charset="0"/>
            </a:endParaRPr>
          </a:p>
          <a:p>
            <a:pPr marL="188913" indent="-188913" defTabSz="1060450" eaLnBrk="0" hangingPunct="0">
              <a:lnSpc>
                <a:spcPct val="100000"/>
              </a:lnSpc>
              <a:buClr>
                <a:schemeClr val="tx2"/>
              </a:buClr>
              <a:defRPr/>
            </a:pPr>
            <a:endParaRPr lang="en-US" sz="2400" b="0" dirty="0">
              <a:solidFill>
                <a:schemeClr val="tx1"/>
              </a:solidFill>
              <a:cs typeface="Arial" charset="0"/>
            </a:endParaRPr>
          </a:p>
          <a:p>
            <a:pPr marL="0" indent="0" defTabSz="1060450" eaLnBrk="0" hangingPunct="0">
              <a:lnSpc>
                <a:spcPct val="100000"/>
              </a:lnSpc>
              <a:buClr>
                <a:schemeClr val="tx2"/>
              </a:buClr>
              <a:buFontTx/>
              <a:buNone/>
              <a:defRPr/>
            </a:pPr>
            <a:endParaRPr lang="en-US" sz="2400" b="0" dirty="0">
              <a:solidFill>
                <a:schemeClr val="tx1"/>
              </a:solidFill>
            </a:endParaRPr>
          </a:p>
        </p:txBody>
      </p:sp>
      <p:pic>
        <p:nvPicPr>
          <p:cNvPr id="5" name="Picture 12" descr="fire_nanaimo_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886200"/>
            <a:ext cx="2590800" cy="190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7777162" y="4833573"/>
            <a:ext cx="466725" cy="704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itle 3">
            <a:extLst>
              <a:ext uri="{FF2B5EF4-FFF2-40B4-BE49-F238E27FC236}">
                <a16:creationId xmlns:a16="http://schemas.microsoft.com/office/drawing/2014/main" id="{9C27BA92-3C69-DD43-1006-F136EC0882A4}"/>
              </a:ext>
            </a:extLst>
          </p:cNvPr>
          <p:cNvSpPr>
            <a:spLocks noGrp="1"/>
          </p:cNvSpPr>
          <p:nvPr>
            <p:ph type="title"/>
          </p:nvPr>
        </p:nvSpPr>
        <p:spPr>
          <a:xfrm>
            <a:off x="990600" y="457200"/>
            <a:ext cx="8001000" cy="679832"/>
          </a:xfrm>
        </p:spPr>
        <p:txBody>
          <a:bodyPr/>
          <a:lstStyle/>
          <a:p>
            <a:r>
              <a:rPr lang="en-US" altLang="en-US" sz="3600" kern="0" dirty="0">
                <a:solidFill>
                  <a:schemeClr val="accent1"/>
                </a:solidFill>
                <a:effectLst>
                  <a:outerShdw blurRad="38100" dist="38100" dir="2700000" algn="tl">
                    <a:srgbClr val="000000">
                      <a:alpha val="43137"/>
                    </a:srgbClr>
                  </a:outerShdw>
                </a:effectLst>
              </a:rPr>
              <a:t>WHAT ARE LIKELY SOCKET CONCERNS?</a:t>
            </a:r>
            <a:br>
              <a:rPr lang="en-US" altLang="en-US" sz="3600" kern="0" dirty="0">
                <a:solidFill>
                  <a:schemeClr val="accent1"/>
                </a:solidFill>
                <a:effectLst>
                  <a:outerShdw blurRad="38100" dist="38100" dir="2700000" algn="tl">
                    <a:srgbClr val="000000">
                      <a:alpha val="43137"/>
                    </a:srgbClr>
                  </a:outerShdw>
                </a:effectLst>
              </a:rPr>
            </a:br>
            <a:endParaRPr lang="en-US" dirty="0"/>
          </a:p>
        </p:txBody>
      </p:sp>
      <p:sp>
        <p:nvSpPr>
          <p:cNvPr id="2" name="Footer Placeholder 1">
            <a:extLst>
              <a:ext uri="{FF2B5EF4-FFF2-40B4-BE49-F238E27FC236}">
                <a16:creationId xmlns:a16="http://schemas.microsoft.com/office/drawing/2014/main" id="{40DAA527-9913-3D92-5624-73DFAF24309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F7BDFE8-8156-B026-BE9F-75FC29F21787}"/>
              </a:ext>
            </a:extLst>
          </p:cNvPr>
          <p:cNvSpPr>
            <a:spLocks noGrp="1"/>
          </p:cNvSpPr>
          <p:nvPr>
            <p:ph type="sldNum" sz="quarter" idx="4"/>
          </p:nvPr>
        </p:nvSpPr>
        <p:spPr/>
        <p:txBody>
          <a:bodyPr/>
          <a:lstStyle/>
          <a:p>
            <a:fld id="{4BEAC4C4-F0A7-4B61-A827-E4198D078267}" type="slidenum">
              <a:rPr lang="en-US" smtClean="0"/>
              <a:t>7</a:t>
            </a:fld>
            <a:endParaRPr lang="en-US" dirty="0"/>
          </a:p>
        </p:txBody>
      </p:sp>
    </p:spTree>
    <p:extLst>
      <p:ext uri="{BB962C8B-B14F-4D97-AF65-F5344CB8AC3E}">
        <p14:creationId xmlns:p14="http://schemas.microsoft.com/office/powerpoint/2010/main" val="411737409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27765D-7AB9-D802-3C07-B00AB8038A9B}"/>
              </a:ext>
            </a:extLst>
          </p:cNvPr>
          <p:cNvSpPr>
            <a:spLocks noGrp="1"/>
          </p:cNvSpPr>
          <p:nvPr>
            <p:ph type="title"/>
          </p:nvPr>
        </p:nvSpPr>
        <p:spPr/>
        <p:txBody>
          <a:bodyPr/>
          <a:lstStyle/>
          <a:p>
            <a:r>
              <a:rPr lang="en-US" dirty="0"/>
              <a:t>Hot Socket Causes – Sprung Jaws</a:t>
            </a:r>
          </a:p>
        </p:txBody>
      </p:sp>
      <p:sp>
        <p:nvSpPr>
          <p:cNvPr id="30722" name="Content Placeholder 1"/>
          <p:cNvSpPr>
            <a:spLocks noGrp="1"/>
          </p:cNvSpPr>
          <p:nvPr>
            <p:ph idx="1"/>
          </p:nvPr>
        </p:nvSpPr>
        <p:spPr/>
        <p:txBody>
          <a:bodyPr/>
          <a:lstStyle/>
          <a:p>
            <a:pPr marL="0" indent="0" defTabSz="1060450">
              <a:buClr>
                <a:schemeClr val="tx2"/>
              </a:buClr>
              <a:buFontTx/>
              <a:buNone/>
            </a:pPr>
            <a:endParaRPr lang="en-US" altLang="en-US" sz="2400" dirty="0">
              <a:cs typeface="Arial" charset="0"/>
            </a:endParaRPr>
          </a:p>
          <a:p>
            <a:pPr marL="0" indent="0" defTabSz="1060450">
              <a:buClr>
                <a:schemeClr val="tx2"/>
              </a:buClr>
              <a:buFontTx/>
              <a:buNone/>
            </a:pPr>
            <a:endParaRPr lang="en-US" altLang="en-US" sz="2400" dirty="0">
              <a:cs typeface="Arial" charset="0"/>
            </a:endParaRPr>
          </a:p>
          <a:p>
            <a:pPr marL="0" indent="0" defTabSz="1060450">
              <a:buClr>
                <a:schemeClr val="tx2"/>
              </a:buClr>
              <a:buFontTx/>
              <a:buNone/>
            </a:pPr>
            <a:endParaRPr lang="en-US" altLang="en-US" sz="2400" i="1" dirty="0">
              <a:cs typeface="Arial" charset="0"/>
            </a:endParaRPr>
          </a:p>
        </p:txBody>
      </p:sp>
      <p:sp>
        <p:nvSpPr>
          <p:cNvPr id="2" name="Footer Placeholder 1">
            <a:extLst>
              <a:ext uri="{FF2B5EF4-FFF2-40B4-BE49-F238E27FC236}">
                <a16:creationId xmlns:a16="http://schemas.microsoft.com/office/drawing/2014/main" id="{1B0014F4-43CA-7667-502E-C707BAE6253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D780657-468E-F36D-BE15-A6E09093221A}"/>
              </a:ext>
            </a:extLst>
          </p:cNvPr>
          <p:cNvSpPr>
            <a:spLocks noGrp="1"/>
          </p:cNvSpPr>
          <p:nvPr>
            <p:ph type="sldNum" sz="quarter" idx="4"/>
          </p:nvPr>
        </p:nvSpPr>
        <p:spPr/>
        <p:txBody>
          <a:bodyPr/>
          <a:lstStyle/>
          <a:p>
            <a:fld id="{4BEAC4C4-F0A7-4B61-A827-E4198D078267}" type="slidenum">
              <a:rPr lang="en-US" smtClean="0"/>
              <a:t>8</a:t>
            </a:fld>
            <a:endParaRPr lang="en-US" dirty="0"/>
          </a:p>
        </p:txBody>
      </p:sp>
      <p:pic>
        <p:nvPicPr>
          <p:cNvPr id="307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567"/>
          <a:stretch/>
        </p:blipFill>
        <p:spPr bwMode="auto">
          <a:xfrm>
            <a:off x="914400" y="1707298"/>
            <a:ext cx="2800116" cy="400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
          <p:cNvPicPr>
            <a:picLocks noChangeAspect="1" noChangeArrowheads="1"/>
          </p:cNvPicPr>
          <p:nvPr/>
        </p:nvPicPr>
        <p:blipFill>
          <a:blip r:embed="rId4">
            <a:extLst>
              <a:ext uri="{28A0092B-C50C-407E-A947-70E740481C1C}">
                <a14:useLocalDpi xmlns:a14="http://schemas.microsoft.com/office/drawing/2010/main" val="0"/>
              </a:ext>
            </a:extLst>
          </a:blip>
          <a:srcRect l="50000" t="33670" r="20297" b="50000"/>
          <a:stretch>
            <a:fillRect/>
          </a:stretch>
        </p:blipFill>
        <p:spPr bwMode="auto">
          <a:xfrm>
            <a:off x="4419600" y="1720850"/>
            <a:ext cx="382767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txBox="1">
            <a:spLocks/>
          </p:cNvSpPr>
          <p:nvPr/>
        </p:nvSpPr>
        <p:spPr>
          <a:xfrm>
            <a:off x="4419600" y="5029200"/>
            <a:ext cx="4038600" cy="1234836"/>
          </a:xfrm>
          <a:prstGeom prst="rect">
            <a:avLst/>
          </a:prstGeom>
        </p:spPr>
        <p:txBody>
          <a:bodyPr lIns="0"/>
          <a:lstStyle>
            <a:lvl1pPr marL="180000" indent="-180000" algn="l" rtl="0" eaLnBrk="1" fontAlgn="base" hangingPunct="1">
              <a:lnSpc>
                <a:spcPct val="150000"/>
              </a:lnSpc>
              <a:spcBef>
                <a:spcPct val="20000"/>
              </a:spcBef>
              <a:spcAft>
                <a:spcPct val="20000"/>
              </a:spcAft>
              <a:buClrTx/>
              <a:buSzPct val="120000"/>
              <a:buChar char="+"/>
              <a:defRPr sz="1900" b="1" i="0" kern="1200" spc="10">
                <a:solidFill>
                  <a:schemeClr val="bg1"/>
                </a:solidFill>
                <a:latin typeface="Tahoma" pitchFamily="34" charset="0"/>
                <a:ea typeface="+mn-ea"/>
                <a:cs typeface="Tahoma" pitchFamily="34" charset="0"/>
              </a:defRPr>
            </a:lvl1pPr>
            <a:lvl2pPr marL="180000" indent="-180000" algn="l" rtl="0" eaLnBrk="1" fontAlgn="base" hangingPunct="1">
              <a:spcBef>
                <a:spcPct val="20000"/>
              </a:spcBef>
              <a:spcAft>
                <a:spcPct val="20000"/>
              </a:spcAft>
              <a:buClrTx/>
              <a:buSzPct val="120000"/>
              <a:buFont typeface="Tahoma" pitchFamily="34" charset="0"/>
              <a:buChar char="–"/>
              <a:defRPr sz="1800" kern="1200" spc="10">
                <a:solidFill>
                  <a:schemeClr val="bg1"/>
                </a:solidFill>
                <a:latin typeface="Tahoma" pitchFamily="34" charset="0"/>
                <a:ea typeface="+mn-ea"/>
                <a:cs typeface="Tahoma" pitchFamily="34" charset="0"/>
              </a:defRPr>
            </a:lvl2pPr>
            <a:lvl3pPr marL="180000" indent="-180000" algn="l" rtl="0" eaLnBrk="1" fontAlgn="base" hangingPunct="1">
              <a:spcBef>
                <a:spcPts val="432"/>
              </a:spcBef>
              <a:spcAft>
                <a:spcPts val="432"/>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3pPr>
            <a:lvl4pPr marL="180000" indent="-180000" algn="l" rtl="0" eaLnBrk="1" fontAlgn="base" hangingPunct="1">
              <a:spcBef>
                <a:spcPct val="20000"/>
              </a:spcBef>
              <a:spcAft>
                <a:spcPct val="20000"/>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4pPr>
            <a:lvl5pPr marL="180000" indent="-180000" algn="l" rtl="0" eaLnBrk="1" fontAlgn="base" hangingPunct="1">
              <a:spcBef>
                <a:spcPts val="432"/>
              </a:spcBef>
              <a:spcAft>
                <a:spcPts val="432"/>
              </a:spcAft>
              <a:buClrTx/>
              <a:buSzPct val="110000"/>
              <a:buFont typeface="Arial" pitchFamily="34" charset="0"/>
              <a:buChar char="•"/>
              <a:defRPr sz="1300" kern="1200" spc="10">
                <a:solidFill>
                  <a:schemeClr val="bg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060450" eaLnBrk="0" hangingPunct="0">
              <a:lnSpc>
                <a:spcPct val="100000"/>
              </a:lnSpc>
              <a:buClr>
                <a:schemeClr val="tx2"/>
              </a:buClr>
              <a:buFontTx/>
              <a:buNone/>
              <a:defRPr/>
            </a:pPr>
            <a:r>
              <a:rPr lang="en-US" sz="1500" b="0" dirty="0">
                <a:solidFill>
                  <a:schemeClr val="tx1"/>
                </a:solidFill>
                <a:latin typeface="+mn-lt"/>
                <a:cs typeface="Arial" charset="0"/>
              </a:rPr>
              <a:t>Tin plating on jaw “cooked” </a:t>
            </a:r>
          </a:p>
          <a:p>
            <a:pPr marL="0" indent="0" defTabSz="1060450" eaLnBrk="0" hangingPunct="0">
              <a:lnSpc>
                <a:spcPct val="100000"/>
              </a:lnSpc>
              <a:buClr>
                <a:schemeClr val="tx2"/>
              </a:buClr>
              <a:buFontTx/>
              <a:buNone/>
              <a:defRPr/>
            </a:pPr>
            <a:r>
              <a:rPr lang="en-US" sz="1500" b="0" dirty="0">
                <a:solidFill>
                  <a:schemeClr val="tx1"/>
                </a:solidFill>
                <a:latin typeface="+mn-lt"/>
                <a:cs typeface="Arial" charset="0"/>
              </a:rPr>
              <a:t>Heat accelerates oxidation on lug wire</a:t>
            </a:r>
          </a:p>
          <a:p>
            <a:pPr marL="0" indent="0" defTabSz="1060450" eaLnBrk="0" hangingPunct="0">
              <a:lnSpc>
                <a:spcPct val="100000"/>
              </a:lnSpc>
              <a:buClr>
                <a:schemeClr val="tx2"/>
              </a:buClr>
              <a:buFontTx/>
              <a:buNone/>
              <a:defRPr/>
            </a:pPr>
            <a:r>
              <a:rPr lang="en-US" sz="1500" b="0" dirty="0">
                <a:solidFill>
                  <a:schemeClr val="tx1"/>
                </a:solidFill>
                <a:latin typeface="+mn-lt"/>
                <a:cs typeface="Arial" charset="0"/>
              </a:rPr>
              <a:t>Note: Tin Melts at 232ºC (450ºF) </a:t>
            </a:r>
          </a:p>
          <a:p>
            <a:pPr marL="0" indent="0" defTabSz="1060450" eaLnBrk="0" hangingPunct="0">
              <a:lnSpc>
                <a:spcPct val="100000"/>
              </a:lnSpc>
              <a:buClr>
                <a:schemeClr val="tx2"/>
              </a:buClr>
              <a:buFontTx/>
              <a:buNone/>
              <a:defRPr/>
            </a:pPr>
            <a:endParaRPr lang="en-US" sz="1500" b="0" dirty="0">
              <a:cs typeface="Arial" charset="0"/>
            </a:endParaRPr>
          </a:p>
          <a:p>
            <a:pPr marL="0" indent="0" defTabSz="1060450" eaLnBrk="0" hangingPunct="0">
              <a:lnSpc>
                <a:spcPct val="100000"/>
              </a:lnSpc>
              <a:buClr>
                <a:schemeClr val="tx2"/>
              </a:buClr>
              <a:buFontTx/>
              <a:buNone/>
              <a:defRPr/>
            </a:pPr>
            <a:endParaRPr lang="en-US" sz="1500" b="0" i="1" dirty="0">
              <a:cs typeface="Arial" charset="0"/>
            </a:endParaRPr>
          </a:p>
        </p:txBody>
      </p:sp>
      <p:cxnSp>
        <p:nvCxnSpPr>
          <p:cNvPr id="30729" name="Straight Arrow Connector 16"/>
          <p:cNvCxnSpPr>
            <a:cxnSpLocks noChangeShapeType="1"/>
          </p:cNvCxnSpPr>
          <p:nvPr/>
        </p:nvCxnSpPr>
        <p:spPr bwMode="auto">
          <a:xfrm>
            <a:off x="2847975" y="3352800"/>
            <a:ext cx="2644775" cy="0"/>
          </a:xfrm>
          <a:prstGeom prst="straightConnector1">
            <a:avLst/>
          </a:prstGeom>
          <a:noFill/>
          <a:ln w="666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 name="Straight Connector 9"/>
          <p:cNvCxnSpPr/>
          <p:nvPr/>
        </p:nvCxnSpPr>
        <p:spPr>
          <a:xfrm>
            <a:off x="5492750" y="3987800"/>
            <a:ext cx="0" cy="6540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10225" y="3997325"/>
            <a:ext cx="0" cy="65087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35625" y="2222500"/>
            <a:ext cx="0" cy="65246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08625" y="2209800"/>
            <a:ext cx="0" cy="6540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80208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16CBCC-91C9-12BD-86F9-DA5BECA373BD}"/>
              </a:ext>
            </a:extLst>
          </p:cNvPr>
          <p:cNvSpPr>
            <a:spLocks noGrp="1"/>
          </p:cNvSpPr>
          <p:nvPr>
            <p:ph type="title"/>
          </p:nvPr>
        </p:nvSpPr>
        <p:spPr/>
        <p:txBody>
          <a:bodyPr/>
          <a:lstStyle/>
          <a:p>
            <a:r>
              <a:rPr lang="en-US" dirty="0"/>
              <a:t>Sprung Jaw</a:t>
            </a:r>
          </a:p>
        </p:txBody>
      </p:sp>
      <p:sp>
        <p:nvSpPr>
          <p:cNvPr id="3" name="Content Placeholder 2"/>
          <p:cNvSpPr>
            <a:spLocks noGrp="1"/>
          </p:cNvSpPr>
          <p:nvPr>
            <p:ph idx="1"/>
            <p:custDataLst>
              <p:tags r:id="rId1"/>
            </p:custDataLst>
          </p:nvPr>
        </p:nvSpPr>
        <p:spPr/>
        <p:txBody>
          <a:bodyPr>
            <a:normAutofit/>
          </a:bodyPr>
          <a:lstStyle/>
          <a:p>
            <a:pPr marL="0" indent="0" eaLnBrk="1" hangingPunct="1">
              <a:buFontTx/>
              <a:buNone/>
              <a:defRPr/>
            </a:pPr>
            <a:r>
              <a:rPr lang="en-US" dirty="0"/>
              <a:t>Jaw completely separated  - large gap resulting in poor connection</a:t>
            </a:r>
          </a:p>
        </p:txBody>
      </p:sp>
      <p:sp>
        <p:nvSpPr>
          <p:cNvPr id="2" name="Footer Placeholder 1">
            <a:extLst>
              <a:ext uri="{FF2B5EF4-FFF2-40B4-BE49-F238E27FC236}">
                <a16:creationId xmlns:a16="http://schemas.microsoft.com/office/drawing/2014/main" id="{6F7587DF-A543-0C23-2243-13207F620DD3}"/>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D940F54-4A7A-0819-D475-23B1D040D72E}"/>
              </a:ext>
            </a:extLst>
          </p:cNvPr>
          <p:cNvSpPr>
            <a:spLocks noGrp="1"/>
          </p:cNvSpPr>
          <p:nvPr>
            <p:ph type="sldNum" sz="quarter" idx="4"/>
          </p:nvPr>
        </p:nvSpPr>
        <p:spPr/>
        <p:txBody>
          <a:bodyPr/>
          <a:lstStyle/>
          <a:p>
            <a:fld id="{4BEAC4C4-F0A7-4B61-A827-E4198D078267}" type="slidenum">
              <a:rPr lang="en-US" smtClean="0"/>
              <a:t>9</a:t>
            </a:fld>
            <a:endParaRPr lang="en-US" dirty="0"/>
          </a:p>
        </p:txBody>
      </p:sp>
      <p:pic>
        <p:nvPicPr>
          <p:cNvPr id="327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16727"/>
            <a:ext cx="3689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855" y="2209800"/>
            <a:ext cx="3689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929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2.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3.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4.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5.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6.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7.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8.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9.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81E9C8-98FE-4459-B80B-34E5FA7D5CD6}">
  <ds:schemaRefs>
    <ds:schemaRef ds:uri="http://schemas.microsoft.com/sharepoint/v3/contenttype/forms"/>
  </ds:schemaRefs>
</ds:datastoreItem>
</file>

<file path=customXml/itemProps2.xml><?xml version="1.0" encoding="utf-8"?>
<ds:datastoreItem xmlns:ds="http://schemas.openxmlformats.org/officeDocument/2006/customXml" ds:itemID="{A8090D47-473D-425F-9DD9-12B45E50E377}">
  <ds:schemaRefs>
    <ds:schemaRef ds:uri="http://purl.org/dc/terms/"/>
    <ds:schemaRef ds:uri="http://schemas.microsoft.com/office/2006/metadata/properties"/>
    <ds:schemaRef ds:uri="http://purl.org/dc/elements/1.1/"/>
    <ds:schemaRef ds:uri="http://www.w3.org/XML/1998/namespace"/>
    <ds:schemaRef ds:uri="8f26ee74-1c53-4b01-a982-cec1216b8a00"/>
    <ds:schemaRef ds:uri="865caf8b-3888-4957-b682-040f388f7b52"/>
    <ds:schemaRef ds:uri="http://schemas.microsoft.com/office/2006/documentManagement/types"/>
    <ds:schemaRef ds:uri="http://schemas.openxmlformats.org/package/2006/metadata/core-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9BEE655C-9378-42E4-A8B5-3F6A19FCE25C}">
  <ds:schemaRefs>
    <ds:schemaRef ds:uri="865caf8b-3888-4957-b682-040f388f7b52"/>
    <ds:schemaRef ds:uri="8f26ee74-1c53-4b01-a982-cec1216b8a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TESCOOL Template 2024_FINAL</Template>
  <TotalTime>6768</TotalTime>
  <Words>2607</Words>
  <Application>Microsoft Macintosh PowerPoint</Application>
  <PresentationFormat>On-screen Show (4:3)</PresentationFormat>
  <Paragraphs>248</Paragraphs>
  <Slides>31</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Tahoma</vt:lpstr>
      <vt:lpstr>Times New Roman</vt:lpstr>
      <vt:lpstr>TESCO Template</vt:lpstr>
      <vt:lpstr>Meter Socket Safety Checks/Hot Socket Detection </vt:lpstr>
      <vt:lpstr>Basic Single Phase Socket Checks</vt:lpstr>
      <vt:lpstr>Basic Single Phase Socket Checks</vt:lpstr>
      <vt:lpstr>The Issue</vt:lpstr>
      <vt:lpstr>Why Do We Know Anything About  Hot Sockets?</vt:lpstr>
      <vt:lpstr>Searching for Hot Socket Sources</vt:lpstr>
      <vt:lpstr>WHAT ARE LIKELY SOCKET CONCERNS? </vt:lpstr>
      <vt:lpstr>Hot Socket Causes – Sprung Jaws</vt:lpstr>
      <vt:lpstr>Sprung Jaw</vt:lpstr>
      <vt:lpstr>AMI Deployments And Hot Sockets</vt:lpstr>
      <vt:lpstr>PowerPoint Presentation</vt:lpstr>
      <vt:lpstr>Hot Socket Simulation Fixture </vt:lpstr>
      <vt:lpstr>PowerPoint Presentation</vt:lpstr>
      <vt:lpstr>PowerPoint Presentation</vt:lpstr>
      <vt:lpstr>PowerPoint Presentation</vt:lpstr>
      <vt:lpstr>Gap Evaluation</vt:lpstr>
      <vt:lpstr>Service Degradation</vt:lpstr>
      <vt:lpstr>Jaw To Blade Arcing</vt:lpstr>
      <vt:lpstr>Severe Arcing Jaw To Blade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Discussion</vt:lpstr>
    </vt:vector>
  </TitlesOfParts>
  <Company>Advent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Sandy Garcia</cp:lastModifiedBy>
  <cp:revision>198</cp:revision>
  <dcterms:created xsi:type="dcterms:W3CDTF">2012-09-24T21:06:00Z</dcterms:created>
  <dcterms:modified xsi:type="dcterms:W3CDTF">2024-06-17T18:02:10Z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y fmtid="{D5CDD505-2E9C-101B-9397-08002B2CF9AE}" pid="3" name="MediaServiceImageTags">
    <vt:lpwstr/>
  </property>
</Properties>
</file>