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3" r:id="rId3"/>
    <p:sldId id="257" r:id="rId4"/>
    <p:sldId id="271" r:id="rId5"/>
    <p:sldId id="258" r:id="rId6"/>
    <p:sldId id="272" r:id="rId7"/>
    <p:sldId id="259" r:id="rId8"/>
    <p:sldId id="266" r:id="rId9"/>
    <p:sldId id="267" r:id="rId10"/>
    <p:sldId id="270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84" autoAdjust="0"/>
  </p:normalViewPr>
  <p:slideViewPr>
    <p:cSldViewPr snapToGrid="0">
      <p:cViewPr varScale="1">
        <p:scale>
          <a:sx n="106" d="100"/>
          <a:sy n="106" d="100"/>
        </p:scale>
        <p:origin x="18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5D57F-F683-4E3F-BE97-7564C6EB85D2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94E9-629F-4050-8653-F013BB502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7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8" y="1952367"/>
            <a:ext cx="6858001" cy="1557595"/>
          </a:xfrm>
        </p:spPr>
        <p:txBody>
          <a:bodyPr anchor="b">
            <a:normAutofit/>
          </a:bodyPr>
          <a:lstStyle>
            <a:lvl1pPr algn="ctr">
              <a:defRPr lang="en-US" sz="7200" b="1" kern="1200" dirty="0" smtClean="0">
                <a:solidFill>
                  <a:srgbClr val="E4193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509963"/>
            <a:ext cx="6858000" cy="674859"/>
          </a:xfrm>
        </p:spPr>
        <p:txBody>
          <a:bodyPr>
            <a:noAutofit/>
          </a:bodyPr>
          <a:lstStyle>
            <a:lvl1pPr marL="0" indent="0" algn="ctr">
              <a:buNone/>
              <a:defRPr lang="en-US" sz="540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946B9CE6-210F-43EF-BD53-298BF01183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D0A6E45-0B79-45FF-B842-D196CFAE6A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113" y="5401933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319FC007-A6F3-4F7B-9CAE-F01BBE73F3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1113" y="5673094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Time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B138B86E-3693-45AE-8B99-88B71C974B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91113" y="5944255"/>
            <a:ext cx="3244850" cy="271161"/>
          </a:xfrm>
          <a:noFill/>
        </p:spPr>
        <p:txBody>
          <a:bodyPr/>
          <a:lstStyle>
            <a:lvl1pPr marL="0" indent="0" algn="r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lang="en-US" sz="1600" i="0" kern="12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lang="en-US" sz="1600" kern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EE48A7-EDD1-9928-3AF4-97BF1B7DBE5B}"/>
              </a:ext>
            </a:extLst>
          </p:cNvPr>
          <p:cNvSpPr/>
          <p:nvPr userDrawn="1"/>
        </p:nvSpPr>
        <p:spPr>
          <a:xfrm>
            <a:off x="1504950" y="762000"/>
            <a:ext cx="7258050" cy="3803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FC1C85E9-C782-FC86-976E-51CA91B543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3D1D836-9F1C-C58C-40FF-697304F49F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5444522"/>
            <a:ext cx="2795649" cy="81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7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6F4-63E7-4383-9532-DCF23278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950" y="136524"/>
            <a:ext cx="7146325" cy="6995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3CDAD9-5B2A-457C-8529-7105255CD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DEDE86-11F3-430D-A22E-FE21C4BA7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136525"/>
            <a:ext cx="7208107" cy="679832"/>
          </a:xfrm>
        </p:spPr>
        <p:txBody>
          <a:bodyPr>
            <a:noAutofit/>
          </a:bodyPr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9817"/>
            <a:ext cx="7886700" cy="484243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1B4E3D2-6523-4F84-A951-C6829D40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C09E2-0F6A-4950-80B1-378476137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38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280" y="570261"/>
            <a:ext cx="6838308" cy="3044809"/>
          </a:xfrm>
        </p:spPr>
        <p:txBody>
          <a:bodyPr anchor="b">
            <a:noAutofit/>
          </a:bodyPr>
          <a:lstStyle>
            <a:lvl1pPr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80" y="3672392"/>
            <a:ext cx="683830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85CCE1F-5BFE-436E-A352-A0224124D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2280" y="6356350"/>
            <a:ext cx="29707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8CE0CA-7507-423A-8995-E96F69FD8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25FDB225-F00F-47C8-93CF-7F2B75E3FC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504950" cy="673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8CC3A4-B862-EF21-7892-19E165FA85F9}"/>
              </a:ext>
            </a:extLst>
          </p:cNvPr>
          <p:cNvSpPr/>
          <p:nvPr userDrawn="1"/>
        </p:nvSpPr>
        <p:spPr>
          <a:xfrm>
            <a:off x="1504950" y="723014"/>
            <a:ext cx="7468929" cy="365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4253BDD9-DF78-0B89-3365-C93D4DA768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59191"/>
            <a:ext cx="2327325" cy="142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20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14" y="136524"/>
            <a:ext cx="7886700" cy="93486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D47C2-4CDB-41A5-B70C-43A0977D9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071A1D-1215-4B6C-B056-EB737D2A8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83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951" y="365126"/>
            <a:ext cx="7146323" cy="5186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4CC7AF6-FE01-498E-8EC4-10C598268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613EE7B-FBE8-4FED-A3B3-2D98DB699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49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192" y="136524"/>
            <a:ext cx="6958399" cy="81082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343AB8-FDC8-4BDD-9F5D-8F5008EE5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B76846-C3D9-46DA-9875-A8C9D81A3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20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E242F-D047-40E0-904E-9D2C58699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5787-535C-450B-88E4-80BB5E69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0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6C3806-062B-428D-9C60-7F07794F3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4219FE-B80A-4E50-8CB4-E3E85F3FF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9F983AF-02B5-494E-9FCE-53D8F53A4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764A5D-28CB-4BF8-80DC-96083F2AE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8308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9287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916194"/>
            <a:ext cx="2949178" cy="2952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8DF29A6-E9EC-4586-AC5E-CF2B1E782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AED3D-4FCF-4D9B-A060-41F491F78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97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884" y="71996"/>
            <a:ext cx="7886700" cy="934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6249"/>
            <a:ext cx="7886700" cy="499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3661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.tescometering.com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C4C4-F0A7-4B61-A827-E4198D0782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C796F7-BF61-443C-9DF2-0CFC9EBAAC23}"/>
              </a:ext>
            </a:extLst>
          </p:cNvPr>
          <p:cNvSpPr/>
          <p:nvPr userDrawn="1"/>
        </p:nvSpPr>
        <p:spPr>
          <a:xfrm>
            <a:off x="395416" y="861382"/>
            <a:ext cx="8353168" cy="4571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red and black logo&#10;&#10;Description automatically generated with low confidence">
            <a:extLst>
              <a:ext uri="{FF2B5EF4-FFF2-40B4-BE49-F238E27FC236}">
                <a16:creationId xmlns:a16="http://schemas.microsoft.com/office/drawing/2014/main" id="{260CCA74-DEBD-12CF-67F8-4802BBAFA7A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70" y="178913"/>
            <a:ext cx="1027088" cy="62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cap="small" dirty="0" smtClean="0">
          <a:solidFill>
            <a:srgbClr val="FF000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3B5F18-9223-4EA5-8186-9DCC7A37A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+mj-lt"/>
                <a:cs typeface="Arial" panose="020B0604020202020204" pitchFamily="34" charset="0"/>
              </a:rPr>
              <a:t>Cyber Security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32853D5-CE40-4EA1-9AC1-4146F7715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Standards and Securing Your Data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439FC1-AFFA-4137-9F38-E9DED5B7B4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July 24, 2024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E203CD-A721-449E-BB11-1D4D1E963C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11AM – 12 PM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6CD409-C677-4934-88AF-EBDEB234C9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Alex Kobrenko</a:t>
            </a:r>
          </a:p>
        </p:txBody>
      </p:sp>
    </p:spTree>
    <p:extLst>
      <p:ext uri="{BB962C8B-B14F-4D97-AF65-F5344CB8AC3E}">
        <p14:creationId xmlns:p14="http://schemas.microsoft.com/office/powerpoint/2010/main" val="2339861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Patch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Get a baseline of devices</a:t>
            </a:r>
          </a:p>
          <a:p>
            <a:r>
              <a:rPr lang="en-US" dirty="0"/>
              <a:t>Assign Responsibilities</a:t>
            </a:r>
          </a:p>
          <a:p>
            <a:r>
              <a:rPr lang="en-US" dirty="0"/>
              <a:t>Patch Testing</a:t>
            </a:r>
          </a:p>
          <a:p>
            <a:r>
              <a:rPr lang="en-US" dirty="0"/>
              <a:t>Maintain Update Schedule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Software Standardization</a:t>
            </a:r>
          </a:p>
          <a:p>
            <a:r>
              <a:rPr lang="en-US" dirty="0"/>
              <a:t>CVE – Critical Vulnerability and Exposure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4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Firewalls </a:t>
            </a:r>
          </a:p>
          <a:p>
            <a:r>
              <a:rPr lang="en-US" dirty="0"/>
              <a:t>Anti-Virus , EDR , XDR</a:t>
            </a:r>
          </a:p>
          <a:p>
            <a:r>
              <a:rPr lang="en-US" dirty="0"/>
              <a:t>RMM </a:t>
            </a:r>
          </a:p>
          <a:p>
            <a:r>
              <a:rPr lang="en-US" dirty="0"/>
              <a:t>2fa whenever possible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Pen Testing</a:t>
            </a:r>
          </a:p>
          <a:p>
            <a:r>
              <a:rPr lang="en-US" dirty="0"/>
              <a:t>Nessus Scanner</a:t>
            </a:r>
          </a:p>
          <a:p>
            <a:r>
              <a:rPr lang="en-US" dirty="0"/>
              <a:t>cisa.gov</a:t>
            </a:r>
          </a:p>
          <a:p>
            <a:r>
              <a:rPr lang="en-US" dirty="0"/>
              <a:t>haveibeenpwned.com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Cyber Security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32D78BC-44F4-26DD-7042-E021F4E5C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514" y="1309688"/>
            <a:ext cx="6532971" cy="4841875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3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7AD4A-2ABB-4426-A1D3-1531700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anose="020B0604020202020204" pitchFamily="34" charset="0"/>
              </a:rPr>
              <a:t>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7552B-032F-4836-A6D5-1A5258BB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Cyber standards : ISO 27001, NIST 800-53r3, SOC 2</a:t>
            </a:r>
          </a:p>
          <a:p>
            <a:r>
              <a:rPr lang="en-US" dirty="0"/>
              <a:t>Knowing your organizations risks</a:t>
            </a:r>
          </a:p>
          <a:p>
            <a:r>
              <a:rPr lang="en-US" dirty="0"/>
              <a:t>Backup and Recovery</a:t>
            </a:r>
          </a:p>
          <a:p>
            <a:r>
              <a:rPr lang="en-US" dirty="0"/>
              <a:t>Reducing cyber risk with tools</a:t>
            </a:r>
          </a:p>
          <a:p>
            <a:r>
              <a:rPr lang="en-US" dirty="0"/>
              <a:t>Identifying attack vectors for your organization</a:t>
            </a:r>
          </a:p>
          <a:p>
            <a:r>
              <a:rPr lang="en-US" dirty="0"/>
              <a:t>Patch Management</a:t>
            </a:r>
          </a:p>
          <a:p>
            <a:r>
              <a:rPr lang="en-US" dirty="0"/>
              <a:t>Securing IOT and SCADA</a:t>
            </a:r>
          </a:p>
          <a:p>
            <a:r>
              <a:rPr lang="en-US" dirty="0"/>
              <a:t>Security first mindset</a:t>
            </a:r>
          </a:p>
          <a:p>
            <a:r>
              <a:rPr lang="en-US" dirty="0"/>
              <a:t>Staying informed with latest threats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2B4E4-7CDB-47DC-A9DC-BE874D7E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B4347-6B9F-48C2-AF8B-BD54C46F7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NIST 800-53r3</a:t>
            </a:r>
          </a:p>
          <a:p>
            <a:r>
              <a:rPr lang="en-US" dirty="0"/>
              <a:t>ISO 27001</a:t>
            </a:r>
          </a:p>
          <a:p>
            <a:r>
              <a:rPr lang="en-US" dirty="0"/>
              <a:t>SOC 1 – 3</a:t>
            </a:r>
          </a:p>
          <a:p>
            <a:r>
              <a:rPr lang="en-US" dirty="0"/>
              <a:t>PCI</a:t>
            </a:r>
          </a:p>
          <a:p>
            <a:r>
              <a:rPr lang="en-US" dirty="0"/>
              <a:t>GDPR</a:t>
            </a:r>
          </a:p>
          <a:p>
            <a:r>
              <a:rPr lang="en-US" dirty="0"/>
              <a:t>UL 2900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NIST CSF</a:t>
            </a:r>
          </a:p>
          <a:p>
            <a:r>
              <a:rPr lang="en-US" dirty="0"/>
              <a:t>CISA Mandates</a:t>
            </a:r>
          </a:p>
          <a:p>
            <a:r>
              <a:rPr lang="en-US" dirty="0"/>
              <a:t>- Coop And Cyber Insurance</a:t>
            </a:r>
          </a:p>
          <a:p>
            <a:r>
              <a:rPr lang="en-US" dirty="0"/>
              <a:t>CIRCIA – Passed 2022, requires CISA to develop and publish rules for companies that provide critical infrastructure.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9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65AD-91C0-4DE5-9BCC-DBDFD151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Protecting your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13C88-5E3F-4FC2-BED9-C35144203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8522" y="4566674"/>
            <a:ext cx="2852065" cy="1500187"/>
          </a:xfrm>
        </p:spPr>
        <p:txBody>
          <a:bodyPr>
            <a:normAutofit/>
          </a:bodyPr>
          <a:lstStyle/>
          <a:p>
            <a:r>
              <a:rPr lang="en-US" dirty="0"/>
              <a:t>Knowing what kind of data you store, how its collected and accessed.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78297-4C2D-40A6-9300-7C91B8680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FC95B-E6C3-4D38-B0C2-5B6ADB0D1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6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774686" cy="4351338"/>
          </a:xfrm>
        </p:spPr>
        <p:txBody>
          <a:bodyPr/>
          <a:lstStyle/>
          <a:p>
            <a:r>
              <a:rPr lang="en-US" dirty="0"/>
              <a:t>Definition: Protecting digital data from unauthorized access, corruption or theft</a:t>
            </a:r>
          </a:p>
          <a:p>
            <a:r>
              <a:rPr lang="en-US" dirty="0"/>
              <a:t>Needed to safeguard sensitive information, maintaining privacy, and ensuring regulatory compliance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7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and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How often can you take backups</a:t>
            </a:r>
          </a:p>
          <a:p>
            <a:r>
              <a:rPr lang="en-US" dirty="0"/>
              <a:t>Local backups</a:t>
            </a:r>
          </a:p>
          <a:p>
            <a:r>
              <a:rPr lang="en-US" dirty="0"/>
              <a:t>Off-Site backups</a:t>
            </a:r>
          </a:p>
          <a:p>
            <a:r>
              <a:rPr lang="en-US" dirty="0"/>
              <a:t>Type of Backups</a:t>
            </a:r>
          </a:p>
          <a:p>
            <a:r>
              <a:rPr lang="en-US" dirty="0"/>
              <a:t>Off-Line Backups</a:t>
            </a:r>
          </a:p>
          <a:p>
            <a:r>
              <a:rPr lang="en-US" dirty="0"/>
              <a:t>Encryption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How long can we afford to be down</a:t>
            </a:r>
          </a:p>
          <a:p>
            <a:r>
              <a:rPr lang="en-US" dirty="0"/>
              <a:t>How long will it take to recover your data</a:t>
            </a:r>
          </a:p>
          <a:p>
            <a:r>
              <a:rPr lang="en-US" dirty="0"/>
              <a:t>Where will you recover to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8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Your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kind of data is stored</a:t>
            </a:r>
          </a:p>
          <a:p>
            <a:r>
              <a:rPr lang="en-US" dirty="0"/>
              <a:t>Who is accessing your data</a:t>
            </a:r>
          </a:p>
          <a:p>
            <a:r>
              <a:rPr lang="en-US" dirty="0"/>
              <a:t>What methods are used to secure access to data or resources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Open incoming firewall ports</a:t>
            </a:r>
          </a:p>
          <a:p>
            <a:r>
              <a:rPr lang="en-US" dirty="0"/>
              <a:t>Web / SFTP / public facing servers</a:t>
            </a:r>
          </a:p>
          <a:p>
            <a:r>
              <a:rPr lang="en-US" dirty="0"/>
              <a:t>Data Exchange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704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43F14-5CB4-49AC-BD53-A2364020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Attack Vectors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D8329-C84A-4191-A41D-7385276522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Pen Testing 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Endpoint Scanners</a:t>
            </a:r>
          </a:p>
          <a:p>
            <a:r>
              <a:rPr lang="en-US" dirty="0"/>
              <a:t>End User</a:t>
            </a:r>
          </a:p>
          <a:p>
            <a:r>
              <a:rPr lang="en-US" dirty="0"/>
              <a:t>Vendors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F36CC-EF2D-4C13-A8D8-6F1F88895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Endpoints</a:t>
            </a:r>
          </a:p>
          <a:p>
            <a:r>
              <a:rPr lang="en-US" dirty="0"/>
              <a:t>Exposed SCADA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298E3-FE42-4B76-88F9-CC4403C16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tescometering.com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28621-06E0-4F9F-B64E-EE06D93A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C4C4-F0A7-4B61-A827-E4198D07826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66826"/>
      </p:ext>
    </p:extLst>
  </p:cSld>
  <p:clrMapOvr>
    <a:masterClrMapping/>
  </p:clrMapOvr>
</p:sld>
</file>

<file path=ppt/theme/theme1.xml><?xml version="1.0" encoding="utf-8"?>
<a:theme xmlns:a="http://schemas.openxmlformats.org/drawingml/2006/main" name="TESCO Template">
  <a:themeElements>
    <a:clrScheme name="TESCO">
      <a:dk1>
        <a:srgbClr val="000000"/>
      </a:dk1>
      <a:lt1>
        <a:srgbClr val="D8D8D8"/>
      </a:lt1>
      <a:dk2>
        <a:srgbClr val="4C5055"/>
      </a:dk2>
      <a:lt2>
        <a:srgbClr val="FFFFFF"/>
      </a:lt2>
      <a:accent1>
        <a:srgbClr val="E10027"/>
      </a:accent1>
      <a:accent2>
        <a:srgbClr val="000000"/>
      </a:accent2>
      <a:accent3>
        <a:srgbClr val="A5A5A5"/>
      </a:accent3>
      <a:accent4>
        <a:srgbClr val="FF3758"/>
      </a:accent4>
      <a:accent5>
        <a:srgbClr val="8A0017"/>
      </a:accent5>
      <a:accent6>
        <a:srgbClr val="FFB3C0"/>
      </a:accent6>
      <a:hlink>
        <a:srgbClr val="3F3F3F"/>
      </a:hlink>
      <a:folHlink>
        <a:srgbClr val="D8D8D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329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TESCO Template</vt:lpstr>
      <vt:lpstr>Cyber Security</vt:lpstr>
      <vt:lpstr>Cyber Security</vt:lpstr>
      <vt:lpstr>Cyber Security</vt:lpstr>
      <vt:lpstr>Cyber Security Standards</vt:lpstr>
      <vt:lpstr>Protecting your Data</vt:lpstr>
      <vt:lpstr>Data Security</vt:lpstr>
      <vt:lpstr>Backup and Recovery</vt:lpstr>
      <vt:lpstr>Knowing Your Risks</vt:lpstr>
      <vt:lpstr>Identifying Attack Vectors</vt:lpstr>
      <vt:lpstr>Patch Management</vt:lpstr>
      <vt:lpstr>Tools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Jedidiah Tamayo</dc:creator>
  <cp:lastModifiedBy>Ujjay Brawley</cp:lastModifiedBy>
  <cp:revision>11</cp:revision>
  <dcterms:created xsi:type="dcterms:W3CDTF">2021-12-30T15:47:27Z</dcterms:created>
  <dcterms:modified xsi:type="dcterms:W3CDTF">2024-07-26T18:01:26Z</dcterms:modified>
</cp:coreProperties>
</file>