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4"/>
  </p:notesMasterIdLst>
  <p:handoutMasterIdLst>
    <p:handoutMasterId r:id="rId55"/>
  </p:handoutMasterIdLst>
  <p:sldIdLst>
    <p:sldId id="256" r:id="rId5"/>
    <p:sldId id="258" r:id="rId6"/>
    <p:sldId id="259" r:id="rId7"/>
    <p:sldId id="262" r:id="rId8"/>
    <p:sldId id="263" r:id="rId9"/>
    <p:sldId id="261" r:id="rId10"/>
    <p:sldId id="265" r:id="rId11"/>
    <p:sldId id="266" r:id="rId12"/>
    <p:sldId id="268" r:id="rId13"/>
    <p:sldId id="269" r:id="rId14"/>
    <p:sldId id="270" r:id="rId15"/>
    <p:sldId id="271" r:id="rId16"/>
    <p:sldId id="272" r:id="rId17"/>
    <p:sldId id="273" r:id="rId18"/>
    <p:sldId id="274" r:id="rId19"/>
    <p:sldId id="276" r:id="rId20"/>
    <p:sldId id="277" r:id="rId21"/>
    <p:sldId id="278" r:id="rId22"/>
    <p:sldId id="279" r:id="rId23"/>
    <p:sldId id="284" r:id="rId24"/>
    <p:sldId id="281" r:id="rId25"/>
    <p:sldId id="285" r:id="rId26"/>
    <p:sldId id="286" r:id="rId27"/>
    <p:sldId id="287" r:id="rId28"/>
    <p:sldId id="288" r:id="rId29"/>
    <p:sldId id="289" r:id="rId30"/>
    <p:sldId id="290" r:id="rId31"/>
    <p:sldId id="291" r:id="rId32"/>
    <p:sldId id="292" r:id="rId33"/>
    <p:sldId id="293" r:id="rId34"/>
    <p:sldId id="294" r:id="rId35"/>
    <p:sldId id="296" r:id="rId36"/>
    <p:sldId id="297" r:id="rId37"/>
    <p:sldId id="298" r:id="rId38"/>
    <p:sldId id="308" r:id="rId39"/>
    <p:sldId id="309" r:id="rId40"/>
    <p:sldId id="311" r:id="rId41"/>
    <p:sldId id="312" r:id="rId42"/>
    <p:sldId id="314" r:id="rId43"/>
    <p:sldId id="315" r:id="rId44"/>
    <p:sldId id="316" r:id="rId45"/>
    <p:sldId id="317" r:id="rId46"/>
    <p:sldId id="318" r:id="rId47"/>
    <p:sldId id="319" r:id="rId48"/>
    <p:sldId id="320" r:id="rId49"/>
    <p:sldId id="321" r:id="rId50"/>
    <p:sldId id="322" r:id="rId51"/>
    <p:sldId id="323" r:id="rId52"/>
    <p:sldId id="280" r:id="rId5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E0CD87-0E53-4483-BB21-C500592F4BD5}" v="19" dt="2024-07-19T16:58:59.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82" autoAdjust="0"/>
    <p:restoredTop sz="86385" autoAdjust="0"/>
  </p:normalViewPr>
  <p:slideViewPr>
    <p:cSldViewPr snapToGrid="0">
      <p:cViewPr varScale="1">
        <p:scale>
          <a:sx n="96" d="100"/>
          <a:sy n="96" d="100"/>
        </p:scale>
        <p:origin x="163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47BD89-0BE0-4FAB-BC7E-46F770AAEC8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A54FB7F-DDD4-4405-B060-6E0A97285048}">
      <dgm:prSet/>
      <dgm:spPr/>
      <dgm:t>
        <a:bodyPr/>
        <a:lstStyle/>
        <a:p>
          <a:pPr>
            <a:lnSpc>
              <a:spcPct val="100000"/>
            </a:lnSpc>
          </a:pPr>
          <a:r>
            <a:rPr lang="en-US"/>
            <a:t>Traceable is defined as the property of a result of a measurement or the value of a standard whereby it can be related to stated references, usually national or international standards, </a:t>
          </a:r>
          <a:r>
            <a:rPr lang="en-US" b="1"/>
            <a:t>through an unbroken chain of comparisons </a:t>
          </a:r>
          <a:r>
            <a:rPr lang="en-US"/>
            <a:t>all having stated uncertainties."</a:t>
          </a:r>
        </a:p>
      </dgm:t>
    </dgm:pt>
    <dgm:pt modelId="{43EB1F8F-9112-46BD-B2B7-21657B87149A}" type="parTrans" cxnId="{A771ABAC-1CC5-4FDE-97E8-7F9811B201C7}">
      <dgm:prSet/>
      <dgm:spPr/>
      <dgm:t>
        <a:bodyPr/>
        <a:lstStyle/>
        <a:p>
          <a:endParaRPr lang="en-US"/>
        </a:p>
      </dgm:t>
    </dgm:pt>
    <dgm:pt modelId="{6B100823-69B2-4D5E-935C-0CE364AE672A}" type="sibTrans" cxnId="{A771ABAC-1CC5-4FDE-97E8-7F9811B201C7}">
      <dgm:prSet/>
      <dgm:spPr/>
      <dgm:t>
        <a:bodyPr/>
        <a:lstStyle/>
        <a:p>
          <a:endParaRPr lang="en-US"/>
        </a:p>
      </dgm:t>
    </dgm:pt>
    <dgm:pt modelId="{36BF736A-5ABE-40C1-B489-9605197C833C}">
      <dgm:prSet/>
      <dgm:spPr/>
      <dgm:t>
        <a:bodyPr/>
        <a:lstStyle/>
        <a:p>
          <a:pPr>
            <a:lnSpc>
              <a:spcPct val="100000"/>
            </a:lnSpc>
          </a:pPr>
          <a:r>
            <a:rPr lang="en-US"/>
            <a:t>According to the internationally recognized VIM (International Vocabulary of Metrology) definition, traceability is a property of the result of a measurement or the value of a standard by which that result or value is related to standards, </a:t>
          </a:r>
          <a:r>
            <a:rPr lang="en-US" b="1" i="1"/>
            <a:t>not</a:t>
          </a:r>
          <a:r>
            <a:rPr lang="en-US"/>
            <a:t> </a:t>
          </a:r>
          <a:r>
            <a:rPr lang="en-US" b="1"/>
            <a:t>to institutions</a:t>
          </a:r>
          <a:r>
            <a:rPr lang="en-US"/>
            <a:t>.</a:t>
          </a:r>
        </a:p>
      </dgm:t>
    </dgm:pt>
    <dgm:pt modelId="{8AF9BFA5-7403-42D8-9F3B-A451A46B7030}" type="parTrans" cxnId="{EFB4BEB0-040D-4F6C-96E6-3A4720194A89}">
      <dgm:prSet/>
      <dgm:spPr/>
      <dgm:t>
        <a:bodyPr/>
        <a:lstStyle/>
        <a:p>
          <a:endParaRPr lang="en-US"/>
        </a:p>
      </dgm:t>
    </dgm:pt>
    <dgm:pt modelId="{37D3F56C-86FB-41C1-9901-8E9CC2AF31E2}" type="sibTrans" cxnId="{EFB4BEB0-040D-4F6C-96E6-3A4720194A89}">
      <dgm:prSet/>
      <dgm:spPr/>
      <dgm:t>
        <a:bodyPr/>
        <a:lstStyle/>
        <a:p>
          <a:endParaRPr lang="en-US"/>
        </a:p>
      </dgm:t>
    </dgm:pt>
    <dgm:pt modelId="{2D66C362-8A2E-47D5-BA7C-3DB06F1893D9}">
      <dgm:prSet/>
      <dgm:spPr/>
      <dgm:t>
        <a:bodyPr/>
        <a:lstStyle/>
        <a:p>
          <a:pPr>
            <a:lnSpc>
              <a:spcPct val="100000"/>
            </a:lnSpc>
          </a:pPr>
          <a:r>
            <a:rPr lang="en-US"/>
            <a:t>Accordingly, the phrase "traceable to NIST", in its most proper sense, is shorthand for "</a:t>
          </a:r>
          <a:r>
            <a:rPr lang="en-US" b="1"/>
            <a:t>results of measurements that are traceable to </a:t>
          </a:r>
          <a:r>
            <a:rPr lang="en-US" b="1" i="1"/>
            <a:t>reference standards </a:t>
          </a:r>
          <a:r>
            <a:rPr lang="en-US" b="1"/>
            <a:t>developed and maintained by NIST.</a:t>
          </a:r>
          <a:r>
            <a:rPr lang="en-US"/>
            <a:t>“</a:t>
          </a:r>
        </a:p>
      </dgm:t>
    </dgm:pt>
    <dgm:pt modelId="{BE2BEF28-D2C9-4016-B8AD-75C3332D8AAE}" type="parTrans" cxnId="{DB8482C1-CB63-40AA-9CBF-C83D5E882CDA}">
      <dgm:prSet/>
      <dgm:spPr/>
      <dgm:t>
        <a:bodyPr/>
        <a:lstStyle/>
        <a:p>
          <a:endParaRPr lang="en-US"/>
        </a:p>
      </dgm:t>
    </dgm:pt>
    <dgm:pt modelId="{843D1A52-0EFF-4D59-8A37-EAAA5E041906}" type="sibTrans" cxnId="{DB8482C1-CB63-40AA-9CBF-C83D5E882CDA}">
      <dgm:prSet/>
      <dgm:spPr/>
      <dgm:t>
        <a:bodyPr/>
        <a:lstStyle/>
        <a:p>
          <a:endParaRPr lang="en-US"/>
        </a:p>
      </dgm:t>
    </dgm:pt>
    <dgm:pt modelId="{45F855E2-6F3A-4867-84A9-53E215089FA3}">
      <dgm:prSet/>
      <dgm:spPr/>
      <dgm:t>
        <a:bodyPr/>
        <a:lstStyle/>
        <a:p>
          <a:pPr>
            <a:lnSpc>
              <a:spcPct val="100000"/>
            </a:lnSpc>
          </a:pPr>
          <a:r>
            <a:rPr lang="en-US"/>
            <a:t>Ultimately NIST traces back to SI as do all other national institutes.</a:t>
          </a:r>
        </a:p>
      </dgm:t>
    </dgm:pt>
    <dgm:pt modelId="{1C329F3F-47BE-42C1-8455-11953BCD39F1}" type="parTrans" cxnId="{51787F16-544E-4AAA-9A7C-0801843B2C9B}">
      <dgm:prSet/>
      <dgm:spPr/>
      <dgm:t>
        <a:bodyPr/>
        <a:lstStyle/>
        <a:p>
          <a:endParaRPr lang="en-US"/>
        </a:p>
      </dgm:t>
    </dgm:pt>
    <dgm:pt modelId="{69561DAF-87E7-4F74-9D37-2DDE23256DB0}" type="sibTrans" cxnId="{51787F16-544E-4AAA-9A7C-0801843B2C9B}">
      <dgm:prSet/>
      <dgm:spPr/>
      <dgm:t>
        <a:bodyPr/>
        <a:lstStyle/>
        <a:p>
          <a:endParaRPr lang="en-US"/>
        </a:p>
      </dgm:t>
    </dgm:pt>
    <dgm:pt modelId="{421B7206-19DF-4084-B328-0CE34FE00E86}" type="pres">
      <dgm:prSet presAssocID="{7B47BD89-0BE0-4FAB-BC7E-46F770AAEC83}" presName="root" presStyleCnt="0">
        <dgm:presLayoutVars>
          <dgm:dir/>
          <dgm:resizeHandles val="exact"/>
        </dgm:presLayoutVars>
      </dgm:prSet>
      <dgm:spPr/>
    </dgm:pt>
    <dgm:pt modelId="{19A3CA41-1EF7-482F-93A4-198FB2D0B4CE}" type="pres">
      <dgm:prSet presAssocID="{7A54FB7F-DDD4-4405-B060-6E0A97285048}" presName="compNode" presStyleCnt="0"/>
      <dgm:spPr/>
    </dgm:pt>
    <dgm:pt modelId="{AF23D565-843A-4994-91C9-B4FA04B3B60C}" type="pres">
      <dgm:prSet presAssocID="{7A54FB7F-DDD4-4405-B060-6E0A97285048}" presName="bgRect" presStyleLbl="bgShp" presStyleIdx="0" presStyleCnt="4"/>
      <dgm:spPr/>
    </dgm:pt>
    <dgm:pt modelId="{92FE01C1-191C-46EE-95F8-A40BB1BA5748}" type="pres">
      <dgm:prSet presAssocID="{7A54FB7F-DDD4-4405-B060-6E0A9728504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use"/>
        </a:ext>
      </dgm:extLst>
    </dgm:pt>
    <dgm:pt modelId="{26D8D3D2-3B52-4CA6-BB0C-78D3240117A4}" type="pres">
      <dgm:prSet presAssocID="{7A54FB7F-DDD4-4405-B060-6E0A97285048}" presName="spaceRect" presStyleCnt="0"/>
      <dgm:spPr/>
    </dgm:pt>
    <dgm:pt modelId="{110C5C7A-0BA2-4AFD-B1A4-8ED2EC7543FE}" type="pres">
      <dgm:prSet presAssocID="{7A54FB7F-DDD4-4405-B060-6E0A97285048}" presName="parTx" presStyleLbl="revTx" presStyleIdx="0" presStyleCnt="4">
        <dgm:presLayoutVars>
          <dgm:chMax val="0"/>
          <dgm:chPref val="0"/>
        </dgm:presLayoutVars>
      </dgm:prSet>
      <dgm:spPr/>
    </dgm:pt>
    <dgm:pt modelId="{E26E9CE5-F439-455D-961E-625133CBB9FD}" type="pres">
      <dgm:prSet presAssocID="{6B100823-69B2-4D5E-935C-0CE364AE672A}" presName="sibTrans" presStyleCnt="0"/>
      <dgm:spPr/>
    </dgm:pt>
    <dgm:pt modelId="{59707A81-D081-4210-91A7-2DD6060DD572}" type="pres">
      <dgm:prSet presAssocID="{36BF736A-5ABE-40C1-B489-9605197C833C}" presName="compNode" presStyleCnt="0"/>
      <dgm:spPr/>
    </dgm:pt>
    <dgm:pt modelId="{F9602262-F6D7-4C7B-844F-E6A6B41F08AA}" type="pres">
      <dgm:prSet presAssocID="{36BF736A-5ABE-40C1-B489-9605197C833C}" presName="bgRect" presStyleLbl="bgShp" presStyleIdx="1" presStyleCnt="4"/>
      <dgm:spPr/>
    </dgm:pt>
    <dgm:pt modelId="{4104F68F-16ED-4A31-ADC2-05B6BAA97FA7}" type="pres">
      <dgm:prSet presAssocID="{36BF736A-5ABE-40C1-B489-9605197C833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05ABA4EF-AC69-44E6-B2CE-5F87E6568EAE}" type="pres">
      <dgm:prSet presAssocID="{36BF736A-5ABE-40C1-B489-9605197C833C}" presName="spaceRect" presStyleCnt="0"/>
      <dgm:spPr/>
    </dgm:pt>
    <dgm:pt modelId="{A92E2F38-7CE5-48A3-AAAE-C485FCA5ED0A}" type="pres">
      <dgm:prSet presAssocID="{36BF736A-5ABE-40C1-B489-9605197C833C}" presName="parTx" presStyleLbl="revTx" presStyleIdx="1" presStyleCnt="4">
        <dgm:presLayoutVars>
          <dgm:chMax val="0"/>
          <dgm:chPref val="0"/>
        </dgm:presLayoutVars>
      </dgm:prSet>
      <dgm:spPr/>
    </dgm:pt>
    <dgm:pt modelId="{C629DDE4-CE35-4E02-B6CE-3692BD6114CB}" type="pres">
      <dgm:prSet presAssocID="{37D3F56C-86FB-41C1-9901-8E9CC2AF31E2}" presName="sibTrans" presStyleCnt="0"/>
      <dgm:spPr/>
    </dgm:pt>
    <dgm:pt modelId="{E78B58C6-245C-40F4-BB6C-65693E1844A2}" type="pres">
      <dgm:prSet presAssocID="{2D66C362-8A2E-47D5-BA7C-3DB06F1893D9}" presName="compNode" presStyleCnt="0"/>
      <dgm:spPr/>
    </dgm:pt>
    <dgm:pt modelId="{8EF564DC-FABB-4636-9778-E6CBBE25D786}" type="pres">
      <dgm:prSet presAssocID="{2D66C362-8A2E-47D5-BA7C-3DB06F1893D9}" presName="bgRect" presStyleLbl="bgShp" presStyleIdx="2" presStyleCnt="4"/>
      <dgm:spPr/>
    </dgm:pt>
    <dgm:pt modelId="{0DF37E12-9DEC-4163-82C5-969CE6612354}" type="pres">
      <dgm:prSet presAssocID="{2D66C362-8A2E-47D5-BA7C-3DB06F1893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osed Quotation Mark"/>
        </a:ext>
      </dgm:extLst>
    </dgm:pt>
    <dgm:pt modelId="{5D1F58C1-FD28-4E53-81CF-8B9945CA51DB}" type="pres">
      <dgm:prSet presAssocID="{2D66C362-8A2E-47D5-BA7C-3DB06F1893D9}" presName="spaceRect" presStyleCnt="0"/>
      <dgm:spPr/>
    </dgm:pt>
    <dgm:pt modelId="{836D35FA-A406-4810-92DB-C08ABE78E910}" type="pres">
      <dgm:prSet presAssocID="{2D66C362-8A2E-47D5-BA7C-3DB06F1893D9}" presName="parTx" presStyleLbl="revTx" presStyleIdx="2" presStyleCnt="4">
        <dgm:presLayoutVars>
          <dgm:chMax val="0"/>
          <dgm:chPref val="0"/>
        </dgm:presLayoutVars>
      </dgm:prSet>
      <dgm:spPr/>
    </dgm:pt>
    <dgm:pt modelId="{95D1AE66-1C48-492A-AC99-2B2B996DF6FC}" type="pres">
      <dgm:prSet presAssocID="{843D1A52-0EFF-4D59-8A37-EAAA5E041906}" presName="sibTrans" presStyleCnt="0"/>
      <dgm:spPr/>
    </dgm:pt>
    <dgm:pt modelId="{B0DEDE0C-0937-4EE8-9EA4-1758C4172866}" type="pres">
      <dgm:prSet presAssocID="{45F855E2-6F3A-4867-84A9-53E215089FA3}" presName="compNode" presStyleCnt="0"/>
      <dgm:spPr/>
    </dgm:pt>
    <dgm:pt modelId="{31D36DFF-467F-4BEF-A553-1BAC323081DF}" type="pres">
      <dgm:prSet presAssocID="{45F855E2-6F3A-4867-84A9-53E215089FA3}" presName="bgRect" presStyleLbl="bgShp" presStyleIdx="3" presStyleCnt="4"/>
      <dgm:spPr/>
    </dgm:pt>
    <dgm:pt modelId="{BE9CC6FE-A84E-45AB-B02D-0BEB1445E9A1}" type="pres">
      <dgm:prSet presAssocID="{45F855E2-6F3A-4867-84A9-53E215089FA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actory"/>
        </a:ext>
      </dgm:extLst>
    </dgm:pt>
    <dgm:pt modelId="{ABC0418D-CEAC-4564-B11E-60E2C0EEE0F3}" type="pres">
      <dgm:prSet presAssocID="{45F855E2-6F3A-4867-84A9-53E215089FA3}" presName="spaceRect" presStyleCnt="0"/>
      <dgm:spPr/>
    </dgm:pt>
    <dgm:pt modelId="{BAB27E58-2209-451F-B21C-9AB5BCC8FA22}" type="pres">
      <dgm:prSet presAssocID="{45F855E2-6F3A-4867-84A9-53E215089FA3}" presName="parTx" presStyleLbl="revTx" presStyleIdx="3" presStyleCnt="4">
        <dgm:presLayoutVars>
          <dgm:chMax val="0"/>
          <dgm:chPref val="0"/>
        </dgm:presLayoutVars>
      </dgm:prSet>
      <dgm:spPr/>
    </dgm:pt>
  </dgm:ptLst>
  <dgm:cxnLst>
    <dgm:cxn modelId="{79210D0B-B0AF-4F93-B4CF-066D4738FE66}" type="presOf" srcId="{45F855E2-6F3A-4867-84A9-53E215089FA3}" destId="{BAB27E58-2209-451F-B21C-9AB5BCC8FA22}" srcOrd="0" destOrd="0" presId="urn:microsoft.com/office/officeart/2018/2/layout/IconVerticalSolidList"/>
    <dgm:cxn modelId="{51787F16-544E-4AAA-9A7C-0801843B2C9B}" srcId="{7B47BD89-0BE0-4FAB-BC7E-46F770AAEC83}" destId="{45F855E2-6F3A-4867-84A9-53E215089FA3}" srcOrd="3" destOrd="0" parTransId="{1C329F3F-47BE-42C1-8455-11953BCD39F1}" sibTransId="{69561DAF-87E7-4F74-9D37-2DDE23256DB0}"/>
    <dgm:cxn modelId="{9DCEF318-D2BA-4040-B58C-C64F9A6C208C}" type="presOf" srcId="{7A54FB7F-DDD4-4405-B060-6E0A97285048}" destId="{110C5C7A-0BA2-4AFD-B1A4-8ED2EC7543FE}" srcOrd="0" destOrd="0" presId="urn:microsoft.com/office/officeart/2018/2/layout/IconVerticalSolidList"/>
    <dgm:cxn modelId="{ABA7A659-4E8C-4444-B643-C7B6B2E73740}" type="presOf" srcId="{2D66C362-8A2E-47D5-BA7C-3DB06F1893D9}" destId="{836D35FA-A406-4810-92DB-C08ABE78E910}" srcOrd="0" destOrd="0" presId="urn:microsoft.com/office/officeart/2018/2/layout/IconVerticalSolidList"/>
    <dgm:cxn modelId="{8802F179-73A1-4FED-ACE7-B6260C7EB131}" type="presOf" srcId="{36BF736A-5ABE-40C1-B489-9605197C833C}" destId="{A92E2F38-7CE5-48A3-AAAE-C485FCA5ED0A}" srcOrd="0" destOrd="0" presId="urn:microsoft.com/office/officeart/2018/2/layout/IconVerticalSolidList"/>
    <dgm:cxn modelId="{A771ABAC-1CC5-4FDE-97E8-7F9811B201C7}" srcId="{7B47BD89-0BE0-4FAB-BC7E-46F770AAEC83}" destId="{7A54FB7F-DDD4-4405-B060-6E0A97285048}" srcOrd="0" destOrd="0" parTransId="{43EB1F8F-9112-46BD-B2B7-21657B87149A}" sibTransId="{6B100823-69B2-4D5E-935C-0CE364AE672A}"/>
    <dgm:cxn modelId="{EFB4BEB0-040D-4F6C-96E6-3A4720194A89}" srcId="{7B47BD89-0BE0-4FAB-BC7E-46F770AAEC83}" destId="{36BF736A-5ABE-40C1-B489-9605197C833C}" srcOrd="1" destOrd="0" parTransId="{8AF9BFA5-7403-42D8-9F3B-A451A46B7030}" sibTransId="{37D3F56C-86FB-41C1-9901-8E9CC2AF31E2}"/>
    <dgm:cxn modelId="{F2F36CBA-ACEB-4D22-B429-171F94BCF373}" type="presOf" srcId="{7B47BD89-0BE0-4FAB-BC7E-46F770AAEC83}" destId="{421B7206-19DF-4084-B328-0CE34FE00E86}" srcOrd="0" destOrd="0" presId="urn:microsoft.com/office/officeart/2018/2/layout/IconVerticalSolidList"/>
    <dgm:cxn modelId="{DB8482C1-CB63-40AA-9CBF-C83D5E882CDA}" srcId="{7B47BD89-0BE0-4FAB-BC7E-46F770AAEC83}" destId="{2D66C362-8A2E-47D5-BA7C-3DB06F1893D9}" srcOrd="2" destOrd="0" parTransId="{BE2BEF28-D2C9-4016-B8AD-75C3332D8AAE}" sibTransId="{843D1A52-0EFF-4D59-8A37-EAAA5E041906}"/>
    <dgm:cxn modelId="{B686CB3F-7EBD-4875-AB93-A4DF340A41E0}" type="presParOf" srcId="{421B7206-19DF-4084-B328-0CE34FE00E86}" destId="{19A3CA41-1EF7-482F-93A4-198FB2D0B4CE}" srcOrd="0" destOrd="0" presId="urn:microsoft.com/office/officeart/2018/2/layout/IconVerticalSolidList"/>
    <dgm:cxn modelId="{E80AA97B-A45C-4429-AA12-FF53C5361160}" type="presParOf" srcId="{19A3CA41-1EF7-482F-93A4-198FB2D0B4CE}" destId="{AF23D565-843A-4994-91C9-B4FA04B3B60C}" srcOrd="0" destOrd="0" presId="urn:microsoft.com/office/officeart/2018/2/layout/IconVerticalSolidList"/>
    <dgm:cxn modelId="{87CD8431-E2E3-4F5A-893C-025C8A7B080C}" type="presParOf" srcId="{19A3CA41-1EF7-482F-93A4-198FB2D0B4CE}" destId="{92FE01C1-191C-46EE-95F8-A40BB1BA5748}" srcOrd="1" destOrd="0" presId="urn:microsoft.com/office/officeart/2018/2/layout/IconVerticalSolidList"/>
    <dgm:cxn modelId="{6B4FEB84-6D71-4999-A8FB-1750DB702112}" type="presParOf" srcId="{19A3CA41-1EF7-482F-93A4-198FB2D0B4CE}" destId="{26D8D3D2-3B52-4CA6-BB0C-78D3240117A4}" srcOrd="2" destOrd="0" presId="urn:microsoft.com/office/officeart/2018/2/layout/IconVerticalSolidList"/>
    <dgm:cxn modelId="{2210BC83-C11E-4BD8-A0EC-C564082AA818}" type="presParOf" srcId="{19A3CA41-1EF7-482F-93A4-198FB2D0B4CE}" destId="{110C5C7A-0BA2-4AFD-B1A4-8ED2EC7543FE}" srcOrd="3" destOrd="0" presId="urn:microsoft.com/office/officeart/2018/2/layout/IconVerticalSolidList"/>
    <dgm:cxn modelId="{6512F193-9CD8-48D8-B02B-C7CBB5688AB6}" type="presParOf" srcId="{421B7206-19DF-4084-B328-0CE34FE00E86}" destId="{E26E9CE5-F439-455D-961E-625133CBB9FD}" srcOrd="1" destOrd="0" presId="urn:microsoft.com/office/officeart/2018/2/layout/IconVerticalSolidList"/>
    <dgm:cxn modelId="{4499F4DF-8243-4721-973E-68D9624E4664}" type="presParOf" srcId="{421B7206-19DF-4084-B328-0CE34FE00E86}" destId="{59707A81-D081-4210-91A7-2DD6060DD572}" srcOrd="2" destOrd="0" presId="urn:microsoft.com/office/officeart/2018/2/layout/IconVerticalSolidList"/>
    <dgm:cxn modelId="{3FB38B39-C1DC-4EFC-A21F-F6044E3452F7}" type="presParOf" srcId="{59707A81-D081-4210-91A7-2DD6060DD572}" destId="{F9602262-F6D7-4C7B-844F-E6A6B41F08AA}" srcOrd="0" destOrd="0" presId="urn:microsoft.com/office/officeart/2018/2/layout/IconVerticalSolidList"/>
    <dgm:cxn modelId="{41BC349C-8E3D-4C15-8298-6FCD0F4198BD}" type="presParOf" srcId="{59707A81-D081-4210-91A7-2DD6060DD572}" destId="{4104F68F-16ED-4A31-ADC2-05B6BAA97FA7}" srcOrd="1" destOrd="0" presId="urn:microsoft.com/office/officeart/2018/2/layout/IconVerticalSolidList"/>
    <dgm:cxn modelId="{8CC1FEDA-0471-4CF6-8325-5A798414DE62}" type="presParOf" srcId="{59707A81-D081-4210-91A7-2DD6060DD572}" destId="{05ABA4EF-AC69-44E6-B2CE-5F87E6568EAE}" srcOrd="2" destOrd="0" presId="urn:microsoft.com/office/officeart/2018/2/layout/IconVerticalSolidList"/>
    <dgm:cxn modelId="{338C57B7-CAE4-4246-BD91-F366316732DD}" type="presParOf" srcId="{59707A81-D081-4210-91A7-2DD6060DD572}" destId="{A92E2F38-7CE5-48A3-AAAE-C485FCA5ED0A}" srcOrd="3" destOrd="0" presId="urn:microsoft.com/office/officeart/2018/2/layout/IconVerticalSolidList"/>
    <dgm:cxn modelId="{C0F6A3E7-2074-410C-A82A-D74172B03E89}" type="presParOf" srcId="{421B7206-19DF-4084-B328-0CE34FE00E86}" destId="{C629DDE4-CE35-4E02-B6CE-3692BD6114CB}" srcOrd="3" destOrd="0" presId="urn:microsoft.com/office/officeart/2018/2/layout/IconVerticalSolidList"/>
    <dgm:cxn modelId="{73EE5513-BB7E-4333-8697-50249AEA6BBB}" type="presParOf" srcId="{421B7206-19DF-4084-B328-0CE34FE00E86}" destId="{E78B58C6-245C-40F4-BB6C-65693E1844A2}" srcOrd="4" destOrd="0" presId="urn:microsoft.com/office/officeart/2018/2/layout/IconVerticalSolidList"/>
    <dgm:cxn modelId="{DCDDE315-7D83-47B8-A277-9B0B7017FA99}" type="presParOf" srcId="{E78B58C6-245C-40F4-BB6C-65693E1844A2}" destId="{8EF564DC-FABB-4636-9778-E6CBBE25D786}" srcOrd="0" destOrd="0" presId="urn:microsoft.com/office/officeart/2018/2/layout/IconVerticalSolidList"/>
    <dgm:cxn modelId="{F5D1B1E8-D411-4C98-A518-9682E079E3AB}" type="presParOf" srcId="{E78B58C6-245C-40F4-BB6C-65693E1844A2}" destId="{0DF37E12-9DEC-4163-82C5-969CE6612354}" srcOrd="1" destOrd="0" presId="urn:microsoft.com/office/officeart/2018/2/layout/IconVerticalSolidList"/>
    <dgm:cxn modelId="{4FC9F478-1EB7-4564-B927-875AA06D5B00}" type="presParOf" srcId="{E78B58C6-245C-40F4-BB6C-65693E1844A2}" destId="{5D1F58C1-FD28-4E53-81CF-8B9945CA51DB}" srcOrd="2" destOrd="0" presId="urn:microsoft.com/office/officeart/2018/2/layout/IconVerticalSolidList"/>
    <dgm:cxn modelId="{727BBDDC-8419-4935-86F6-A7750E9CA80A}" type="presParOf" srcId="{E78B58C6-245C-40F4-BB6C-65693E1844A2}" destId="{836D35FA-A406-4810-92DB-C08ABE78E910}" srcOrd="3" destOrd="0" presId="urn:microsoft.com/office/officeart/2018/2/layout/IconVerticalSolidList"/>
    <dgm:cxn modelId="{2A975174-50BA-430F-8E78-FE5EA6EB7818}" type="presParOf" srcId="{421B7206-19DF-4084-B328-0CE34FE00E86}" destId="{95D1AE66-1C48-492A-AC99-2B2B996DF6FC}" srcOrd="5" destOrd="0" presId="urn:microsoft.com/office/officeart/2018/2/layout/IconVerticalSolidList"/>
    <dgm:cxn modelId="{B77B3213-6CDD-45BB-B97D-C44E4860C4AA}" type="presParOf" srcId="{421B7206-19DF-4084-B328-0CE34FE00E86}" destId="{B0DEDE0C-0937-4EE8-9EA4-1758C4172866}" srcOrd="6" destOrd="0" presId="urn:microsoft.com/office/officeart/2018/2/layout/IconVerticalSolidList"/>
    <dgm:cxn modelId="{C95F06C4-348A-4B81-8D3A-3600B8E84A64}" type="presParOf" srcId="{B0DEDE0C-0937-4EE8-9EA4-1758C4172866}" destId="{31D36DFF-467F-4BEF-A553-1BAC323081DF}" srcOrd="0" destOrd="0" presId="urn:microsoft.com/office/officeart/2018/2/layout/IconVerticalSolidList"/>
    <dgm:cxn modelId="{4B808FF4-82B9-4262-AC03-7868A67CF281}" type="presParOf" srcId="{B0DEDE0C-0937-4EE8-9EA4-1758C4172866}" destId="{BE9CC6FE-A84E-45AB-B02D-0BEB1445E9A1}" srcOrd="1" destOrd="0" presId="urn:microsoft.com/office/officeart/2018/2/layout/IconVerticalSolidList"/>
    <dgm:cxn modelId="{471D57EE-7556-40D4-9DDC-40CFF19DF757}" type="presParOf" srcId="{B0DEDE0C-0937-4EE8-9EA4-1758C4172866}" destId="{ABC0418D-CEAC-4564-B11E-60E2C0EEE0F3}" srcOrd="2" destOrd="0" presId="urn:microsoft.com/office/officeart/2018/2/layout/IconVerticalSolidList"/>
    <dgm:cxn modelId="{41A63142-D68D-4559-8758-AE21C25448B4}" type="presParOf" srcId="{B0DEDE0C-0937-4EE8-9EA4-1758C4172866}" destId="{BAB27E58-2209-451F-B21C-9AB5BCC8FA2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15338F-5BBB-40AB-86BB-DE5473A1E14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95BA39B-F5AF-4198-AEA0-97E68B5618E2}">
      <dgm:prSet custT="1"/>
      <dgm:spPr/>
      <dgm:t>
        <a:bodyPr/>
        <a:lstStyle/>
        <a:p>
          <a:pPr>
            <a:lnSpc>
              <a:spcPct val="100000"/>
            </a:lnSpc>
          </a:pPr>
          <a:r>
            <a:rPr lang="en-US" sz="1800" dirty="0"/>
            <a:t>A reference standard is a standard, generally of the highest metrological quality available at a given location, from which measurements made at that location are derived. (NIST HB 150)</a:t>
          </a:r>
        </a:p>
      </dgm:t>
    </dgm:pt>
    <dgm:pt modelId="{11D7A120-F4CD-4329-AB69-F174134FE048}" type="parTrans" cxnId="{FCC8028A-4C4B-44C8-833C-0135C950EFAA}">
      <dgm:prSet/>
      <dgm:spPr/>
      <dgm:t>
        <a:bodyPr/>
        <a:lstStyle/>
        <a:p>
          <a:endParaRPr lang="en-US"/>
        </a:p>
      </dgm:t>
    </dgm:pt>
    <dgm:pt modelId="{EEAEB3B5-E86C-46A7-8CB3-1FB8A082E145}" type="sibTrans" cxnId="{FCC8028A-4C4B-44C8-833C-0135C950EFAA}">
      <dgm:prSet/>
      <dgm:spPr/>
      <dgm:t>
        <a:bodyPr/>
        <a:lstStyle/>
        <a:p>
          <a:endParaRPr lang="en-US"/>
        </a:p>
      </dgm:t>
    </dgm:pt>
    <dgm:pt modelId="{7204EB09-04D9-4336-A902-DAE451257A06}">
      <dgm:prSet custT="1"/>
      <dgm:spPr/>
      <dgm:t>
        <a:bodyPr/>
        <a:lstStyle/>
        <a:p>
          <a:pPr>
            <a:lnSpc>
              <a:spcPct val="100000"/>
            </a:lnSpc>
          </a:pPr>
          <a:r>
            <a:rPr lang="en-US" sz="1600" dirty="0"/>
            <a:t>A working standard is a standard that is usually calibrated against a reference standard and is used routinely to calibrate or check material measures, measuring instruments, or reference materials. (NIST HB 150)</a:t>
          </a:r>
        </a:p>
      </dgm:t>
    </dgm:pt>
    <dgm:pt modelId="{0126C2B5-C15B-4146-A05F-F9D74CC6D44E}" type="parTrans" cxnId="{6A35D302-4920-417E-83A9-743AF759D803}">
      <dgm:prSet/>
      <dgm:spPr/>
      <dgm:t>
        <a:bodyPr/>
        <a:lstStyle/>
        <a:p>
          <a:endParaRPr lang="en-US"/>
        </a:p>
      </dgm:t>
    </dgm:pt>
    <dgm:pt modelId="{E92515EF-BC30-49BE-A3F6-A21983E21DC7}" type="sibTrans" cxnId="{6A35D302-4920-417E-83A9-743AF759D803}">
      <dgm:prSet/>
      <dgm:spPr/>
      <dgm:t>
        <a:bodyPr/>
        <a:lstStyle/>
        <a:p>
          <a:endParaRPr lang="en-US"/>
        </a:p>
      </dgm:t>
    </dgm:pt>
    <dgm:pt modelId="{D0565D0D-ADF6-4792-B921-F8196BA7017F}">
      <dgm:prSet custT="1"/>
      <dgm:spPr/>
      <dgm:t>
        <a:bodyPr/>
        <a:lstStyle/>
        <a:p>
          <a:pPr>
            <a:lnSpc>
              <a:spcPct val="100000"/>
            </a:lnSpc>
          </a:pPr>
          <a:r>
            <a:rPr lang="en-US" sz="1200" dirty="0"/>
            <a:t>An example of a working standard may be a set of gage blocks calibrated against a higher accuracy set and then used to calibrate micrometers.</a:t>
          </a:r>
        </a:p>
      </dgm:t>
    </dgm:pt>
    <dgm:pt modelId="{929E1368-6FFB-4DC2-B525-109455860081}" type="parTrans" cxnId="{8BBA2548-09E7-4BEF-8361-41BFD82BB18B}">
      <dgm:prSet/>
      <dgm:spPr/>
      <dgm:t>
        <a:bodyPr/>
        <a:lstStyle/>
        <a:p>
          <a:endParaRPr lang="en-US"/>
        </a:p>
      </dgm:t>
    </dgm:pt>
    <dgm:pt modelId="{449BF0D0-1232-482A-A5C1-510902FF17FA}" type="sibTrans" cxnId="{8BBA2548-09E7-4BEF-8361-41BFD82BB18B}">
      <dgm:prSet/>
      <dgm:spPr/>
      <dgm:t>
        <a:bodyPr/>
        <a:lstStyle/>
        <a:p>
          <a:endParaRPr lang="en-US"/>
        </a:p>
      </dgm:t>
    </dgm:pt>
    <dgm:pt modelId="{F39B2843-F6EF-45F5-AFE6-80E6156397E8}" type="pres">
      <dgm:prSet presAssocID="{BD15338F-5BBB-40AB-86BB-DE5473A1E146}" presName="root" presStyleCnt="0">
        <dgm:presLayoutVars>
          <dgm:dir/>
          <dgm:resizeHandles val="exact"/>
        </dgm:presLayoutVars>
      </dgm:prSet>
      <dgm:spPr/>
    </dgm:pt>
    <dgm:pt modelId="{790D0463-763B-4D80-841A-E23B6808666E}" type="pres">
      <dgm:prSet presAssocID="{295BA39B-F5AF-4198-AEA0-97E68B5618E2}" presName="compNode" presStyleCnt="0"/>
      <dgm:spPr/>
    </dgm:pt>
    <dgm:pt modelId="{43B1E29A-D06D-4826-863A-7FB7526B2FEC}" type="pres">
      <dgm:prSet presAssocID="{295BA39B-F5AF-4198-AEA0-97E68B5618E2}" presName="bgRect" presStyleLbl="bgShp" presStyleIdx="0" presStyleCnt="2"/>
      <dgm:spPr/>
    </dgm:pt>
    <dgm:pt modelId="{EB1B72DF-F5ED-4AE3-AE01-3BD3B821C2FC}" type="pres">
      <dgm:prSet presAssocID="{295BA39B-F5AF-4198-AEA0-97E68B5618E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uler"/>
        </a:ext>
      </dgm:extLst>
    </dgm:pt>
    <dgm:pt modelId="{C3AA814B-2C5F-4A87-9BD8-949007687391}" type="pres">
      <dgm:prSet presAssocID="{295BA39B-F5AF-4198-AEA0-97E68B5618E2}" presName="spaceRect" presStyleCnt="0"/>
      <dgm:spPr/>
    </dgm:pt>
    <dgm:pt modelId="{A5148238-11C1-42F9-8D39-EDBBDBEDE302}" type="pres">
      <dgm:prSet presAssocID="{295BA39B-F5AF-4198-AEA0-97E68B5618E2}" presName="parTx" presStyleLbl="revTx" presStyleIdx="0" presStyleCnt="3">
        <dgm:presLayoutVars>
          <dgm:chMax val="0"/>
          <dgm:chPref val="0"/>
        </dgm:presLayoutVars>
      </dgm:prSet>
      <dgm:spPr/>
    </dgm:pt>
    <dgm:pt modelId="{BD4D4C70-C777-4FC8-A5CA-17ACF5D7CA9C}" type="pres">
      <dgm:prSet presAssocID="{EEAEB3B5-E86C-46A7-8CB3-1FB8A082E145}" presName="sibTrans" presStyleCnt="0"/>
      <dgm:spPr/>
    </dgm:pt>
    <dgm:pt modelId="{ED4D47DE-105E-4D8E-8460-3C9B25B1E118}" type="pres">
      <dgm:prSet presAssocID="{7204EB09-04D9-4336-A902-DAE451257A06}" presName="compNode" presStyleCnt="0"/>
      <dgm:spPr/>
    </dgm:pt>
    <dgm:pt modelId="{E1F02421-5B93-437B-9984-B0A8B4287ABE}" type="pres">
      <dgm:prSet presAssocID="{7204EB09-04D9-4336-A902-DAE451257A06}" presName="bgRect" presStyleLbl="bgShp" presStyleIdx="1" presStyleCnt="2"/>
      <dgm:spPr/>
    </dgm:pt>
    <dgm:pt modelId="{AE441F10-0B19-4961-B75F-C051ECF2C6C3}" type="pres">
      <dgm:prSet presAssocID="{7204EB09-04D9-4336-A902-DAE451257A0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966D7E0A-A3CC-475E-AEC2-F814EA6C7312}" type="pres">
      <dgm:prSet presAssocID="{7204EB09-04D9-4336-A902-DAE451257A06}" presName="spaceRect" presStyleCnt="0"/>
      <dgm:spPr/>
    </dgm:pt>
    <dgm:pt modelId="{B09C8B7B-9044-4574-A9C3-C0D2068A5A50}" type="pres">
      <dgm:prSet presAssocID="{7204EB09-04D9-4336-A902-DAE451257A06}" presName="parTx" presStyleLbl="revTx" presStyleIdx="1" presStyleCnt="3">
        <dgm:presLayoutVars>
          <dgm:chMax val="0"/>
          <dgm:chPref val="0"/>
        </dgm:presLayoutVars>
      </dgm:prSet>
      <dgm:spPr/>
    </dgm:pt>
    <dgm:pt modelId="{69AC77D7-B712-4521-B908-689CFBA0FADD}" type="pres">
      <dgm:prSet presAssocID="{7204EB09-04D9-4336-A902-DAE451257A06}" presName="desTx" presStyleLbl="revTx" presStyleIdx="2" presStyleCnt="3">
        <dgm:presLayoutVars/>
      </dgm:prSet>
      <dgm:spPr/>
    </dgm:pt>
  </dgm:ptLst>
  <dgm:cxnLst>
    <dgm:cxn modelId="{6A35D302-4920-417E-83A9-743AF759D803}" srcId="{BD15338F-5BBB-40AB-86BB-DE5473A1E146}" destId="{7204EB09-04D9-4336-A902-DAE451257A06}" srcOrd="1" destOrd="0" parTransId="{0126C2B5-C15B-4146-A05F-F9D74CC6D44E}" sibTransId="{E92515EF-BC30-49BE-A3F6-A21983E21DC7}"/>
    <dgm:cxn modelId="{FF544231-596D-436A-8879-DD040DB887E0}" type="presOf" srcId="{295BA39B-F5AF-4198-AEA0-97E68B5618E2}" destId="{A5148238-11C1-42F9-8D39-EDBBDBEDE302}" srcOrd="0" destOrd="0" presId="urn:microsoft.com/office/officeart/2018/2/layout/IconVerticalSolidList"/>
    <dgm:cxn modelId="{8BBA2548-09E7-4BEF-8361-41BFD82BB18B}" srcId="{7204EB09-04D9-4336-A902-DAE451257A06}" destId="{D0565D0D-ADF6-4792-B921-F8196BA7017F}" srcOrd="0" destOrd="0" parTransId="{929E1368-6FFB-4DC2-B525-109455860081}" sibTransId="{449BF0D0-1232-482A-A5C1-510902FF17FA}"/>
    <dgm:cxn modelId="{FCC8028A-4C4B-44C8-833C-0135C950EFAA}" srcId="{BD15338F-5BBB-40AB-86BB-DE5473A1E146}" destId="{295BA39B-F5AF-4198-AEA0-97E68B5618E2}" srcOrd="0" destOrd="0" parTransId="{11D7A120-F4CD-4329-AB69-F174134FE048}" sibTransId="{EEAEB3B5-E86C-46A7-8CB3-1FB8A082E145}"/>
    <dgm:cxn modelId="{515FC7A7-095A-4C8E-A179-EDFE70261113}" type="presOf" srcId="{7204EB09-04D9-4336-A902-DAE451257A06}" destId="{B09C8B7B-9044-4574-A9C3-C0D2068A5A50}" srcOrd="0" destOrd="0" presId="urn:microsoft.com/office/officeart/2018/2/layout/IconVerticalSolidList"/>
    <dgm:cxn modelId="{59A57FA9-C155-44D1-A58D-8CBCD95325D4}" type="presOf" srcId="{BD15338F-5BBB-40AB-86BB-DE5473A1E146}" destId="{F39B2843-F6EF-45F5-AFE6-80E6156397E8}" srcOrd="0" destOrd="0" presId="urn:microsoft.com/office/officeart/2018/2/layout/IconVerticalSolidList"/>
    <dgm:cxn modelId="{40FA8FEC-0D2C-4D92-8206-B1A9B4CD0ABD}" type="presOf" srcId="{D0565D0D-ADF6-4792-B921-F8196BA7017F}" destId="{69AC77D7-B712-4521-B908-689CFBA0FADD}" srcOrd="0" destOrd="0" presId="urn:microsoft.com/office/officeart/2018/2/layout/IconVerticalSolidList"/>
    <dgm:cxn modelId="{5CF47B30-4333-451A-8DB3-18BD161166EE}" type="presParOf" srcId="{F39B2843-F6EF-45F5-AFE6-80E6156397E8}" destId="{790D0463-763B-4D80-841A-E23B6808666E}" srcOrd="0" destOrd="0" presId="urn:microsoft.com/office/officeart/2018/2/layout/IconVerticalSolidList"/>
    <dgm:cxn modelId="{4E440D7C-83A0-4027-8470-F22EC51FE53E}" type="presParOf" srcId="{790D0463-763B-4D80-841A-E23B6808666E}" destId="{43B1E29A-D06D-4826-863A-7FB7526B2FEC}" srcOrd="0" destOrd="0" presId="urn:microsoft.com/office/officeart/2018/2/layout/IconVerticalSolidList"/>
    <dgm:cxn modelId="{CF45A275-F792-4C2B-B922-16625CF39E43}" type="presParOf" srcId="{790D0463-763B-4D80-841A-E23B6808666E}" destId="{EB1B72DF-F5ED-4AE3-AE01-3BD3B821C2FC}" srcOrd="1" destOrd="0" presId="urn:microsoft.com/office/officeart/2018/2/layout/IconVerticalSolidList"/>
    <dgm:cxn modelId="{303BC37E-69CB-4AB1-BBB8-A4B83CB68F2A}" type="presParOf" srcId="{790D0463-763B-4D80-841A-E23B6808666E}" destId="{C3AA814B-2C5F-4A87-9BD8-949007687391}" srcOrd="2" destOrd="0" presId="urn:microsoft.com/office/officeart/2018/2/layout/IconVerticalSolidList"/>
    <dgm:cxn modelId="{ED2F4D6B-C122-4CC7-A9CF-D3CDA4C425B1}" type="presParOf" srcId="{790D0463-763B-4D80-841A-E23B6808666E}" destId="{A5148238-11C1-42F9-8D39-EDBBDBEDE302}" srcOrd="3" destOrd="0" presId="urn:microsoft.com/office/officeart/2018/2/layout/IconVerticalSolidList"/>
    <dgm:cxn modelId="{A7AD9B76-699B-442E-BB38-567AABDCF939}" type="presParOf" srcId="{F39B2843-F6EF-45F5-AFE6-80E6156397E8}" destId="{BD4D4C70-C777-4FC8-A5CA-17ACF5D7CA9C}" srcOrd="1" destOrd="0" presId="urn:microsoft.com/office/officeart/2018/2/layout/IconVerticalSolidList"/>
    <dgm:cxn modelId="{9F3D9C5D-937C-4E1A-9948-C8C5D5B3F78D}" type="presParOf" srcId="{F39B2843-F6EF-45F5-AFE6-80E6156397E8}" destId="{ED4D47DE-105E-4D8E-8460-3C9B25B1E118}" srcOrd="2" destOrd="0" presId="urn:microsoft.com/office/officeart/2018/2/layout/IconVerticalSolidList"/>
    <dgm:cxn modelId="{F5ABDBAA-34BE-44C9-9D40-D1BF5D0FF941}" type="presParOf" srcId="{ED4D47DE-105E-4D8E-8460-3C9B25B1E118}" destId="{E1F02421-5B93-437B-9984-B0A8B4287ABE}" srcOrd="0" destOrd="0" presId="urn:microsoft.com/office/officeart/2018/2/layout/IconVerticalSolidList"/>
    <dgm:cxn modelId="{E56AE86A-9892-446B-B38C-CA7C517BEE29}" type="presParOf" srcId="{ED4D47DE-105E-4D8E-8460-3C9B25B1E118}" destId="{AE441F10-0B19-4961-B75F-C051ECF2C6C3}" srcOrd="1" destOrd="0" presId="urn:microsoft.com/office/officeart/2018/2/layout/IconVerticalSolidList"/>
    <dgm:cxn modelId="{0AC1B710-7EEA-48EE-A6B2-F4BC505AC4AD}" type="presParOf" srcId="{ED4D47DE-105E-4D8E-8460-3C9B25B1E118}" destId="{966D7E0A-A3CC-475E-AEC2-F814EA6C7312}" srcOrd="2" destOrd="0" presId="urn:microsoft.com/office/officeart/2018/2/layout/IconVerticalSolidList"/>
    <dgm:cxn modelId="{CB0242F1-CF08-4149-B2F2-04EE80941A3B}" type="presParOf" srcId="{ED4D47DE-105E-4D8E-8460-3C9B25B1E118}" destId="{B09C8B7B-9044-4574-A9C3-C0D2068A5A50}" srcOrd="3" destOrd="0" presId="urn:microsoft.com/office/officeart/2018/2/layout/IconVerticalSolidList"/>
    <dgm:cxn modelId="{6297CDBC-F1E7-4366-9E87-45B35D1FCF7A}" type="presParOf" srcId="{ED4D47DE-105E-4D8E-8460-3C9B25B1E118}" destId="{69AC77D7-B712-4521-B908-689CFBA0FAD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FC172D-C7E8-47D3-98ED-187ECE43F7B0}"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EADBBE1C-F097-4054-9B04-D75F4358892A}">
      <dgm:prSet custT="1"/>
      <dgm:spPr/>
      <dgm:t>
        <a:bodyPr/>
        <a:lstStyle/>
        <a:p>
          <a:pPr>
            <a:lnSpc>
              <a:spcPct val="100000"/>
            </a:lnSpc>
            <a:defRPr b="1"/>
          </a:pPr>
          <a:r>
            <a:rPr lang="en-US" sz="2000" dirty="0"/>
            <a:t>Repeatability is the variation in measurements obtained with one measurement instrument when used several times by an operator while measuring the identical characteristic on the same part.</a:t>
          </a:r>
        </a:p>
      </dgm:t>
    </dgm:pt>
    <dgm:pt modelId="{BBA05373-97E3-4456-B15E-30C381AA45E7}" type="parTrans" cxnId="{5314C929-95A8-461E-A479-6B5DD6D39131}">
      <dgm:prSet/>
      <dgm:spPr/>
      <dgm:t>
        <a:bodyPr/>
        <a:lstStyle/>
        <a:p>
          <a:endParaRPr lang="en-US"/>
        </a:p>
      </dgm:t>
    </dgm:pt>
    <dgm:pt modelId="{0E691B1A-9FAC-40BE-AAB3-74F3AEF0BB69}" type="sibTrans" cxnId="{5314C929-95A8-461E-A479-6B5DD6D39131}">
      <dgm:prSet/>
      <dgm:spPr/>
      <dgm:t>
        <a:bodyPr/>
        <a:lstStyle/>
        <a:p>
          <a:endParaRPr lang="en-US"/>
        </a:p>
      </dgm:t>
    </dgm:pt>
    <dgm:pt modelId="{FD3D36A5-A227-41B2-B3FB-E136FBF1CB4B}">
      <dgm:prSet/>
      <dgm:spPr/>
      <dgm:t>
        <a:bodyPr/>
        <a:lstStyle/>
        <a:p>
          <a:pPr>
            <a:lnSpc>
              <a:spcPct val="100000"/>
            </a:lnSpc>
            <a:defRPr b="1"/>
          </a:pPr>
          <a:r>
            <a:rPr lang="en-US" dirty="0"/>
            <a:t>Another definition for repeatability is the closeness of the agreement between the results of successive measurements of the same measurand carried out under the same conditions of measurement.</a:t>
          </a:r>
        </a:p>
      </dgm:t>
    </dgm:pt>
    <dgm:pt modelId="{5E01377D-93CD-4093-A69A-E26489DDD563}" type="parTrans" cxnId="{902426C7-10C3-4663-8F74-3C6DCD7F1757}">
      <dgm:prSet/>
      <dgm:spPr/>
      <dgm:t>
        <a:bodyPr/>
        <a:lstStyle/>
        <a:p>
          <a:endParaRPr lang="en-US"/>
        </a:p>
      </dgm:t>
    </dgm:pt>
    <dgm:pt modelId="{D4237C9D-2C20-4B20-BC9E-F374D677FCE1}" type="sibTrans" cxnId="{902426C7-10C3-4663-8F74-3C6DCD7F1757}">
      <dgm:prSet/>
      <dgm:spPr/>
      <dgm:t>
        <a:bodyPr/>
        <a:lstStyle/>
        <a:p>
          <a:endParaRPr lang="en-US"/>
        </a:p>
      </dgm:t>
    </dgm:pt>
    <dgm:pt modelId="{984F5384-232F-4D4A-92BC-317E78A62F3F}">
      <dgm:prSet/>
      <dgm:spPr/>
      <dgm:t>
        <a:bodyPr/>
        <a:lstStyle/>
        <a:p>
          <a:pPr>
            <a:lnSpc>
              <a:spcPct val="100000"/>
            </a:lnSpc>
          </a:pPr>
          <a:r>
            <a:rPr lang="en-US"/>
            <a:t>Repeatability conditions are given in document ISO 5725 as shown here:</a:t>
          </a:r>
        </a:p>
      </dgm:t>
    </dgm:pt>
    <dgm:pt modelId="{BA2ACA67-ACAD-4DDF-86EB-7C474C9E2FED}" type="parTrans" cxnId="{8EBCDAE0-FE5E-4D54-AD45-4F59C4180660}">
      <dgm:prSet/>
      <dgm:spPr/>
      <dgm:t>
        <a:bodyPr/>
        <a:lstStyle/>
        <a:p>
          <a:endParaRPr lang="en-US"/>
        </a:p>
      </dgm:t>
    </dgm:pt>
    <dgm:pt modelId="{4DE097F3-9A6C-495E-AE08-26544ABAC0C6}" type="sibTrans" cxnId="{8EBCDAE0-FE5E-4D54-AD45-4F59C4180660}">
      <dgm:prSet/>
      <dgm:spPr/>
      <dgm:t>
        <a:bodyPr/>
        <a:lstStyle/>
        <a:p>
          <a:endParaRPr lang="en-US"/>
        </a:p>
      </dgm:t>
    </dgm:pt>
    <dgm:pt modelId="{87D264BB-B110-4DD7-9C21-CE2AD820DD5A}">
      <dgm:prSet/>
      <dgm:spPr/>
      <dgm:t>
        <a:bodyPr/>
        <a:lstStyle/>
        <a:p>
          <a:r>
            <a:rPr lang="en-US"/>
            <a:t>"Repeatability conditions" - where independent test results are obtained with the same method on identical test items in the same laboratory by the same operator using the same equipment within short intervals of time.</a:t>
          </a:r>
        </a:p>
      </dgm:t>
    </dgm:pt>
    <dgm:pt modelId="{6E81091F-645B-4D40-B63E-48700F7A07E7}" type="parTrans" cxnId="{40986606-B56B-4D31-96DF-A9FE2908A0F5}">
      <dgm:prSet/>
      <dgm:spPr/>
      <dgm:t>
        <a:bodyPr/>
        <a:lstStyle/>
        <a:p>
          <a:endParaRPr lang="en-US"/>
        </a:p>
      </dgm:t>
    </dgm:pt>
    <dgm:pt modelId="{173BE67D-0B9F-4950-95FE-8D16214E4609}" type="sibTrans" cxnId="{40986606-B56B-4D31-96DF-A9FE2908A0F5}">
      <dgm:prSet/>
      <dgm:spPr/>
      <dgm:t>
        <a:bodyPr/>
        <a:lstStyle/>
        <a:p>
          <a:endParaRPr lang="en-US"/>
        </a:p>
      </dgm:t>
    </dgm:pt>
    <dgm:pt modelId="{CE1BF245-6117-41F0-A1B9-F068122EE9AC}" type="pres">
      <dgm:prSet presAssocID="{BCFC172D-C7E8-47D3-98ED-187ECE43F7B0}" presName="root" presStyleCnt="0">
        <dgm:presLayoutVars>
          <dgm:dir/>
          <dgm:resizeHandles val="exact"/>
        </dgm:presLayoutVars>
      </dgm:prSet>
      <dgm:spPr/>
    </dgm:pt>
    <dgm:pt modelId="{16FD1A3D-3B99-4EE4-8C7B-528B03D116B9}" type="pres">
      <dgm:prSet presAssocID="{EADBBE1C-F097-4054-9B04-D75F4358892A}" presName="compNode" presStyleCnt="0"/>
      <dgm:spPr/>
    </dgm:pt>
    <dgm:pt modelId="{CC5250AD-9838-4C9D-993B-F731BC6B8EA1}" type="pres">
      <dgm:prSet presAssocID="{EADBBE1C-F097-4054-9B04-D75F4358892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uler"/>
        </a:ext>
      </dgm:extLst>
    </dgm:pt>
    <dgm:pt modelId="{C34AC285-F450-44DE-AD35-F84337C40F11}" type="pres">
      <dgm:prSet presAssocID="{EADBBE1C-F097-4054-9B04-D75F4358892A}" presName="iconSpace" presStyleCnt="0"/>
      <dgm:spPr/>
    </dgm:pt>
    <dgm:pt modelId="{D46AAE53-1ADC-40AE-8C31-38E8E8C72F20}" type="pres">
      <dgm:prSet presAssocID="{EADBBE1C-F097-4054-9B04-D75F4358892A}" presName="parTx" presStyleLbl="revTx" presStyleIdx="0" presStyleCnt="4" custScaleY="168185" custLinFactNeighborX="8750" custLinFactNeighborY="39553">
        <dgm:presLayoutVars>
          <dgm:chMax val="0"/>
          <dgm:chPref val="0"/>
        </dgm:presLayoutVars>
      </dgm:prSet>
      <dgm:spPr/>
    </dgm:pt>
    <dgm:pt modelId="{49639F8B-B277-42E1-A8D5-C62577D297F5}" type="pres">
      <dgm:prSet presAssocID="{EADBBE1C-F097-4054-9B04-D75F4358892A}" presName="txSpace" presStyleCnt="0"/>
      <dgm:spPr/>
    </dgm:pt>
    <dgm:pt modelId="{6E8EAC57-E2C1-4313-9C9A-E8D1A5CE82BD}" type="pres">
      <dgm:prSet presAssocID="{EADBBE1C-F097-4054-9B04-D75F4358892A}" presName="desTx" presStyleLbl="revTx" presStyleIdx="1" presStyleCnt="4">
        <dgm:presLayoutVars/>
      </dgm:prSet>
      <dgm:spPr/>
    </dgm:pt>
    <dgm:pt modelId="{5B4BE7E3-6462-4E97-A4E8-AA6216E464C6}" type="pres">
      <dgm:prSet presAssocID="{0E691B1A-9FAC-40BE-AAB3-74F3AEF0BB69}" presName="sibTrans" presStyleCnt="0"/>
      <dgm:spPr/>
    </dgm:pt>
    <dgm:pt modelId="{F8488296-C2ED-41B2-8A31-FF8F3DFAF451}" type="pres">
      <dgm:prSet presAssocID="{FD3D36A5-A227-41B2-B3FB-E136FBF1CB4B}" presName="compNode" presStyleCnt="0"/>
      <dgm:spPr/>
    </dgm:pt>
    <dgm:pt modelId="{379ADD73-A2EF-4F8D-8196-17176506EACD}" type="pres">
      <dgm:prSet presAssocID="{FD3D36A5-A227-41B2-B3FB-E136FBF1CB4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552D5FFA-8789-4D87-B774-62DAEAD30E24}" type="pres">
      <dgm:prSet presAssocID="{FD3D36A5-A227-41B2-B3FB-E136FBF1CB4B}" presName="iconSpace" presStyleCnt="0"/>
      <dgm:spPr/>
    </dgm:pt>
    <dgm:pt modelId="{98C3E4D9-B9E7-490E-9CF7-04694772DFE5}" type="pres">
      <dgm:prSet presAssocID="{FD3D36A5-A227-41B2-B3FB-E136FBF1CB4B}" presName="parTx" presStyleLbl="revTx" presStyleIdx="2" presStyleCnt="4">
        <dgm:presLayoutVars>
          <dgm:chMax val="0"/>
          <dgm:chPref val="0"/>
        </dgm:presLayoutVars>
      </dgm:prSet>
      <dgm:spPr/>
    </dgm:pt>
    <dgm:pt modelId="{57AFEBEA-26DC-4280-9F25-CCF3CDA41D32}" type="pres">
      <dgm:prSet presAssocID="{FD3D36A5-A227-41B2-B3FB-E136FBF1CB4B}" presName="txSpace" presStyleCnt="0"/>
      <dgm:spPr/>
    </dgm:pt>
    <dgm:pt modelId="{71670D66-DF5C-4ECF-AE02-82C4647BC508}" type="pres">
      <dgm:prSet presAssocID="{FD3D36A5-A227-41B2-B3FB-E136FBF1CB4B}" presName="desTx" presStyleLbl="revTx" presStyleIdx="3" presStyleCnt="4">
        <dgm:presLayoutVars/>
      </dgm:prSet>
      <dgm:spPr/>
    </dgm:pt>
  </dgm:ptLst>
  <dgm:cxnLst>
    <dgm:cxn modelId="{9D1DEC03-6B85-4BF6-BF98-C83D3B9AD93F}" type="presOf" srcId="{984F5384-232F-4D4A-92BC-317E78A62F3F}" destId="{71670D66-DF5C-4ECF-AE02-82C4647BC508}" srcOrd="0" destOrd="0" presId="urn:microsoft.com/office/officeart/2018/2/layout/IconLabelDescriptionList"/>
    <dgm:cxn modelId="{889EB905-CA9C-4443-846E-C9771B7CD0B4}" type="presOf" srcId="{EADBBE1C-F097-4054-9B04-D75F4358892A}" destId="{D46AAE53-1ADC-40AE-8C31-38E8E8C72F20}" srcOrd="0" destOrd="0" presId="urn:microsoft.com/office/officeart/2018/2/layout/IconLabelDescriptionList"/>
    <dgm:cxn modelId="{40986606-B56B-4D31-96DF-A9FE2908A0F5}" srcId="{984F5384-232F-4D4A-92BC-317E78A62F3F}" destId="{87D264BB-B110-4DD7-9C21-CE2AD820DD5A}" srcOrd="0" destOrd="0" parTransId="{6E81091F-645B-4D40-B63E-48700F7A07E7}" sibTransId="{173BE67D-0B9F-4950-95FE-8D16214E4609}"/>
    <dgm:cxn modelId="{5314C929-95A8-461E-A479-6B5DD6D39131}" srcId="{BCFC172D-C7E8-47D3-98ED-187ECE43F7B0}" destId="{EADBBE1C-F097-4054-9B04-D75F4358892A}" srcOrd="0" destOrd="0" parTransId="{BBA05373-97E3-4456-B15E-30C381AA45E7}" sibTransId="{0E691B1A-9FAC-40BE-AAB3-74F3AEF0BB69}"/>
    <dgm:cxn modelId="{FA6AC69F-AFB5-4232-A30D-E9542B9E62C0}" type="presOf" srcId="{87D264BB-B110-4DD7-9C21-CE2AD820DD5A}" destId="{71670D66-DF5C-4ECF-AE02-82C4647BC508}" srcOrd="0" destOrd="1" presId="urn:microsoft.com/office/officeart/2018/2/layout/IconLabelDescriptionList"/>
    <dgm:cxn modelId="{75AEB3A0-3EDF-4422-9796-2E0A21D0FA57}" type="presOf" srcId="{FD3D36A5-A227-41B2-B3FB-E136FBF1CB4B}" destId="{98C3E4D9-B9E7-490E-9CF7-04694772DFE5}" srcOrd="0" destOrd="0" presId="urn:microsoft.com/office/officeart/2018/2/layout/IconLabelDescriptionList"/>
    <dgm:cxn modelId="{902426C7-10C3-4663-8F74-3C6DCD7F1757}" srcId="{BCFC172D-C7E8-47D3-98ED-187ECE43F7B0}" destId="{FD3D36A5-A227-41B2-B3FB-E136FBF1CB4B}" srcOrd="1" destOrd="0" parTransId="{5E01377D-93CD-4093-A69A-E26489DDD563}" sibTransId="{D4237C9D-2C20-4B20-BC9E-F374D677FCE1}"/>
    <dgm:cxn modelId="{8EBCDAE0-FE5E-4D54-AD45-4F59C4180660}" srcId="{FD3D36A5-A227-41B2-B3FB-E136FBF1CB4B}" destId="{984F5384-232F-4D4A-92BC-317E78A62F3F}" srcOrd="0" destOrd="0" parTransId="{BA2ACA67-ACAD-4DDF-86EB-7C474C9E2FED}" sibTransId="{4DE097F3-9A6C-495E-AE08-26544ABAC0C6}"/>
    <dgm:cxn modelId="{8DDCB8F3-7D54-4100-94B8-3302F0D07C4B}" type="presOf" srcId="{BCFC172D-C7E8-47D3-98ED-187ECE43F7B0}" destId="{CE1BF245-6117-41F0-A1B9-F068122EE9AC}" srcOrd="0" destOrd="0" presId="urn:microsoft.com/office/officeart/2018/2/layout/IconLabelDescriptionList"/>
    <dgm:cxn modelId="{2226540B-330F-48FC-8908-F68C6C7F325E}" type="presParOf" srcId="{CE1BF245-6117-41F0-A1B9-F068122EE9AC}" destId="{16FD1A3D-3B99-4EE4-8C7B-528B03D116B9}" srcOrd="0" destOrd="0" presId="urn:microsoft.com/office/officeart/2018/2/layout/IconLabelDescriptionList"/>
    <dgm:cxn modelId="{03554E7B-C87C-4BDA-95B0-7D9F063DFDC5}" type="presParOf" srcId="{16FD1A3D-3B99-4EE4-8C7B-528B03D116B9}" destId="{CC5250AD-9838-4C9D-993B-F731BC6B8EA1}" srcOrd="0" destOrd="0" presId="urn:microsoft.com/office/officeart/2018/2/layout/IconLabelDescriptionList"/>
    <dgm:cxn modelId="{E72DD677-3A39-4011-AD47-D0CDE950F885}" type="presParOf" srcId="{16FD1A3D-3B99-4EE4-8C7B-528B03D116B9}" destId="{C34AC285-F450-44DE-AD35-F84337C40F11}" srcOrd="1" destOrd="0" presId="urn:microsoft.com/office/officeart/2018/2/layout/IconLabelDescriptionList"/>
    <dgm:cxn modelId="{9A32EC3F-3818-4B5E-90FB-F732021901B6}" type="presParOf" srcId="{16FD1A3D-3B99-4EE4-8C7B-528B03D116B9}" destId="{D46AAE53-1ADC-40AE-8C31-38E8E8C72F20}" srcOrd="2" destOrd="0" presId="urn:microsoft.com/office/officeart/2018/2/layout/IconLabelDescriptionList"/>
    <dgm:cxn modelId="{CFA69A27-879B-45E6-BEFF-896CCA952FF0}" type="presParOf" srcId="{16FD1A3D-3B99-4EE4-8C7B-528B03D116B9}" destId="{49639F8B-B277-42E1-A8D5-C62577D297F5}" srcOrd="3" destOrd="0" presId="urn:microsoft.com/office/officeart/2018/2/layout/IconLabelDescriptionList"/>
    <dgm:cxn modelId="{C8B3E5E5-EAB7-40CC-994C-3B9A7154B0CA}" type="presParOf" srcId="{16FD1A3D-3B99-4EE4-8C7B-528B03D116B9}" destId="{6E8EAC57-E2C1-4313-9C9A-E8D1A5CE82BD}" srcOrd="4" destOrd="0" presId="urn:microsoft.com/office/officeart/2018/2/layout/IconLabelDescriptionList"/>
    <dgm:cxn modelId="{0453C139-B8E9-4EE7-9DCE-0DB61F530DFE}" type="presParOf" srcId="{CE1BF245-6117-41F0-A1B9-F068122EE9AC}" destId="{5B4BE7E3-6462-4E97-A4E8-AA6216E464C6}" srcOrd="1" destOrd="0" presId="urn:microsoft.com/office/officeart/2018/2/layout/IconLabelDescriptionList"/>
    <dgm:cxn modelId="{885D0849-49B4-4F91-8860-90427D3B04ED}" type="presParOf" srcId="{CE1BF245-6117-41F0-A1B9-F068122EE9AC}" destId="{F8488296-C2ED-41B2-8A31-FF8F3DFAF451}" srcOrd="2" destOrd="0" presId="urn:microsoft.com/office/officeart/2018/2/layout/IconLabelDescriptionList"/>
    <dgm:cxn modelId="{C1A0696B-F74C-4223-80BD-72526E7835CA}" type="presParOf" srcId="{F8488296-C2ED-41B2-8A31-FF8F3DFAF451}" destId="{379ADD73-A2EF-4F8D-8196-17176506EACD}" srcOrd="0" destOrd="0" presId="urn:microsoft.com/office/officeart/2018/2/layout/IconLabelDescriptionList"/>
    <dgm:cxn modelId="{666894F9-1C8E-4B95-8E5D-BC1AEDB2E9EC}" type="presParOf" srcId="{F8488296-C2ED-41B2-8A31-FF8F3DFAF451}" destId="{552D5FFA-8789-4D87-B774-62DAEAD30E24}" srcOrd="1" destOrd="0" presId="urn:microsoft.com/office/officeart/2018/2/layout/IconLabelDescriptionList"/>
    <dgm:cxn modelId="{8939F3E0-4328-426E-8EB4-0DDC7689EFAE}" type="presParOf" srcId="{F8488296-C2ED-41B2-8A31-FF8F3DFAF451}" destId="{98C3E4D9-B9E7-490E-9CF7-04694772DFE5}" srcOrd="2" destOrd="0" presId="urn:microsoft.com/office/officeart/2018/2/layout/IconLabelDescriptionList"/>
    <dgm:cxn modelId="{B7C86854-FFDE-4A86-819D-85E2C0308132}" type="presParOf" srcId="{F8488296-C2ED-41B2-8A31-FF8F3DFAF451}" destId="{57AFEBEA-26DC-4280-9F25-CCF3CDA41D32}" srcOrd="3" destOrd="0" presId="urn:microsoft.com/office/officeart/2018/2/layout/IconLabelDescriptionList"/>
    <dgm:cxn modelId="{FA53C758-9965-487C-BAE6-9F6FC2CD379D}" type="presParOf" srcId="{F8488296-C2ED-41B2-8A31-FF8F3DFAF451}" destId="{71670D66-DF5C-4ECF-AE02-82C4647BC508}"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3D565-843A-4994-91C9-B4FA04B3B60C}">
      <dsp:nvSpPr>
        <dsp:cNvPr id="0" name=""/>
        <dsp:cNvSpPr/>
      </dsp:nvSpPr>
      <dsp:spPr>
        <a:xfrm>
          <a:off x="0" y="2009"/>
          <a:ext cx="7886700" cy="10186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FE01C1-191C-46EE-95F8-A40BB1BA5748}">
      <dsp:nvSpPr>
        <dsp:cNvPr id="0" name=""/>
        <dsp:cNvSpPr/>
      </dsp:nvSpPr>
      <dsp:spPr>
        <a:xfrm>
          <a:off x="308130" y="231197"/>
          <a:ext cx="560237" cy="5602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C5C7A-0BA2-4AFD-B1A4-8ED2EC7543FE}">
      <dsp:nvSpPr>
        <dsp:cNvPr id="0" name=""/>
        <dsp:cNvSpPr/>
      </dsp:nvSpPr>
      <dsp:spPr>
        <a:xfrm>
          <a:off x="1176498" y="2009"/>
          <a:ext cx="6710201" cy="1018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803" tIns="107803" rIns="107803" bIns="107803" numCol="1" spcCol="1270" anchor="ctr" anchorCtr="0">
          <a:noAutofit/>
        </a:bodyPr>
        <a:lstStyle/>
        <a:p>
          <a:pPr marL="0" lvl="0" indent="0" algn="l" defTabSz="622300">
            <a:lnSpc>
              <a:spcPct val="100000"/>
            </a:lnSpc>
            <a:spcBef>
              <a:spcPct val="0"/>
            </a:spcBef>
            <a:spcAft>
              <a:spcPct val="35000"/>
            </a:spcAft>
            <a:buNone/>
          </a:pPr>
          <a:r>
            <a:rPr lang="en-US" sz="1400" kern="1200"/>
            <a:t>Traceable is defined as the property of a result of a measurement or the value of a standard whereby it can be related to stated references, usually national or international standards, </a:t>
          </a:r>
          <a:r>
            <a:rPr lang="en-US" sz="1400" b="1" kern="1200"/>
            <a:t>through an unbroken chain of comparisons </a:t>
          </a:r>
          <a:r>
            <a:rPr lang="en-US" sz="1400" kern="1200"/>
            <a:t>all having stated uncertainties."</a:t>
          </a:r>
        </a:p>
      </dsp:txBody>
      <dsp:txXfrm>
        <a:off x="1176498" y="2009"/>
        <a:ext cx="6710201" cy="1018613"/>
      </dsp:txXfrm>
    </dsp:sp>
    <dsp:sp modelId="{F9602262-F6D7-4C7B-844F-E6A6B41F08AA}">
      <dsp:nvSpPr>
        <dsp:cNvPr id="0" name=""/>
        <dsp:cNvSpPr/>
      </dsp:nvSpPr>
      <dsp:spPr>
        <a:xfrm>
          <a:off x="0" y="1275276"/>
          <a:ext cx="7886700" cy="10186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04F68F-16ED-4A31-ADC2-05B6BAA97FA7}">
      <dsp:nvSpPr>
        <dsp:cNvPr id="0" name=""/>
        <dsp:cNvSpPr/>
      </dsp:nvSpPr>
      <dsp:spPr>
        <a:xfrm>
          <a:off x="308130" y="1504464"/>
          <a:ext cx="560237" cy="5602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2E2F38-7CE5-48A3-AAAE-C485FCA5ED0A}">
      <dsp:nvSpPr>
        <dsp:cNvPr id="0" name=""/>
        <dsp:cNvSpPr/>
      </dsp:nvSpPr>
      <dsp:spPr>
        <a:xfrm>
          <a:off x="1176498" y="1275276"/>
          <a:ext cx="6710201" cy="1018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803" tIns="107803" rIns="107803" bIns="107803" numCol="1" spcCol="1270" anchor="ctr" anchorCtr="0">
          <a:noAutofit/>
        </a:bodyPr>
        <a:lstStyle/>
        <a:p>
          <a:pPr marL="0" lvl="0" indent="0" algn="l" defTabSz="622300">
            <a:lnSpc>
              <a:spcPct val="100000"/>
            </a:lnSpc>
            <a:spcBef>
              <a:spcPct val="0"/>
            </a:spcBef>
            <a:spcAft>
              <a:spcPct val="35000"/>
            </a:spcAft>
            <a:buNone/>
          </a:pPr>
          <a:r>
            <a:rPr lang="en-US" sz="1400" kern="1200"/>
            <a:t>According to the internationally recognized VIM (International Vocabulary of Metrology) definition, traceability is a property of the result of a measurement or the value of a standard by which that result or value is related to standards, </a:t>
          </a:r>
          <a:r>
            <a:rPr lang="en-US" sz="1400" b="1" i="1" kern="1200"/>
            <a:t>not</a:t>
          </a:r>
          <a:r>
            <a:rPr lang="en-US" sz="1400" kern="1200"/>
            <a:t> </a:t>
          </a:r>
          <a:r>
            <a:rPr lang="en-US" sz="1400" b="1" kern="1200"/>
            <a:t>to institutions</a:t>
          </a:r>
          <a:r>
            <a:rPr lang="en-US" sz="1400" kern="1200"/>
            <a:t>.</a:t>
          </a:r>
        </a:p>
      </dsp:txBody>
      <dsp:txXfrm>
        <a:off x="1176498" y="1275276"/>
        <a:ext cx="6710201" cy="1018613"/>
      </dsp:txXfrm>
    </dsp:sp>
    <dsp:sp modelId="{8EF564DC-FABB-4636-9778-E6CBBE25D786}">
      <dsp:nvSpPr>
        <dsp:cNvPr id="0" name=""/>
        <dsp:cNvSpPr/>
      </dsp:nvSpPr>
      <dsp:spPr>
        <a:xfrm>
          <a:off x="0" y="2548543"/>
          <a:ext cx="7886700" cy="10186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F37E12-9DEC-4163-82C5-969CE6612354}">
      <dsp:nvSpPr>
        <dsp:cNvPr id="0" name=""/>
        <dsp:cNvSpPr/>
      </dsp:nvSpPr>
      <dsp:spPr>
        <a:xfrm>
          <a:off x="308130" y="2777731"/>
          <a:ext cx="560237" cy="5602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6D35FA-A406-4810-92DB-C08ABE78E910}">
      <dsp:nvSpPr>
        <dsp:cNvPr id="0" name=""/>
        <dsp:cNvSpPr/>
      </dsp:nvSpPr>
      <dsp:spPr>
        <a:xfrm>
          <a:off x="1176498" y="2548543"/>
          <a:ext cx="6710201" cy="1018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803" tIns="107803" rIns="107803" bIns="107803" numCol="1" spcCol="1270" anchor="ctr" anchorCtr="0">
          <a:noAutofit/>
        </a:bodyPr>
        <a:lstStyle/>
        <a:p>
          <a:pPr marL="0" lvl="0" indent="0" algn="l" defTabSz="622300">
            <a:lnSpc>
              <a:spcPct val="100000"/>
            </a:lnSpc>
            <a:spcBef>
              <a:spcPct val="0"/>
            </a:spcBef>
            <a:spcAft>
              <a:spcPct val="35000"/>
            </a:spcAft>
            <a:buNone/>
          </a:pPr>
          <a:r>
            <a:rPr lang="en-US" sz="1400" kern="1200"/>
            <a:t>Accordingly, the phrase "traceable to NIST", in its most proper sense, is shorthand for "</a:t>
          </a:r>
          <a:r>
            <a:rPr lang="en-US" sz="1400" b="1" kern="1200"/>
            <a:t>results of measurements that are traceable to </a:t>
          </a:r>
          <a:r>
            <a:rPr lang="en-US" sz="1400" b="1" i="1" kern="1200"/>
            <a:t>reference standards </a:t>
          </a:r>
          <a:r>
            <a:rPr lang="en-US" sz="1400" b="1" kern="1200"/>
            <a:t>developed and maintained by NIST.</a:t>
          </a:r>
          <a:r>
            <a:rPr lang="en-US" sz="1400" kern="1200"/>
            <a:t>“</a:t>
          </a:r>
        </a:p>
      </dsp:txBody>
      <dsp:txXfrm>
        <a:off x="1176498" y="2548543"/>
        <a:ext cx="6710201" cy="1018613"/>
      </dsp:txXfrm>
    </dsp:sp>
    <dsp:sp modelId="{31D36DFF-467F-4BEF-A553-1BAC323081DF}">
      <dsp:nvSpPr>
        <dsp:cNvPr id="0" name=""/>
        <dsp:cNvSpPr/>
      </dsp:nvSpPr>
      <dsp:spPr>
        <a:xfrm>
          <a:off x="0" y="3821809"/>
          <a:ext cx="7886700" cy="10186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9CC6FE-A84E-45AB-B02D-0BEB1445E9A1}">
      <dsp:nvSpPr>
        <dsp:cNvPr id="0" name=""/>
        <dsp:cNvSpPr/>
      </dsp:nvSpPr>
      <dsp:spPr>
        <a:xfrm>
          <a:off x="308130" y="4050997"/>
          <a:ext cx="560237" cy="5602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B27E58-2209-451F-B21C-9AB5BCC8FA22}">
      <dsp:nvSpPr>
        <dsp:cNvPr id="0" name=""/>
        <dsp:cNvSpPr/>
      </dsp:nvSpPr>
      <dsp:spPr>
        <a:xfrm>
          <a:off x="1176498" y="3821809"/>
          <a:ext cx="6710201" cy="1018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803" tIns="107803" rIns="107803" bIns="107803" numCol="1" spcCol="1270" anchor="ctr" anchorCtr="0">
          <a:noAutofit/>
        </a:bodyPr>
        <a:lstStyle/>
        <a:p>
          <a:pPr marL="0" lvl="0" indent="0" algn="l" defTabSz="622300">
            <a:lnSpc>
              <a:spcPct val="100000"/>
            </a:lnSpc>
            <a:spcBef>
              <a:spcPct val="0"/>
            </a:spcBef>
            <a:spcAft>
              <a:spcPct val="35000"/>
            </a:spcAft>
            <a:buNone/>
          </a:pPr>
          <a:r>
            <a:rPr lang="en-US" sz="1400" kern="1200"/>
            <a:t>Ultimately NIST traces back to SI as do all other national institutes.</a:t>
          </a:r>
        </a:p>
      </dsp:txBody>
      <dsp:txXfrm>
        <a:off x="1176498" y="3821809"/>
        <a:ext cx="6710201" cy="1018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1E29A-D06D-4826-863A-7FB7526B2FEC}">
      <dsp:nvSpPr>
        <dsp:cNvPr id="0" name=""/>
        <dsp:cNvSpPr/>
      </dsp:nvSpPr>
      <dsp:spPr>
        <a:xfrm>
          <a:off x="0" y="15132"/>
          <a:ext cx="7886700" cy="22244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1B72DF-F5ED-4AE3-AE01-3BD3B821C2FC}">
      <dsp:nvSpPr>
        <dsp:cNvPr id="0" name=""/>
        <dsp:cNvSpPr/>
      </dsp:nvSpPr>
      <dsp:spPr>
        <a:xfrm>
          <a:off x="672909" y="515643"/>
          <a:ext cx="1223470" cy="12234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48238-11C1-42F9-8D39-EDBBDBEDE302}">
      <dsp:nvSpPr>
        <dsp:cNvPr id="0" name=""/>
        <dsp:cNvSpPr/>
      </dsp:nvSpPr>
      <dsp:spPr>
        <a:xfrm>
          <a:off x="2569289" y="15132"/>
          <a:ext cx="5317410" cy="222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425" tIns="235425" rIns="235425" bIns="235425" numCol="1" spcCol="1270" anchor="ctr" anchorCtr="0">
          <a:noAutofit/>
        </a:bodyPr>
        <a:lstStyle/>
        <a:p>
          <a:pPr marL="0" lvl="0" indent="0" algn="l" defTabSz="800100">
            <a:lnSpc>
              <a:spcPct val="100000"/>
            </a:lnSpc>
            <a:spcBef>
              <a:spcPct val="0"/>
            </a:spcBef>
            <a:spcAft>
              <a:spcPct val="35000"/>
            </a:spcAft>
            <a:buNone/>
          </a:pPr>
          <a:r>
            <a:rPr lang="en-US" sz="1800" kern="1200" dirty="0"/>
            <a:t>A reference standard is a standard, generally of the highest metrological quality available at a given location, from which measurements made at that location are derived. (NIST HB 150)</a:t>
          </a:r>
        </a:p>
      </dsp:txBody>
      <dsp:txXfrm>
        <a:off x="2569289" y="15132"/>
        <a:ext cx="5317410" cy="2224492"/>
      </dsp:txXfrm>
    </dsp:sp>
    <dsp:sp modelId="{E1F02421-5B93-437B-9984-B0A8B4287ABE}">
      <dsp:nvSpPr>
        <dsp:cNvPr id="0" name=""/>
        <dsp:cNvSpPr/>
      </dsp:nvSpPr>
      <dsp:spPr>
        <a:xfrm>
          <a:off x="0" y="2602807"/>
          <a:ext cx="7886700" cy="22244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441F10-0B19-4961-B75F-C051ECF2C6C3}">
      <dsp:nvSpPr>
        <dsp:cNvPr id="0" name=""/>
        <dsp:cNvSpPr/>
      </dsp:nvSpPr>
      <dsp:spPr>
        <a:xfrm>
          <a:off x="672909" y="3103318"/>
          <a:ext cx="1223470" cy="12234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9C8B7B-9044-4574-A9C3-C0D2068A5A50}">
      <dsp:nvSpPr>
        <dsp:cNvPr id="0" name=""/>
        <dsp:cNvSpPr/>
      </dsp:nvSpPr>
      <dsp:spPr>
        <a:xfrm>
          <a:off x="2569289" y="2602807"/>
          <a:ext cx="3549015" cy="222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425" tIns="235425" rIns="235425" bIns="235425" numCol="1" spcCol="1270" anchor="ctr" anchorCtr="0">
          <a:noAutofit/>
        </a:bodyPr>
        <a:lstStyle/>
        <a:p>
          <a:pPr marL="0" lvl="0" indent="0" algn="l" defTabSz="711200">
            <a:lnSpc>
              <a:spcPct val="100000"/>
            </a:lnSpc>
            <a:spcBef>
              <a:spcPct val="0"/>
            </a:spcBef>
            <a:spcAft>
              <a:spcPct val="35000"/>
            </a:spcAft>
            <a:buNone/>
          </a:pPr>
          <a:r>
            <a:rPr lang="en-US" sz="1600" kern="1200" dirty="0"/>
            <a:t>A working standard is a standard that is usually calibrated against a reference standard and is used routinely to calibrate or check material measures, measuring instruments, or reference materials. (NIST HB 150)</a:t>
          </a:r>
        </a:p>
      </dsp:txBody>
      <dsp:txXfrm>
        <a:off x="2569289" y="2602807"/>
        <a:ext cx="3549015" cy="2224492"/>
      </dsp:txXfrm>
    </dsp:sp>
    <dsp:sp modelId="{69AC77D7-B712-4521-B908-689CFBA0FADD}">
      <dsp:nvSpPr>
        <dsp:cNvPr id="0" name=""/>
        <dsp:cNvSpPr/>
      </dsp:nvSpPr>
      <dsp:spPr>
        <a:xfrm>
          <a:off x="6118304" y="2602807"/>
          <a:ext cx="1768395" cy="222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425" tIns="235425" rIns="235425" bIns="235425" numCol="1" spcCol="1270" anchor="ctr" anchorCtr="0">
          <a:noAutofit/>
        </a:bodyPr>
        <a:lstStyle/>
        <a:p>
          <a:pPr marL="0" lvl="0" indent="0" algn="l" defTabSz="533400">
            <a:lnSpc>
              <a:spcPct val="100000"/>
            </a:lnSpc>
            <a:spcBef>
              <a:spcPct val="0"/>
            </a:spcBef>
            <a:spcAft>
              <a:spcPct val="35000"/>
            </a:spcAft>
            <a:buNone/>
          </a:pPr>
          <a:r>
            <a:rPr lang="en-US" sz="1200" kern="1200" dirty="0"/>
            <a:t>An example of a working standard may be a set of gage blocks calibrated against a higher accuracy set and then used to calibrate micrometers.</a:t>
          </a:r>
        </a:p>
      </dsp:txBody>
      <dsp:txXfrm>
        <a:off x="6118304" y="2602807"/>
        <a:ext cx="1768395" cy="22244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250AD-9838-4C9D-993B-F731BC6B8EA1}">
      <dsp:nvSpPr>
        <dsp:cNvPr id="0" name=""/>
        <dsp:cNvSpPr/>
      </dsp:nvSpPr>
      <dsp:spPr>
        <a:xfrm>
          <a:off x="6200" y="182939"/>
          <a:ext cx="1267128" cy="1171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AAE53-1ADC-40AE-8C31-38E8E8C72F20}">
      <dsp:nvSpPr>
        <dsp:cNvPr id="0" name=""/>
        <dsp:cNvSpPr/>
      </dsp:nvSpPr>
      <dsp:spPr>
        <a:xfrm>
          <a:off x="322982" y="1640862"/>
          <a:ext cx="3620367" cy="289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t>Repeatability is the variation in measurements obtained with one measurement instrument when used several times by an operator while measuring the identical characteristic on the same part.</a:t>
          </a:r>
        </a:p>
      </dsp:txBody>
      <dsp:txXfrm>
        <a:off x="322982" y="1640862"/>
        <a:ext cx="3620367" cy="2896544"/>
      </dsp:txXfrm>
    </dsp:sp>
    <dsp:sp modelId="{6E8EAC57-E2C1-4313-9C9A-E8D1A5CE82BD}">
      <dsp:nvSpPr>
        <dsp:cNvPr id="0" name=""/>
        <dsp:cNvSpPr/>
      </dsp:nvSpPr>
      <dsp:spPr>
        <a:xfrm>
          <a:off x="6200" y="3358588"/>
          <a:ext cx="3620367" cy="1300905"/>
        </a:xfrm>
        <a:prstGeom prst="rect">
          <a:avLst/>
        </a:prstGeom>
        <a:noFill/>
        <a:ln>
          <a:noFill/>
        </a:ln>
        <a:effectLst/>
      </dsp:spPr>
      <dsp:style>
        <a:lnRef idx="0">
          <a:scrgbClr r="0" g="0" b="0"/>
        </a:lnRef>
        <a:fillRef idx="0">
          <a:scrgbClr r="0" g="0" b="0"/>
        </a:fillRef>
        <a:effectRef idx="0">
          <a:scrgbClr r="0" g="0" b="0"/>
        </a:effectRef>
        <a:fontRef idx="minor"/>
      </dsp:style>
    </dsp:sp>
    <dsp:sp modelId="{379ADD73-A2EF-4F8D-8196-17176506EACD}">
      <dsp:nvSpPr>
        <dsp:cNvPr id="0" name=""/>
        <dsp:cNvSpPr/>
      </dsp:nvSpPr>
      <dsp:spPr>
        <a:xfrm>
          <a:off x="4260132" y="182939"/>
          <a:ext cx="1267128" cy="11713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C3E4D9-B9E7-490E-9CF7-04694772DFE5}">
      <dsp:nvSpPr>
        <dsp:cNvPr id="0" name=""/>
        <dsp:cNvSpPr/>
      </dsp:nvSpPr>
      <dsp:spPr>
        <a:xfrm>
          <a:off x="4260132" y="1546819"/>
          <a:ext cx="3620367" cy="1722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Another definition for repeatability is the closeness of the agreement between the results of successive measurements of the same measurand carried out under the same conditions of measurement.</a:t>
          </a:r>
        </a:p>
      </dsp:txBody>
      <dsp:txXfrm>
        <a:off x="4260132" y="1546819"/>
        <a:ext cx="3620367" cy="1722237"/>
      </dsp:txXfrm>
    </dsp:sp>
    <dsp:sp modelId="{71670D66-DF5C-4ECF-AE02-82C4647BC508}">
      <dsp:nvSpPr>
        <dsp:cNvPr id="0" name=""/>
        <dsp:cNvSpPr/>
      </dsp:nvSpPr>
      <dsp:spPr>
        <a:xfrm>
          <a:off x="4260132" y="3358588"/>
          <a:ext cx="3620367" cy="1300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a:t>Repeatability conditions are given in document ISO 5725 as shown here:</a:t>
          </a:r>
        </a:p>
        <a:p>
          <a:pPr marL="114300" lvl="1" indent="-114300" algn="l" defTabSz="622300">
            <a:lnSpc>
              <a:spcPct val="90000"/>
            </a:lnSpc>
            <a:spcBef>
              <a:spcPct val="0"/>
            </a:spcBef>
            <a:spcAft>
              <a:spcPct val="15000"/>
            </a:spcAft>
            <a:buChar char="•"/>
          </a:pPr>
          <a:r>
            <a:rPr lang="en-US" sz="1400" kern="1200"/>
            <a:t>"Repeatability conditions" - where independent test results are obtained with the same method on identical test items in the same laboratory by the same operator using the same equipment within short intervals of time.</a:t>
          </a:r>
        </a:p>
      </dsp:txBody>
      <dsp:txXfrm>
        <a:off x="4260132" y="3358588"/>
        <a:ext cx="3620367" cy="130090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BEF7CF-973C-4438-BE97-801C8D95B779}"/>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2021F96-5FA5-6448-C11D-4304C45B2110}"/>
              </a:ext>
            </a:extLst>
          </p:cNvPr>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5F772A45-5F4B-40D3-BD56-BC3FDE896C08}" type="datetimeFigureOut">
              <a:rPr lang="en-US" smtClean="0"/>
              <a:t>7/31/2024</a:t>
            </a:fld>
            <a:endParaRPr lang="en-US"/>
          </a:p>
        </p:txBody>
      </p:sp>
      <p:sp>
        <p:nvSpPr>
          <p:cNvPr id="4" name="Footer Placeholder 3">
            <a:extLst>
              <a:ext uri="{FF2B5EF4-FFF2-40B4-BE49-F238E27FC236}">
                <a16:creationId xmlns:a16="http://schemas.microsoft.com/office/drawing/2014/main" id="{B830A697-86AF-95A0-3FD0-62A6EBBCF9A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81E90D-FC4C-60AF-2A25-903A0DFB045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B4CA4E8-FF30-4B65-96AE-EB49465DCC1F}" type="slidenum">
              <a:rPr lang="en-US" smtClean="0"/>
              <a:t>‹#›</a:t>
            </a:fld>
            <a:endParaRPr lang="en-US"/>
          </a:p>
        </p:txBody>
      </p:sp>
    </p:spTree>
    <p:extLst>
      <p:ext uri="{BB962C8B-B14F-4D97-AF65-F5344CB8AC3E}">
        <p14:creationId xmlns:p14="http://schemas.microsoft.com/office/powerpoint/2010/main" val="422479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4135D57F-F683-4E3F-BE97-7564C6EB85D2}" type="datetimeFigureOut">
              <a:rPr lang="en-US" smtClean="0"/>
              <a:t>7/31/2024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C8294E9-629F-4050-8653-F013BB502393}" type="slidenum">
              <a:rPr lang="en-US" smtClean="0"/>
              <a:t>‹#›</a:t>
            </a:fld>
            <a:endParaRPr lang="en-US"/>
          </a:p>
        </p:txBody>
      </p:sp>
    </p:spTree>
    <p:extLst>
      <p:ext uri="{BB962C8B-B14F-4D97-AF65-F5344CB8AC3E}">
        <p14:creationId xmlns:p14="http://schemas.microsoft.com/office/powerpoint/2010/main" val="128987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8294E9-629F-4050-8653-F013BB502393}" type="slidenum">
              <a:rPr lang="en-US" smtClean="0"/>
              <a:t>1</a:t>
            </a:fld>
            <a:endParaRPr lang="en-US"/>
          </a:p>
        </p:txBody>
      </p:sp>
    </p:spTree>
    <p:extLst>
      <p:ext uri="{BB962C8B-B14F-4D97-AF65-F5344CB8AC3E}">
        <p14:creationId xmlns:p14="http://schemas.microsoft.com/office/powerpoint/2010/main" val="334396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8294E9-629F-4050-8653-F013BB502393}" type="slidenum">
              <a:rPr lang="en-US" smtClean="0"/>
              <a:t>26</a:t>
            </a:fld>
            <a:endParaRPr lang="en-US"/>
          </a:p>
        </p:txBody>
      </p:sp>
    </p:spTree>
    <p:extLst>
      <p:ext uri="{BB962C8B-B14F-4D97-AF65-F5344CB8AC3E}">
        <p14:creationId xmlns:p14="http://schemas.microsoft.com/office/powerpoint/2010/main" val="449279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8294E9-629F-4050-8653-F013BB502393}" type="slidenum">
              <a:rPr lang="en-US" smtClean="0"/>
              <a:t>49</a:t>
            </a:fld>
            <a:endParaRPr lang="en-US"/>
          </a:p>
        </p:txBody>
      </p:sp>
    </p:spTree>
    <p:extLst>
      <p:ext uri="{BB962C8B-B14F-4D97-AF65-F5344CB8AC3E}">
        <p14:creationId xmlns:p14="http://schemas.microsoft.com/office/powerpoint/2010/main" val="16411539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5401933"/>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673094"/>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944255"/>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userDrawn="1"/>
        </p:nvSpPr>
        <p:spPr>
          <a:xfrm>
            <a:off x="1504950" y="762000"/>
            <a:ext cx="7258050"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and black logo&#10;&#10;Description automatically generated with low confidence">
            <a:extLst>
              <a:ext uri="{FF2B5EF4-FFF2-40B4-BE49-F238E27FC236}">
                <a16:creationId xmlns:a16="http://schemas.microsoft.com/office/drawing/2014/main" id="{FC1C85E9-C782-FC86-976E-51CA91B543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0" y="259191"/>
            <a:ext cx="2327325" cy="1422015"/>
          </a:xfrm>
          <a:prstGeom prst="rect">
            <a:avLst/>
          </a:prstGeom>
        </p:spPr>
      </p:pic>
      <p:pic>
        <p:nvPicPr>
          <p:cNvPr id="5" name="Picture 4" descr="A close-up of a logo&#10;&#10;Description automatically generated with medium confidence">
            <a:extLst>
              <a:ext uri="{FF2B5EF4-FFF2-40B4-BE49-F238E27FC236}">
                <a16:creationId xmlns:a16="http://schemas.microsoft.com/office/drawing/2014/main" id="{93D1D836-9F1C-C58C-40FF-697304F49F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04950" y="5444522"/>
            <a:ext cx="2795649" cy="814348"/>
          </a:xfrm>
          <a:prstGeom prst="rect">
            <a:avLst/>
          </a:prstGeom>
        </p:spPr>
      </p:pic>
    </p:spTree>
    <p:extLst>
      <p:ext uri="{BB962C8B-B14F-4D97-AF65-F5344CB8AC3E}">
        <p14:creationId xmlns:p14="http://schemas.microsoft.com/office/powerpoint/2010/main" val="1358673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8065433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086238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570261"/>
            <a:ext cx="6838308" cy="3044809"/>
          </a:xfrm>
        </p:spPr>
        <p:txBody>
          <a:bodyPr anchor="b">
            <a:noAutofit/>
          </a:bodyPr>
          <a:lstStyle>
            <a:lvl1pPr>
              <a:defRPr sz="6600" b="1">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1672280" y="3672392"/>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E78CC3A4-B862-EF21-7892-19E165FA85F9}"/>
              </a:ext>
            </a:extLst>
          </p:cNvPr>
          <p:cNvSpPr/>
          <p:nvPr userDrawn="1"/>
        </p:nvSpPr>
        <p:spPr>
          <a:xfrm>
            <a:off x="1504950" y="723014"/>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and black logo&#10;&#10;Description automatically generated with low confidence">
            <a:extLst>
              <a:ext uri="{FF2B5EF4-FFF2-40B4-BE49-F238E27FC236}">
                <a16:creationId xmlns:a16="http://schemas.microsoft.com/office/drawing/2014/main" id="{4253BDD9-DF78-0B89-3365-C93D4DA768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0" y="259191"/>
            <a:ext cx="2327325" cy="1422015"/>
          </a:xfrm>
          <a:prstGeom prst="rect">
            <a:avLst/>
          </a:prstGeom>
        </p:spPr>
      </p:pic>
    </p:spTree>
    <p:extLst>
      <p:ext uri="{BB962C8B-B14F-4D97-AF65-F5344CB8AC3E}">
        <p14:creationId xmlns:p14="http://schemas.microsoft.com/office/powerpoint/2010/main" val="8451209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0714" y="136524"/>
            <a:ext cx="7886700" cy="934865"/>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8140832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943349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7192" y="136524"/>
            <a:ext cx="6958399" cy="810827"/>
          </a:xfrm>
        </p:spPr>
        <p:txBody>
          <a:bodyPr/>
          <a:lstStyle>
            <a:lvl1pPr>
              <a:defRPr>
                <a:solidFill>
                  <a:schemeClr val="accent1"/>
                </a:solidFill>
              </a:defRPr>
            </a:lvl1pPr>
          </a:lstStyle>
          <a:p>
            <a:r>
              <a:rPr lang="en-US" dirty="0"/>
              <a:t>Click to edit Master title style</a:t>
            </a:r>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9157200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465307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dirty="0"/>
              <a:t>Click to edit Master title style</a:t>
            </a:r>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183088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376897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1884" y="71996"/>
            <a:ext cx="7886700"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.tescometering.com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userDrawn="1"/>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and black logo&#10;&#10;Description automatically generated with low confidence">
            <a:extLst>
              <a:ext uri="{FF2B5EF4-FFF2-40B4-BE49-F238E27FC236}">
                <a16:creationId xmlns:a16="http://schemas.microsoft.com/office/drawing/2014/main" id="{260CCA74-DEBD-12CF-67F8-4802BBAFA7A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77170" y="178913"/>
            <a:ext cx="1027088" cy="627559"/>
          </a:xfrm>
          <a:prstGeom prst="rect">
            <a:avLst/>
          </a:prstGeom>
        </p:spPr>
      </p:pic>
    </p:spTree>
    <p:extLst>
      <p:ext uri="{BB962C8B-B14F-4D97-AF65-F5344CB8AC3E}">
        <p14:creationId xmlns:p14="http://schemas.microsoft.com/office/powerpoint/2010/main" val="1703449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3B5F18-9223-4EA5-8186-9DCC7A37AADC}"/>
              </a:ext>
            </a:extLst>
          </p:cNvPr>
          <p:cNvSpPr>
            <a:spLocks noGrp="1"/>
          </p:cNvSpPr>
          <p:nvPr>
            <p:ph type="ctrTitle"/>
          </p:nvPr>
        </p:nvSpPr>
        <p:spPr>
          <a:xfrm>
            <a:off x="1600198" y="1952367"/>
            <a:ext cx="6858001" cy="2520242"/>
          </a:xfrm>
        </p:spPr>
        <p:txBody>
          <a:bodyPr>
            <a:normAutofit fontScale="90000"/>
          </a:bodyPr>
          <a:lstStyle/>
          <a:p>
            <a:r>
              <a:rPr lang="en-US" sz="6600" dirty="0">
                <a:latin typeface="+mj-lt"/>
                <a:cs typeface="Arial" panose="020B0604020202020204" pitchFamily="34" charset="0"/>
              </a:rPr>
              <a:t>Metrology 101 – </a:t>
            </a:r>
            <a:br>
              <a:rPr lang="en-US" sz="6600" dirty="0">
                <a:latin typeface="+mj-lt"/>
                <a:cs typeface="Arial" panose="020B0604020202020204" pitchFamily="34" charset="0"/>
              </a:rPr>
            </a:br>
            <a:r>
              <a:rPr lang="en-US" sz="4000" dirty="0">
                <a:latin typeface="+mj-lt"/>
                <a:cs typeface="Arial" panose="020B0604020202020204" pitchFamily="34" charset="0"/>
              </a:rPr>
              <a:t>Science of Measurement: Terms, Definitions, &amp; Fundamental Principles </a:t>
            </a:r>
          </a:p>
        </p:txBody>
      </p:sp>
      <p:sp>
        <p:nvSpPr>
          <p:cNvPr id="10" name="Text Placeholder 9">
            <a:extLst>
              <a:ext uri="{FF2B5EF4-FFF2-40B4-BE49-F238E27FC236}">
                <a16:creationId xmlns:a16="http://schemas.microsoft.com/office/drawing/2014/main" id="{036CD409-C677-4934-88AF-EBDEB234C950}"/>
              </a:ext>
            </a:extLst>
          </p:cNvPr>
          <p:cNvSpPr>
            <a:spLocks noGrp="1"/>
          </p:cNvSpPr>
          <p:nvPr>
            <p:ph type="body" sz="quarter" idx="12"/>
          </p:nvPr>
        </p:nvSpPr>
        <p:spPr>
          <a:xfrm>
            <a:off x="5491642" y="6040326"/>
            <a:ext cx="3244850" cy="271161"/>
          </a:xfrm>
        </p:spPr>
        <p:txBody>
          <a:bodyPr>
            <a:normAutofit fontScale="92500" lnSpcReduction="20000"/>
          </a:bodyPr>
          <a:lstStyle/>
          <a:p>
            <a:r>
              <a:rPr lang="en-US" dirty="0"/>
              <a:t>Edward C. Otte</a:t>
            </a:r>
          </a:p>
        </p:txBody>
      </p:sp>
      <p:sp>
        <p:nvSpPr>
          <p:cNvPr id="2" name="Text Placeholder 13">
            <a:extLst>
              <a:ext uri="{FF2B5EF4-FFF2-40B4-BE49-F238E27FC236}">
                <a16:creationId xmlns:a16="http://schemas.microsoft.com/office/drawing/2014/main" id="{A436057D-2000-D4D0-BA56-9C488D280289}"/>
              </a:ext>
            </a:extLst>
          </p:cNvPr>
          <p:cNvSpPr txBox="1">
            <a:spLocks/>
          </p:cNvSpPr>
          <p:nvPr/>
        </p:nvSpPr>
        <p:spPr>
          <a:xfrm>
            <a:off x="5491642" y="5498004"/>
            <a:ext cx="3244850" cy="271161"/>
          </a:xfrm>
          <a:prstGeom prst="rect">
            <a:avLst/>
          </a:prstGeom>
          <a:noFill/>
        </p:spPr>
        <p:txBody>
          <a:bodyPr vert="horz" lIns="91440" tIns="45720" rIns="91440" bIns="45720" rtlCol="0">
            <a:normAutofit fontScale="92500" lnSpcReduction="20000"/>
          </a:bodyPr>
          <a:lstStyle>
            <a:lvl1pPr marL="0" indent="0" algn="r" defTabSz="914400" rtl="0" eaLnBrk="1" fontAlgn="base" latinLnBrk="0" hangingPunct="1">
              <a:lnSpc>
                <a:spcPct val="90000"/>
              </a:lnSpc>
              <a:spcBef>
                <a:spcPct val="0"/>
              </a:spcBef>
              <a:spcAft>
                <a:spcPct val="0"/>
              </a:spcAft>
              <a:buFont typeface="Arial" panose="020B0604020202020204" pitchFamily="34" charset="0"/>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marL="685800" indent="-228600" algn="r" defTabSz="914400" rtl="0" eaLnBrk="1" fontAlgn="base" latinLnBrk="0" hangingPunct="1">
              <a:lnSpc>
                <a:spcPct val="90000"/>
              </a:lnSpc>
              <a:spcBef>
                <a:spcPct val="0"/>
              </a:spcBef>
              <a:spcAft>
                <a:spcPct val="0"/>
              </a:spcAft>
              <a:buFont typeface="Arial" panose="020B0604020202020204" pitchFamily="34" charset="0"/>
              <a:buChar char="•"/>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July 22, 2024</a:t>
            </a:r>
          </a:p>
        </p:txBody>
      </p:sp>
      <p:sp>
        <p:nvSpPr>
          <p:cNvPr id="5" name="Text Placeholder 14">
            <a:extLst>
              <a:ext uri="{FF2B5EF4-FFF2-40B4-BE49-F238E27FC236}">
                <a16:creationId xmlns:a16="http://schemas.microsoft.com/office/drawing/2014/main" id="{FA2A4652-4C36-51D4-4D08-B348ABE2140D}"/>
              </a:ext>
            </a:extLst>
          </p:cNvPr>
          <p:cNvSpPr txBox="1">
            <a:spLocks/>
          </p:cNvSpPr>
          <p:nvPr/>
        </p:nvSpPr>
        <p:spPr>
          <a:xfrm>
            <a:off x="5491642" y="5769165"/>
            <a:ext cx="3244850" cy="271161"/>
          </a:xfrm>
          <a:prstGeom prst="rect">
            <a:avLst/>
          </a:prstGeom>
          <a:noFill/>
        </p:spPr>
        <p:txBody>
          <a:bodyPr vert="horz" lIns="91440" tIns="45720" rIns="91440" bIns="45720" rtlCol="0">
            <a:normAutofit fontScale="25000" lnSpcReduction="20000"/>
          </a:bodyPr>
          <a:lstStyle>
            <a:lvl1pPr marL="0" indent="0" algn="r" defTabSz="914400" rtl="0" eaLnBrk="1" fontAlgn="base" latinLnBrk="0" hangingPunct="1">
              <a:lnSpc>
                <a:spcPct val="90000"/>
              </a:lnSpc>
              <a:spcBef>
                <a:spcPct val="0"/>
              </a:spcBef>
              <a:spcAft>
                <a:spcPct val="0"/>
              </a:spcAft>
              <a:buFont typeface="Arial" panose="020B0604020202020204" pitchFamily="34" charset="0"/>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marL="685800" indent="-228600" algn="r" defTabSz="914400" rtl="0" eaLnBrk="1" fontAlgn="base" latinLnBrk="0" hangingPunct="1">
              <a:lnSpc>
                <a:spcPct val="90000"/>
              </a:lnSpc>
              <a:spcBef>
                <a:spcPct val="0"/>
              </a:spcBef>
              <a:spcAft>
                <a:spcPct val="0"/>
              </a:spcAft>
              <a:buFont typeface="Arial" panose="020B0604020202020204" pitchFamily="34" charset="0"/>
              <a:buChar char="•"/>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0" dirty="0"/>
              <a:t>1:00 PM - 2:30 PM</a:t>
            </a:r>
          </a:p>
          <a:p>
            <a:endParaRPr lang="en-US" sz="6000" dirty="0"/>
          </a:p>
        </p:txBody>
      </p:sp>
    </p:spTree>
    <p:extLst>
      <p:ext uri="{BB962C8B-B14F-4D97-AF65-F5344CB8AC3E}">
        <p14:creationId xmlns:p14="http://schemas.microsoft.com/office/powerpoint/2010/main" val="233986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Standard</a:t>
            </a:r>
          </a:p>
        </p:txBody>
      </p:sp>
      <p:sp>
        <p:nvSpPr>
          <p:cNvPr id="3" name="Content Placeholder 2"/>
          <p:cNvSpPr>
            <a:spLocks noGrp="1"/>
          </p:cNvSpPr>
          <p:nvPr>
            <p:ph idx="1"/>
          </p:nvPr>
        </p:nvSpPr>
        <p:spPr/>
        <p:txBody>
          <a:bodyPr>
            <a:normAutofit/>
          </a:bodyPr>
          <a:lstStyle/>
          <a:p>
            <a:pPr algn="just"/>
            <a:r>
              <a:rPr lang="en-US" sz="2400" dirty="0"/>
              <a:t>A primary standard is one that is designated or widely acknowledged as having the highest metrological qualities and whose value is accepted without reference to other standards of the same quantity.</a:t>
            </a:r>
          </a:p>
          <a:p>
            <a:pPr lvl="1" algn="just"/>
            <a:r>
              <a:rPr lang="en-US" sz="2000" dirty="0"/>
              <a:t>The term primary standard is also commonly used, at least in a local sense, to refer to the best standard available at a given laboratory or facility</a:t>
            </a:r>
          </a:p>
          <a:p>
            <a:pPr algn="just"/>
            <a:r>
              <a:rPr lang="en-US" sz="2400" dirty="0"/>
              <a:t>An example of a primary standard is our P-5000, which is directly compared to national standards in NRC and is universally accepted in the utility industry as a “golden” standard.</a:t>
            </a:r>
          </a:p>
        </p:txBody>
      </p:sp>
      <p:pic>
        <p:nvPicPr>
          <p:cNvPr id="3074" name="Picture 2" descr="Traceability: An Unbroken Chain of Transfer Comparisons Gigahertz-Optik">
            <a:extLst>
              <a:ext uri="{FF2B5EF4-FFF2-40B4-BE49-F238E27FC236}">
                <a16:creationId xmlns:a16="http://schemas.microsoft.com/office/drawing/2014/main" id="{8360969D-FB63-7282-9F7F-D59B7169B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1927" y="4660698"/>
            <a:ext cx="2793423" cy="1837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96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 Standard</a:t>
            </a:r>
            <a:endParaRPr lang="en-US" dirty="0"/>
          </a:p>
        </p:txBody>
      </p:sp>
      <p:graphicFrame>
        <p:nvGraphicFramePr>
          <p:cNvPr id="7" name="Content Placeholder 2">
            <a:extLst>
              <a:ext uri="{FF2B5EF4-FFF2-40B4-BE49-F238E27FC236}">
                <a16:creationId xmlns:a16="http://schemas.microsoft.com/office/drawing/2014/main" id="{0A5B8A6A-3248-B0EA-4E8C-E7B752C05259}"/>
              </a:ext>
            </a:extLst>
          </p:cNvPr>
          <p:cNvGraphicFramePr>
            <a:graphicFrameLocks noGrp="1"/>
          </p:cNvGraphicFramePr>
          <p:nvPr>
            <p:ph idx="1"/>
            <p:extLst>
              <p:ext uri="{D42A27DB-BD31-4B8C-83A1-F6EECF244321}">
                <p14:modId xmlns:p14="http://schemas.microsoft.com/office/powerpoint/2010/main" val="1653946623"/>
              </p:ext>
            </p:extLst>
          </p:nvPr>
        </p:nvGraphicFramePr>
        <p:xfrm>
          <a:off x="628650" y="1309817"/>
          <a:ext cx="7886700" cy="4842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03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Intrinsic Standards</a:t>
            </a:r>
          </a:p>
        </p:txBody>
      </p:sp>
      <p:sp>
        <p:nvSpPr>
          <p:cNvPr id="3" name="Content Placeholder 2"/>
          <p:cNvSpPr>
            <a:spLocks noGrp="1"/>
          </p:cNvSpPr>
          <p:nvPr>
            <p:ph idx="1"/>
          </p:nvPr>
        </p:nvSpPr>
        <p:spPr/>
        <p:txBody>
          <a:bodyPr>
            <a:normAutofit/>
          </a:bodyPr>
          <a:lstStyle/>
          <a:p>
            <a:pPr algn="just"/>
            <a:r>
              <a:rPr lang="en-US" dirty="0"/>
              <a:t>Intrinsic Standards are based on well-characterized laws of physics, fundamental constants, or invariant properties of materials, and they make ideal stable, precise, and accurate measurement standards if properly designed, characterized, operated, monitored and maintained.</a:t>
            </a:r>
          </a:p>
          <a:p>
            <a:pPr lvl="1" algn="just"/>
            <a:r>
              <a:rPr lang="en-US" dirty="0"/>
              <a:t>An example of an intrinsic standard is the cesium oscillator (considered an intrinsic time/frequency standard) because the SI definition of the second is based on a physical property of cesium.</a:t>
            </a:r>
          </a:p>
          <a:p>
            <a:endParaRPr lang="en-US" dirty="0"/>
          </a:p>
        </p:txBody>
      </p:sp>
    </p:spTree>
    <p:extLst>
      <p:ext uri="{BB962C8B-B14F-4D97-AF65-F5344CB8AC3E}">
        <p14:creationId xmlns:p14="http://schemas.microsoft.com/office/powerpoint/2010/main" val="3563330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Derived Standards</a:t>
            </a:r>
          </a:p>
        </p:txBody>
      </p:sp>
      <p:sp>
        <p:nvSpPr>
          <p:cNvPr id="3" name="Content Placeholder 2"/>
          <p:cNvSpPr>
            <a:spLocks noGrp="1"/>
          </p:cNvSpPr>
          <p:nvPr>
            <p:ph idx="1"/>
          </p:nvPr>
        </p:nvSpPr>
        <p:spPr/>
        <p:txBody>
          <a:bodyPr>
            <a:normAutofit/>
          </a:bodyPr>
          <a:lstStyle/>
          <a:p>
            <a:pPr algn="just"/>
            <a:r>
              <a:rPr lang="en-US" dirty="0"/>
              <a:t>A Derived Standard is a standard for which no direct artifact is available or is needed and whose value is determined through one or more of the following:</a:t>
            </a:r>
          </a:p>
          <a:p>
            <a:pPr lvl="1" algn="just"/>
            <a:r>
              <a:rPr lang="en-US" dirty="0"/>
              <a:t>a measurement of one or more well-known traceable quantities,</a:t>
            </a:r>
          </a:p>
          <a:p>
            <a:pPr lvl="1" algn="just"/>
            <a:r>
              <a:rPr lang="en-US" dirty="0"/>
              <a:t>a standard that can be established through the ratio technique,</a:t>
            </a:r>
          </a:p>
          <a:p>
            <a:pPr lvl="1" algn="just"/>
            <a:r>
              <a:rPr lang="en-US" dirty="0"/>
              <a:t>a standard that can be established through the reciprocity technique,</a:t>
            </a:r>
          </a:p>
          <a:p>
            <a:endParaRPr lang="en-US" dirty="0"/>
          </a:p>
        </p:txBody>
      </p:sp>
    </p:spTree>
    <p:extLst>
      <p:ext uri="{BB962C8B-B14F-4D97-AF65-F5344CB8AC3E}">
        <p14:creationId xmlns:p14="http://schemas.microsoft.com/office/powerpoint/2010/main" val="710548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Consensus Standards</a:t>
            </a:r>
          </a:p>
        </p:txBody>
      </p:sp>
      <p:sp>
        <p:nvSpPr>
          <p:cNvPr id="3" name="Content Placeholder 2"/>
          <p:cNvSpPr>
            <a:spLocks noGrp="1"/>
          </p:cNvSpPr>
          <p:nvPr>
            <p:ph idx="1"/>
          </p:nvPr>
        </p:nvSpPr>
        <p:spPr/>
        <p:txBody>
          <a:bodyPr>
            <a:normAutofit lnSpcReduction="10000"/>
          </a:bodyPr>
          <a:lstStyle/>
          <a:p>
            <a:pPr algn="just"/>
            <a:r>
              <a:rPr lang="en-US" dirty="0"/>
              <a:t>Some definitions from the National Conference of Standards Laboratories for the consensus standard include:</a:t>
            </a:r>
          </a:p>
          <a:p>
            <a:pPr lvl="1" algn="just"/>
            <a:r>
              <a:rPr lang="en-US" dirty="0"/>
              <a:t>A measurement standard or process that is used as a de facto standard by agreement when no legal national laboratory standard is available. [NCSLI RP-2]</a:t>
            </a:r>
          </a:p>
          <a:p>
            <a:pPr lvl="1" algn="just"/>
            <a:r>
              <a:rPr lang="en-US" dirty="0"/>
              <a:t>Same as reference [standards] but [consensus standards] are used to simulate a stable UUT [unit under test] to establish the stability, measurement integrity/ assurance of a measurement or calibration process. [NCSLI RP-3]</a:t>
            </a:r>
          </a:p>
          <a:p>
            <a:pPr lvl="1" algn="just"/>
            <a:r>
              <a:rPr lang="en-US" dirty="0"/>
              <a:t>Same as reference [standards] but used as a de facto measurement standard by agreement when no national standard is available. [NCSLI RP-3]</a:t>
            </a:r>
          </a:p>
          <a:p>
            <a:endParaRPr lang="en-US" dirty="0"/>
          </a:p>
        </p:txBody>
      </p:sp>
    </p:spTree>
    <p:extLst>
      <p:ext uri="{BB962C8B-B14F-4D97-AF65-F5344CB8AC3E}">
        <p14:creationId xmlns:p14="http://schemas.microsoft.com/office/powerpoint/2010/main" val="679691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 Standards</a:t>
            </a:r>
          </a:p>
        </p:txBody>
      </p:sp>
      <p:sp>
        <p:nvSpPr>
          <p:cNvPr id="3" name="Content Placeholder 2"/>
          <p:cNvSpPr>
            <a:spLocks noGrp="1"/>
          </p:cNvSpPr>
          <p:nvPr>
            <p:ph idx="1"/>
          </p:nvPr>
        </p:nvSpPr>
        <p:spPr/>
        <p:txBody>
          <a:bodyPr>
            <a:normAutofit fontScale="92500" lnSpcReduction="20000"/>
          </a:bodyPr>
          <a:lstStyle/>
          <a:p>
            <a:r>
              <a:rPr lang="en-US" sz="2600" dirty="0"/>
              <a:t>Same as reference [standard] but used to transfer a measurement parameter from one organization to another for traceability purposes. [NCSLI RP-3]</a:t>
            </a:r>
          </a:p>
          <a:p>
            <a:r>
              <a:rPr lang="en-US" sz="2600" dirty="0"/>
              <a:t>Any standard that is used to inter-compare a measurement process at one location or level with that at another location or level. [NBS SP 676-1]</a:t>
            </a:r>
          </a:p>
          <a:p>
            <a:r>
              <a:rPr lang="en-US" sz="2600" dirty="0"/>
              <a:t>Standard used as an intermediary to compare standards. NOTE: The term transfer device should be used when the intermediary is not a standard. [VIM, 1993, Par. 6.8]</a:t>
            </a:r>
          </a:p>
          <a:p>
            <a:pPr lvl="1"/>
            <a:r>
              <a:rPr lang="en-US" sz="2400" dirty="0"/>
              <a:t>As you can see from the definitions of standards, there is some overlap.</a:t>
            </a:r>
          </a:p>
          <a:p>
            <a:pPr lvl="2"/>
            <a:r>
              <a:rPr lang="en-US" sz="2000" dirty="0"/>
              <a:t>For example, a transfer standard may also be called a reference standard, a primary standard may be called a reference standard, etc.</a:t>
            </a:r>
          </a:p>
          <a:p>
            <a:pPr lvl="2"/>
            <a:r>
              <a:rPr lang="en-US" sz="2000" dirty="0"/>
              <a:t>The usage of terms often depends upon the level where the standard resides.</a:t>
            </a:r>
          </a:p>
          <a:p>
            <a:endParaRPr lang="en-US" sz="2600" dirty="0"/>
          </a:p>
          <a:p>
            <a:endParaRPr lang="en-US" dirty="0"/>
          </a:p>
        </p:txBody>
      </p:sp>
    </p:spTree>
    <p:extLst>
      <p:ext uri="{BB962C8B-B14F-4D97-AF65-F5344CB8AC3E}">
        <p14:creationId xmlns:p14="http://schemas.microsoft.com/office/powerpoint/2010/main" val="8889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3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Interpreting Specifications and TUR</a:t>
            </a:r>
          </a:p>
        </p:txBody>
      </p:sp>
      <p:sp>
        <p:nvSpPr>
          <p:cNvPr id="3" name="Content Placeholder 2"/>
          <p:cNvSpPr>
            <a:spLocks noGrp="1"/>
          </p:cNvSpPr>
          <p:nvPr>
            <p:ph idx="1"/>
          </p:nvPr>
        </p:nvSpPr>
        <p:spPr/>
        <p:txBody>
          <a:bodyPr>
            <a:normAutofit fontScale="85000" lnSpcReduction="20000"/>
          </a:bodyPr>
          <a:lstStyle/>
          <a:p>
            <a:pPr algn="just"/>
            <a:r>
              <a:rPr lang="en-US" dirty="0"/>
              <a:t>First, the Metrologist must understand how to interpret the specifications of both the "procedure specified" standard and the standard to be substituted. This is not always a trivial task as different manufacturer's report specifications in more than one manner.</a:t>
            </a:r>
          </a:p>
          <a:p>
            <a:pPr algn="just"/>
            <a:r>
              <a:rPr lang="en-US" dirty="0"/>
              <a:t>Second, the Metrologist must understand the effect of the substitution on the actual measurement including </a:t>
            </a:r>
            <a:r>
              <a:rPr lang="en-US" b="1" dirty="0"/>
              <a:t>Test Uncertainty Ratios </a:t>
            </a:r>
            <a:r>
              <a:rPr lang="en-US" dirty="0"/>
              <a:t>(TUR) for both instruments.</a:t>
            </a:r>
          </a:p>
          <a:p>
            <a:pPr algn="just"/>
            <a:r>
              <a:rPr lang="en-US" dirty="0"/>
              <a:t>Any substitution requires an understanding of measurement factors including basic equipment accuracies, equipment connections and loading, resolution, precision, environmental factors such as temperature and humidity, equipment operation, drift, line voltage effects, and uncertainty ratios.</a:t>
            </a:r>
          </a:p>
          <a:p>
            <a:pPr algn="just"/>
            <a:r>
              <a:rPr lang="en-US" dirty="0"/>
              <a:t>When in doubt always consult the Laboratory Manager or the Laboratory Calibration Engineer.</a:t>
            </a:r>
          </a:p>
          <a:p>
            <a:endParaRPr lang="en-US" dirty="0"/>
          </a:p>
        </p:txBody>
      </p:sp>
    </p:spTree>
    <p:extLst>
      <p:ext uri="{BB962C8B-B14F-4D97-AF65-F5344CB8AC3E}">
        <p14:creationId xmlns:p14="http://schemas.microsoft.com/office/powerpoint/2010/main" val="1526187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7748" y="1053547"/>
            <a:ext cx="3260035" cy="1401417"/>
          </a:xfrm>
        </p:spPr>
        <p:txBody>
          <a:bodyPr anchor="b">
            <a:normAutofit/>
          </a:bodyPr>
          <a:lstStyle/>
          <a:p>
            <a:r>
              <a:rPr lang="en-US" sz="2600" dirty="0"/>
              <a:t>MEASUREMENT SYSTEMS – Measurement Methods</a:t>
            </a:r>
          </a:p>
        </p:txBody>
      </p:sp>
      <p:sp>
        <p:nvSpPr>
          <p:cNvPr id="3" name="Content Placeholder 2"/>
          <p:cNvSpPr>
            <a:spLocks noGrp="1"/>
          </p:cNvSpPr>
          <p:nvPr>
            <p:ph idx="1"/>
          </p:nvPr>
        </p:nvSpPr>
        <p:spPr>
          <a:xfrm>
            <a:off x="657519" y="2533476"/>
            <a:ext cx="3752877" cy="3447832"/>
          </a:xfrm>
        </p:spPr>
        <p:txBody>
          <a:bodyPr anchor="t">
            <a:noAutofit/>
          </a:bodyPr>
          <a:lstStyle/>
          <a:p>
            <a:r>
              <a:rPr lang="en-US" sz="2000" dirty="0"/>
              <a:t>There are six basic Measurement Methods:</a:t>
            </a:r>
          </a:p>
          <a:p>
            <a:pPr lvl="1"/>
            <a:r>
              <a:rPr lang="en-US" sz="2000" dirty="0"/>
              <a:t>direct measurements</a:t>
            </a:r>
          </a:p>
          <a:p>
            <a:pPr lvl="1"/>
            <a:r>
              <a:rPr lang="en-US" sz="2000" dirty="0"/>
              <a:t>differential measurements</a:t>
            </a:r>
          </a:p>
          <a:p>
            <a:pPr lvl="1"/>
            <a:r>
              <a:rPr lang="en-US" sz="2000" dirty="0"/>
              <a:t>transfer measurements</a:t>
            </a:r>
          </a:p>
          <a:p>
            <a:pPr lvl="1"/>
            <a:r>
              <a:rPr lang="en-US" sz="2000" dirty="0"/>
              <a:t>ratio measurements</a:t>
            </a:r>
          </a:p>
          <a:p>
            <a:pPr lvl="1"/>
            <a:r>
              <a:rPr lang="en-US" sz="2000" dirty="0"/>
              <a:t>indirect measurements</a:t>
            </a:r>
          </a:p>
          <a:p>
            <a:pPr lvl="1"/>
            <a:r>
              <a:rPr lang="en-US" sz="2000" dirty="0"/>
              <a:t>substitution measurements</a:t>
            </a:r>
          </a:p>
        </p:txBody>
      </p:sp>
      <p:pic>
        <p:nvPicPr>
          <p:cNvPr id="6" name="Picture 5" descr="Colourful rulers and protractors">
            <a:extLst>
              <a:ext uri="{FF2B5EF4-FFF2-40B4-BE49-F238E27FC236}">
                <a16:creationId xmlns:a16="http://schemas.microsoft.com/office/drawing/2014/main" id="{842D4B3C-347E-8A8B-2255-18688C03B990}"/>
              </a:ext>
            </a:extLst>
          </p:cNvPr>
          <p:cNvPicPr>
            <a:picLocks noChangeAspect="1"/>
          </p:cNvPicPr>
          <p:nvPr/>
        </p:nvPicPr>
        <p:blipFill>
          <a:blip r:embed="rId2"/>
          <a:srcRect l="13465" r="24995"/>
          <a:stretch/>
        </p:blipFill>
        <p:spPr>
          <a:xfrm>
            <a:off x="4773623" y="1328464"/>
            <a:ext cx="3752877" cy="4055332"/>
          </a:xfrm>
          <a:prstGeom prst="rect">
            <a:avLst/>
          </a:prstGeom>
        </p:spPr>
      </p:pic>
      <p:grpSp>
        <p:nvGrpSpPr>
          <p:cNvPr id="17" name="Group 16">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16932" y="5858828"/>
            <a:ext cx="4669847" cy="123363"/>
            <a:chOff x="7015162" y="5858828"/>
            <a:chExt cx="4300544" cy="123363"/>
          </a:xfrm>
        </p:grpSpPr>
        <p:sp>
          <p:nvSpPr>
            <p:cNvPr id="18" name="Rectangle 17">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1"/>
          </p:nvPr>
        </p:nvSpPr>
        <p:spPr>
          <a:xfrm>
            <a:off x="3028950" y="6356350"/>
            <a:ext cx="3086100" cy="365125"/>
          </a:xfrm>
          <a:prstGeom prst="rect">
            <a:avLst/>
          </a:prstGeom>
        </p:spPr>
        <p:txBody>
          <a:bodyPr vert="horz" lIns="91440" tIns="45720" rIns="91440" bIns="45720" rtlCol="0">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930110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en-US" sz="4700" dirty="0"/>
              <a:t>Direct Measurements</a:t>
            </a:r>
          </a:p>
        </p:txBody>
      </p:sp>
      <p:sp>
        <p:nvSpPr>
          <p:cNvPr id="410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2071316"/>
            <a:ext cx="5035164" cy="4119172"/>
          </a:xfrm>
        </p:spPr>
        <p:txBody>
          <a:bodyPr anchor="t">
            <a:normAutofit/>
          </a:bodyPr>
          <a:lstStyle/>
          <a:p>
            <a:r>
              <a:rPr lang="en-US" sz="2600" dirty="0"/>
              <a:t>Placing an instrument directly into contact with the unit under test makes direct measurements.</a:t>
            </a:r>
          </a:p>
          <a:p>
            <a:pPr lvl="1"/>
            <a:r>
              <a:rPr lang="en-US" sz="2600" dirty="0"/>
              <a:t>For example, a handheld DMM with its leads placed directly into an electrical outlet will measure the line voltage directly.</a:t>
            </a:r>
          </a:p>
          <a:p>
            <a:pPr marL="457200" lvl="1" indent="0">
              <a:buNone/>
            </a:pPr>
            <a:endParaRPr lang="en-US" sz="19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l="39811" r="6762"/>
          <a:stretch/>
        </p:blipFill>
        <p:spPr bwMode="auto">
          <a:xfrm>
            <a:off x="5756743" y="2093976"/>
            <a:ext cx="2955798" cy="4096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a:xfrm>
            <a:off x="3028950" y="6356350"/>
            <a:ext cx="3086100" cy="365125"/>
          </a:xfrm>
          <a:prstGeom prst="rect">
            <a:avLst/>
          </a:prstGeom>
        </p:spPr>
        <p:txBody>
          <a:bodyPr vert="horz" lIns="91440" tIns="45720" rIns="91440" bIns="45720" rtlCol="0">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705874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202" y="640080"/>
            <a:ext cx="3614166" cy="1481328"/>
          </a:xfrm>
        </p:spPr>
        <p:txBody>
          <a:bodyPr anchor="b">
            <a:normAutofit/>
          </a:bodyPr>
          <a:lstStyle/>
          <a:p>
            <a:r>
              <a:rPr lang="en-US" sz="4300"/>
              <a:t>Differential Measurements</a:t>
            </a:r>
          </a:p>
        </p:txBody>
      </p:sp>
      <p:sp>
        <p:nvSpPr>
          <p:cNvPr id="512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73202" y="2660904"/>
            <a:ext cx="3614166" cy="3547872"/>
          </a:xfrm>
        </p:spPr>
        <p:txBody>
          <a:bodyPr anchor="t">
            <a:normAutofit/>
          </a:bodyPr>
          <a:lstStyle/>
          <a:p>
            <a:r>
              <a:rPr lang="en-US" sz="1900"/>
              <a:t>Using an instrument, such as a galvanometer or null detector, we can make differential measurements. The difference between a known and unknown quantity are measured.</a:t>
            </a:r>
          </a:p>
          <a:p>
            <a:pPr lvl="1"/>
            <a:r>
              <a:rPr lang="en-US" sz="1900"/>
              <a:t>Using the same example test voltage, a differential reading is taken using a 10V standard. This time, the result has better resolution because Millivolts are being measured.</a:t>
            </a:r>
          </a:p>
          <a:p>
            <a:pPr marL="457200" lvl="1" indent="0">
              <a:buNone/>
            </a:pPr>
            <a:endParaRPr lang="en-US" sz="190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4286" y="1197185"/>
            <a:ext cx="4094226" cy="446362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a:xfrm>
            <a:off x="3028950" y="6356350"/>
            <a:ext cx="3086100" cy="365125"/>
          </a:xfrm>
          <a:prstGeom prst="rect">
            <a:avLst/>
          </a:prstGeom>
        </p:spPr>
        <p:txBody>
          <a:bodyPr vert="horz" lIns="91440" tIns="45720" rIns="91440" bIns="45720" rtlCol="0">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6398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85000"/>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SI Units</a:t>
            </a:r>
          </a:p>
        </p:txBody>
      </p:sp>
      <p:sp>
        <p:nvSpPr>
          <p:cNvPr id="3" name="Content Placeholder 2"/>
          <p:cNvSpPr>
            <a:spLocks noGrp="1"/>
          </p:cNvSpPr>
          <p:nvPr>
            <p:ph idx="1"/>
          </p:nvPr>
        </p:nvSpPr>
        <p:spPr/>
        <p:txBody>
          <a:bodyPr/>
          <a:lstStyle/>
          <a:p>
            <a:pPr algn="just"/>
            <a:r>
              <a:rPr lang="en-US" sz="2400" dirty="0"/>
              <a:t>In general, ISO systems (ex. 9001 &amp; 17025) follow European units of measurement, the metric system,</a:t>
            </a:r>
          </a:p>
          <a:p>
            <a:pPr algn="just"/>
            <a:r>
              <a:rPr lang="en-US" sz="2400" dirty="0"/>
              <a:t>SI stands for International Standards,</a:t>
            </a:r>
          </a:p>
          <a:p>
            <a:pPr algn="just"/>
            <a:r>
              <a:rPr lang="en-US" sz="2400" dirty="0"/>
              <a:t>From the point of view of electrical metrology, we are concerned directly about:</a:t>
            </a:r>
          </a:p>
          <a:p>
            <a:pPr lvl="1" algn="just"/>
            <a:r>
              <a:rPr lang="en-US" sz="2000" dirty="0"/>
              <a:t>Time (measured in seconds)</a:t>
            </a:r>
          </a:p>
          <a:p>
            <a:pPr lvl="1" algn="just"/>
            <a:r>
              <a:rPr lang="en-US" sz="2000" dirty="0"/>
              <a:t>Electrical Current (measured in Amperes)</a:t>
            </a:r>
          </a:p>
          <a:p>
            <a:pPr lvl="1" algn="just"/>
            <a:r>
              <a:rPr lang="en-US" sz="2000" dirty="0"/>
              <a:t>Thermodynamic Temperature (measured in Kelvins)</a:t>
            </a:r>
          </a:p>
          <a:p>
            <a:pPr algn="just"/>
            <a:r>
              <a:rPr lang="en-US" sz="2400" dirty="0"/>
              <a:t>Indirectly we also consider:</a:t>
            </a:r>
          </a:p>
          <a:p>
            <a:pPr lvl="1" algn="just"/>
            <a:r>
              <a:rPr lang="en-US" sz="2000" dirty="0"/>
              <a:t>Length (measured in meters)</a:t>
            </a:r>
          </a:p>
          <a:p>
            <a:pPr lvl="1" algn="just"/>
            <a:r>
              <a:rPr lang="en-US" sz="2000" dirty="0"/>
              <a:t>Mass (measured in Kilograms)</a:t>
            </a:r>
          </a:p>
          <a:p>
            <a:pPr lvl="1"/>
            <a:endParaRPr lang="en-US" sz="2400" dirty="0"/>
          </a:p>
          <a:p>
            <a:endParaRPr lang="en-US" dirty="0"/>
          </a:p>
        </p:txBody>
      </p:sp>
      <p:pic>
        <p:nvPicPr>
          <p:cNvPr id="1026" name="Picture 2" descr="ISO Standards: What Are They? How to Obtain, Types, Benefits">
            <a:extLst>
              <a:ext uri="{FF2B5EF4-FFF2-40B4-BE49-F238E27FC236}">
                <a16:creationId xmlns:a16="http://schemas.microsoft.com/office/drawing/2014/main" id="{90075EE5-67B7-D40B-E045-FD6CF0B5F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7934" y="4337305"/>
            <a:ext cx="1877124" cy="181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934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520" y="741391"/>
            <a:ext cx="2662237" cy="1246435"/>
          </a:xfrm>
        </p:spPr>
        <p:txBody>
          <a:bodyPr anchor="b">
            <a:normAutofit/>
          </a:bodyPr>
          <a:lstStyle/>
          <a:p>
            <a:pPr algn="ctr"/>
            <a:r>
              <a:rPr lang="en-US" sz="2800" dirty="0"/>
              <a:t>Transfer Measurements</a:t>
            </a:r>
          </a:p>
        </p:txBody>
      </p:sp>
      <p:sp>
        <p:nvSpPr>
          <p:cNvPr id="3" name="Content Placeholder 2"/>
          <p:cNvSpPr>
            <a:spLocks noGrp="1"/>
          </p:cNvSpPr>
          <p:nvPr>
            <p:ph idx="1"/>
          </p:nvPr>
        </p:nvSpPr>
        <p:spPr>
          <a:xfrm>
            <a:off x="657519" y="1987826"/>
            <a:ext cx="3010020" cy="3993482"/>
          </a:xfrm>
        </p:spPr>
        <p:txBody>
          <a:bodyPr anchor="t">
            <a:normAutofit/>
          </a:bodyPr>
          <a:lstStyle/>
          <a:p>
            <a:r>
              <a:rPr lang="en-US" sz="2000" dirty="0"/>
              <a:t>In contrast, it is possible to make transfer measurements where the result of the measurement is not in the same units as the value that's measured.</a:t>
            </a:r>
          </a:p>
          <a:p>
            <a:pPr lvl="1"/>
            <a:r>
              <a:rPr lang="en-US" sz="2000" dirty="0"/>
              <a:t>In this diagram, a resistor (</a:t>
            </a:r>
            <a:r>
              <a:rPr lang="en-US" sz="2000" dirty="0" err="1"/>
              <a:t>R</a:t>
            </a:r>
            <a:r>
              <a:rPr lang="en-US" sz="2000" baseline="-25000" dirty="0" err="1"/>
              <a:t>test</a:t>
            </a:r>
            <a:r>
              <a:rPr lang="en-US" sz="2000" dirty="0"/>
              <a:t>) is being measured against a standard resistor (</a:t>
            </a:r>
            <a:r>
              <a:rPr lang="en-US" sz="2000" dirty="0" err="1"/>
              <a:t>R</a:t>
            </a:r>
            <a:r>
              <a:rPr lang="en-US" sz="2000" baseline="-25000" dirty="0" err="1"/>
              <a:t>std</a:t>
            </a:r>
            <a:r>
              <a:rPr lang="en-US" sz="2000" dirty="0"/>
              <a:t>).</a:t>
            </a:r>
          </a:p>
          <a:p>
            <a:pPr marL="457200" lvl="1" indent="0">
              <a:buNone/>
            </a:pPr>
            <a:endParaRPr lang="en-US" sz="2000" dirty="0"/>
          </a:p>
        </p:txBody>
      </p:sp>
      <p:pic>
        <p:nvPicPr>
          <p:cNvPr id="6146" name="Picture 2" descr="A diagram of a voltage test&#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r="3" b="318"/>
          <a:stretch/>
        </p:blipFill>
        <p:spPr bwMode="auto">
          <a:xfrm>
            <a:off x="3915545" y="983973"/>
            <a:ext cx="4568358" cy="493653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151" name="Group 6150">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16932" y="5858828"/>
            <a:ext cx="4669847" cy="123363"/>
            <a:chOff x="7015162" y="5858828"/>
            <a:chExt cx="4300544" cy="123363"/>
          </a:xfrm>
        </p:grpSpPr>
        <p:sp>
          <p:nvSpPr>
            <p:cNvPr id="6152" name="Rectangle 6151">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1"/>
          </p:nvPr>
        </p:nvSpPr>
        <p:spPr>
          <a:xfrm>
            <a:off x="3028950" y="6356350"/>
            <a:ext cx="3086100" cy="365125"/>
          </a:xfrm>
          <a:prstGeom prst="rect">
            <a:avLst/>
          </a:prstGeom>
        </p:spPr>
        <p:txBody>
          <a:bodyPr vert="horz" lIns="91440" tIns="45720" rIns="91440" bIns="45720" rtlCol="0">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616075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16698" y="1138036"/>
            <a:ext cx="4198652" cy="1402470"/>
          </a:xfrm>
        </p:spPr>
        <p:txBody>
          <a:bodyPr anchor="t">
            <a:normAutofit/>
          </a:bodyPr>
          <a:lstStyle/>
          <a:p>
            <a:r>
              <a:rPr lang="en-US" sz="3600" dirty="0"/>
              <a:t>Ratio Measurements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6591" y="1724005"/>
            <a:ext cx="3274079" cy="354913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151" name="Straight Connector 615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4053"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316698" y="1808922"/>
            <a:ext cx="4083287" cy="4333461"/>
          </a:xfrm>
        </p:spPr>
        <p:txBody>
          <a:bodyPr>
            <a:normAutofit/>
          </a:bodyPr>
          <a:lstStyle/>
          <a:p>
            <a:r>
              <a:rPr lang="en-US" sz="2400" dirty="0"/>
              <a:t>Because the value of </a:t>
            </a:r>
            <a:r>
              <a:rPr lang="en-US" sz="2400" dirty="0" err="1"/>
              <a:t>R</a:t>
            </a:r>
            <a:r>
              <a:rPr lang="en-US" sz="2400" baseline="-25000" dirty="0" err="1"/>
              <a:t>std</a:t>
            </a:r>
            <a:r>
              <a:rPr lang="en-US" sz="2400" dirty="0"/>
              <a:t> is transferred to </a:t>
            </a:r>
            <a:r>
              <a:rPr lang="en-US" sz="2400" dirty="0" err="1"/>
              <a:t>R</a:t>
            </a:r>
            <a:r>
              <a:rPr lang="en-US" sz="2400" baseline="-25000" dirty="0" err="1"/>
              <a:t>test</a:t>
            </a:r>
            <a:r>
              <a:rPr lang="en-US" sz="2400" dirty="0"/>
              <a:t> via the voltage ration, this is also a ratio measurement.</a:t>
            </a:r>
          </a:p>
          <a:p>
            <a:pPr lvl="1"/>
            <a:r>
              <a:rPr lang="en-US" dirty="0"/>
              <a:t>Ratio measurements are very common in DC and low frequency metrology. Because there are no ratio standards, the evaluation of a ratio device is an independent experiment.</a:t>
            </a:r>
          </a:p>
          <a:p>
            <a:pPr marL="457200" lvl="1" indent="0">
              <a:buNone/>
            </a:pPr>
            <a:endParaRPr lang="en-US" dirty="0"/>
          </a:p>
        </p:txBody>
      </p:sp>
      <p:sp>
        <p:nvSpPr>
          <p:cNvPr id="4" name="Footer Placeholder 3"/>
          <p:cNvSpPr>
            <a:spLocks noGrp="1"/>
          </p:cNvSpPr>
          <p:nvPr>
            <p:ph type="ftr" sz="quarter" idx="11"/>
          </p:nvPr>
        </p:nvSpPr>
        <p:spPr>
          <a:xfrm>
            <a:off x="4316698" y="6356350"/>
            <a:ext cx="2440767" cy="365125"/>
          </a:xfrm>
          <a:prstGeom prst="rect">
            <a:avLst/>
          </a:prstGeom>
        </p:spPr>
        <p:txBody>
          <a:bodyPr vert="horz" lIns="91440" tIns="45720" rIns="91440" bIns="45720" rtlCol="0">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solidFill>
                <a:schemeClr val="tx1">
                  <a:lumMod val="50000"/>
                  <a:lumOff val="50000"/>
                </a:schemeClr>
              </a:solidFill>
            </a:endParaRPr>
          </a:p>
        </p:txBody>
      </p:sp>
    </p:spTree>
    <p:extLst>
      <p:ext uri="{BB962C8B-B14F-4D97-AF65-F5344CB8AC3E}">
        <p14:creationId xmlns:p14="http://schemas.microsoft.com/office/powerpoint/2010/main" val="2701273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380" y="1138265"/>
            <a:ext cx="3408571" cy="1401183"/>
          </a:xfrm>
        </p:spPr>
        <p:txBody>
          <a:bodyPr anchor="t">
            <a:normAutofit/>
          </a:bodyPr>
          <a:lstStyle/>
          <a:p>
            <a:pPr algn="l"/>
            <a:r>
              <a:rPr lang="en-US" sz="3600" dirty="0"/>
              <a:t>Indirect Measurements</a:t>
            </a:r>
          </a:p>
        </p:txBody>
      </p:sp>
      <p:cxnSp>
        <p:nvCxnSpPr>
          <p:cNvPr id="7175" name="Straight Connector 7174">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6096"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71380" y="2196548"/>
            <a:ext cx="3408571" cy="3957563"/>
          </a:xfrm>
        </p:spPr>
        <p:txBody>
          <a:bodyPr>
            <a:normAutofit fontScale="92500" lnSpcReduction="10000"/>
          </a:bodyPr>
          <a:lstStyle/>
          <a:p>
            <a:r>
              <a:rPr lang="en-US" sz="1500" dirty="0"/>
              <a:t>Indirect measurements find the value in question from other values. For example, DC current is indirectly determined by measuring the voltage drop across a known resistance. The value of the current is computed from Ohm's law.</a:t>
            </a:r>
          </a:p>
          <a:p>
            <a:r>
              <a:rPr lang="en-US" sz="1500" dirty="0"/>
              <a:t>Another type of indirect method uses a thermal sensor to compare the heat generated in a pure resistor by the alternate application of known DC and test AC voltages.</a:t>
            </a:r>
          </a:p>
          <a:p>
            <a:r>
              <a:rPr lang="en-US" sz="1500" dirty="0"/>
              <a:t>If a perfect sensor is used, the AC and DC voltages are equal when the heat generated in the resistor does not change as they are alternately applied.</a:t>
            </a:r>
          </a:p>
          <a:p>
            <a:r>
              <a:rPr lang="en-US" sz="1500" dirty="0"/>
              <a:t>This is also a transfer measurement, since the known value of the DC voltage is transferred to the unknown AC voltage.</a:t>
            </a:r>
          </a:p>
          <a:p>
            <a:endParaRPr lang="en-US" sz="1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79951" y="1138265"/>
            <a:ext cx="4975422" cy="240064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a:xfrm>
            <a:off x="3028950" y="6356350"/>
            <a:ext cx="3086100" cy="365125"/>
          </a:xfrm>
          <a:prstGeom prst="rect">
            <a:avLst/>
          </a:prstGeom>
        </p:spPr>
        <p:txBody>
          <a:bodyPr vert="horz" lIns="91440" tIns="45720" rIns="91440" bIns="45720" rtlCol="0">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94098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 Measurements</a:t>
            </a:r>
          </a:p>
        </p:txBody>
      </p:sp>
      <p:sp>
        <p:nvSpPr>
          <p:cNvPr id="3" name="Content Placeholder 2"/>
          <p:cNvSpPr>
            <a:spLocks noGrp="1"/>
          </p:cNvSpPr>
          <p:nvPr>
            <p:ph idx="1"/>
          </p:nvPr>
        </p:nvSpPr>
        <p:spPr/>
        <p:txBody>
          <a:bodyPr>
            <a:normAutofit/>
          </a:bodyPr>
          <a:lstStyle/>
          <a:p>
            <a:pPr algn="just"/>
            <a:r>
              <a:rPr lang="en-US" sz="2800" dirty="0"/>
              <a:t>The substitution method as the name implies, substitutes a standard value in place of the actual standard.</a:t>
            </a:r>
          </a:p>
          <a:p>
            <a:pPr algn="just"/>
            <a:r>
              <a:rPr lang="en-US" sz="2800" dirty="0"/>
              <a:t>One example would be the use of an electrical quantity for an actual physical quantity to calibrate a device.</a:t>
            </a:r>
          </a:p>
          <a:p>
            <a:pPr algn="just"/>
            <a:r>
              <a:rPr lang="en-US" sz="2800" dirty="0"/>
              <a:t>A calibrated signal generator may be used to simulate an actual sensor output (representing a physical quantity) as a calibration source for the system's readout device.</a:t>
            </a:r>
          </a:p>
          <a:p>
            <a:pPr algn="just"/>
            <a:endParaRPr lang="en-US" sz="1600"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405121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MEASUREMENT CHARACTERISTICS</a:t>
            </a:r>
          </a:p>
        </p:txBody>
      </p:sp>
      <p:sp>
        <p:nvSpPr>
          <p:cNvPr id="3" name="Content Placeholder 2"/>
          <p:cNvSpPr>
            <a:spLocks noGrp="1"/>
          </p:cNvSpPr>
          <p:nvPr>
            <p:ph idx="1"/>
          </p:nvPr>
        </p:nvSpPr>
        <p:spPr/>
        <p:txBody>
          <a:bodyPr>
            <a:normAutofit lnSpcReduction="10000"/>
          </a:bodyPr>
          <a:lstStyle/>
          <a:p>
            <a:r>
              <a:rPr lang="en-US" sz="2800" dirty="0"/>
              <a:t>There are several common measurement characteristics that can be applied to electrical, physical, and dimensional metrological measurements, some are related, some are interchangeable:</a:t>
            </a:r>
          </a:p>
          <a:p>
            <a:pPr lvl="1"/>
            <a:r>
              <a:rPr lang="en-US" dirty="0"/>
              <a:t>variability</a:t>
            </a:r>
          </a:p>
          <a:p>
            <a:pPr lvl="1"/>
            <a:r>
              <a:rPr lang="en-US" dirty="0"/>
              <a:t>sensitivity</a:t>
            </a:r>
          </a:p>
          <a:p>
            <a:pPr lvl="1"/>
            <a:r>
              <a:rPr lang="en-US" dirty="0"/>
              <a:t>repeatability</a:t>
            </a:r>
          </a:p>
          <a:p>
            <a:pPr lvl="1"/>
            <a:r>
              <a:rPr lang="en-US" dirty="0"/>
              <a:t>reproducibility</a:t>
            </a:r>
          </a:p>
          <a:p>
            <a:pPr lvl="1"/>
            <a:r>
              <a:rPr lang="en-US" dirty="0"/>
              <a:t>bias</a:t>
            </a:r>
          </a:p>
          <a:p>
            <a:pPr lvl="1"/>
            <a:r>
              <a:rPr lang="en-US" dirty="0"/>
              <a:t>linearity</a:t>
            </a:r>
          </a:p>
          <a:p>
            <a:pPr lvl="1"/>
            <a:r>
              <a:rPr lang="en-US" dirty="0"/>
              <a:t>stability</a:t>
            </a:r>
          </a:p>
          <a:p>
            <a:pPr lvl="1"/>
            <a:r>
              <a:rPr lang="en-US" dirty="0"/>
              <a:t>precision</a:t>
            </a:r>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2050" name="Picture 2" descr="15 Best Hands-On Measurement Activities for Kids in 2024">
            <a:extLst>
              <a:ext uri="{FF2B5EF4-FFF2-40B4-BE49-F238E27FC236}">
                <a16:creationId xmlns:a16="http://schemas.microsoft.com/office/drawing/2014/main" id="{CEE1F346-E16B-35B4-10B4-A8509B8B7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566" y="3508513"/>
            <a:ext cx="3504802" cy="2329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85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a:t>
            </a:r>
          </a:p>
        </p:txBody>
      </p:sp>
      <p:sp>
        <p:nvSpPr>
          <p:cNvPr id="3" name="Content Placeholder 2"/>
          <p:cNvSpPr>
            <a:spLocks noGrp="1"/>
          </p:cNvSpPr>
          <p:nvPr>
            <p:ph idx="1"/>
          </p:nvPr>
        </p:nvSpPr>
        <p:spPr/>
        <p:txBody>
          <a:bodyPr>
            <a:normAutofit/>
          </a:bodyPr>
          <a:lstStyle/>
          <a:p>
            <a:r>
              <a:rPr lang="en-US" sz="1800" dirty="0"/>
              <a:t>Variability is the tendency of the measurement process to produce slightly different measurements on the same test item, where conditions of measurement are either stable or vary over time, temperature, operators, etc. and considers tow main sources:</a:t>
            </a:r>
          </a:p>
          <a:p>
            <a:pPr lvl="1"/>
            <a:r>
              <a:rPr lang="en-US" sz="1600" dirty="0"/>
              <a:t>Short-term variability ascribed to the precision of the instrument, ex. below</a:t>
            </a:r>
          </a:p>
          <a:p>
            <a:pPr lvl="1"/>
            <a:r>
              <a:rPr lang="en-US" sz="1600" dirty="0"/>
              <a:t>Long-term variability related to changes in environment and handling techniques, ex. below</a:t>
            </a:r>
          </a:p>
          <a:p>
            <a:pPr marL="457200" lvl="1" indent="0">
              <a:buNone/>
            </a:pPr>
            <a:endParaRPr lang="en-US" sz="2000"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416710"/>
            <a:ext cx="245745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473860"/>
            <a:ext cx="196215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850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85000"/>
            <a:alpha val="6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a:t>
            </a:r>
          </a:p>
        </p:txBody>
      </p:sp>
      <p:sp>
        <p:nvSpPr>
          <p:cNvPr id="3" name="Content Placeholder 2"/>
          <p:cNvSpPr>
            <a:spLocks noGrp="1"/>
          </p:cNvSpPr>
          <p:nvPr>
            <p:ph idx="1"/>
          </p:nvPr>
        </p:nvSpPr>
        <p:spPr/>
        <p:txBody>
          <a:bodyPr>
            <a:normAutofit/>
          </a:bodyPr>
          <a:lstStyle/>
          <a:p>
            <a:r>
              <a:rPr lang="en-US" sz="2800" dirty="0"/>
              <a:t>The sensitivity of an instrument refers to how well the instrument perceives the parameter to be measured.</a:t>
            </a:r>
          </a:p>
          <a:p>
            <a:pPr lvl="1"/>
            <a:r>
              <a:rPr lang="en-US" sz="2400" dirty="0"/>
              <a:t>It is the smallest change on the input that causes an indication on the output of the instrument.</a:t>
            </a:r>
          </a:p>
          <a:p>
            <a:pPr lvl="1"/>
            <a:r>
              <a:rPr lang="en-US" sz="2400" dirty="0"/>
              <a:t>Another way to define the sensitivity is a measure of the minimum input signal to which a device will show a measurable response at the output.</a:t>
            </a:r>
          </a:p>
          <a:p>
            <a:pPr lvl="1"/>
            <a:r>
              <a:rPr lang="en-US" dirty="0"/>
              <a:t>Example a digit of accuracy</a:t>
            </a:r>
            <a:endParaRPr lang="en-US" sz="2400" dirty="0"/>
          </a:p>
          <a:p>
            <a:pPr marL="457200" lvl="1" indent="0">
              <a:buNone/>
            </a:pPr>
            <a:endParaRPr lang="en-US" sz="2400"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027927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Repeatability</a:t>
            </a:r>
          </a:p>
        </p:txBody>
      </p:sp>
      <p:graphicFrame>
        <p:nvGraphicFramePr>
          <p:cNvPr id="6" name="Content Placeholder 2">
            <a:extLst>
              <a:ext uri="{FF2B5EF4-FFF2-40B4-BE49-F238E27FC236}">
                <a16:creationId xmlns:a16="http://schemas.microsoft.com/office/drawing/2014/main" id="{5EC8FB9A-3D31-153A-5A49-D86CBB6746A6}"/>
              </a:ext>
            </a:extLst>
          </p:cNvPr>
          <p:cNvGraphicFramePr>
            <a:graphicFrameLocks noGrp="1"/>
          </p:cNvGraphicFramePr>
          <p:nvPr>
            <p:ph idx="1"/>
            <p:extLst>
              <p:ext uri="{D42A27DB-BD31-4B8C-83A1-F6EECF244321}">
                <p14:modId xmlns:p14="http://schemas.microsoft.com/office/powerpoint/2010/main" val="1420691382"/>
              </p:ext>
            </p:extLst>
          </p:nvPr>
        </p:nvGraphicFramePr>
        <p:xfrm>
          <a:off x="628650" y="1309817"/>
          <a:ext cx="7886700" cy="4842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827408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Repeatability Example</a:t>
            </a:r>
          </a:p>
        </p:txBody>
      </p:sp>
      <p:sp>
        <p:nvSpPr>
          <p:cNvPr id="3" name="Content Placeholder 2"/>
          <p:cNvSpPr>
            <a:spLocks noGrp="1"/>
          </p:cNvSpPr>
          <p:nvPr>
            <p:ph idx="1"/>
          </p:nvPr>
        </p:nvSpPr>
        <p:spPr/>
        <p:txBody>
          <a:bodyPr>
            <a:normAutofit/>
          </a:bodyPr>
          <a:lstStyle/>
          <a:p>
            <a:r>
              <a:rPr lang="en-US" sz="2800" dirty="0"/>
              <a:t>Repeatability is one of the R's in Gage R&amp;R studies.</a:t>
            </a:r>
          </a:p>
          <a:p>
            <a:r>
              <a:rPr lang="en-US" sz="2800" dirty="0"/>
              <a:t>Conditions shown in the graphic at below are for one operator at one machine measuring the same part.</a:t>
            </a:r>
          </a:p>
          <a:p>
            <a:pPr lvl="1"/>
            <a:r>
              <a:rPr lang="en-US" sz="2400" dirty="0"/>
              <a:t>The width of the resulting bell curve provides an indication of the repeatability.</a:t>
            </a:r>
          </a:p>
          <a:p>
            <a:endParaRPr lang="en-US" sz="2400"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872543"/>
            <a:ext cx="2286000" cy="2481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5577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Reproducibility </a:t>
            </a:r>
          </a:p>
        </p:txBody>
      </p:sp>
      <p:sp>
        <p:nvSpPr>
          <p:cNvPr id="3" name="Content Placeholder 2"/>
          <p:cNvSpPr>
            <a:spLocks noGrp="1"/>
          </p:cNvSpPr>
          <p:nvPr>
            <p:ph idx="1"/>
          </p:nvPr>
        </p:nvSpPr>
        <p:spPr/>
        <p:txBody>
          <a:bodyPr>
            <a:normAutofit/>
          </a:bodyPr>
          <a:lstStyle/>
          <a:p>
            <a:r>
              <a:rPr lang="en-US" sz="2000" dirty="0"/>
              <a:t>Reproducibility conditions are where test results are obtained with the same method on identical test items in different laboratories with different operators using different equipment.</a:t>
            </a:r>
          </a:p>
          <a:p>
            <a:r>
              <a:rPr lang="en-US" sz="2000" dirty="0"/>
              <a:t>Reproducibility is another one of the R's in Gage R&amp;R studies. The graphic shows the differences between operators or different measurement systems.</a:t>
            </a:r>
          </a:p>
          <a:p>
            <a:pPr lvl="1"/>
            <a:r>
              <a:rPr lang="en-US" sz="1800" dirty="0"/>
              <a:t>This characteristic is a measurement of the variation in the measurement "central tendencies" of each operator.</a:t>
            </a:r>
          </a:p>
          <a:p>
            <a:endParaRPr lang="en-US" sz="2400"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191000"/>
            <a:ext cx="2057400" cy="2233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8861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 Derived Units</a:t>
            </a:r>
          </a:p>
        </p:txBody>
      </p:sp>
      <p:sp>
        <p:nvSpPr>
          <p:cNvPr id="3" name="Content Placeholder 2"/>
          <p:cNvSpPr>
            <a:spLocks noGrp="1"/>
          </p:cNvSpPr>
          <p:nvPr>
            <p:ph idx="1"/>
          </p:nvPr>
        </p:nvSpPr>
        <p:spPr/>
        <p:txBody>
          <a:bodyPr>
            <a:normAutofit fontScale="85000" lnSpcReduction="20000"/>
          </a:bodyPr>
          <a:lstStyle/>
          <a:p>
            <a:pPr algn="just"/>
            <a:r>
              <a:rPr lang="en-US" sz="2400" dirty="0"/>
              <a:t>From SI Base Units there are several Derived Units such as:</a:t>
            </a:r>
          </a:p>
          <a:p>
            <a:pPr lvl="1" algn="just"/>
            <a:r>
              <a:rPr lang="en-US" sz="2200" dirty="0"/>
              <a:t>Energy/ Quantity of Work (measured in Joules, J)</a:t>
            </a:r>
          </a:p>
          <a:p>
            <a:pPr lvl="1" algn="just"/>
            <a:r>
              <a:rPr lang="en-US" sz="2200" dirty="0"/>
              <a:t>Power/ Heat Flow Rate (measured in Watts, W)</a:t>
            </a:r>
          </a:p>
          <a:p>
            <a:pPr lvl="1" algn="just"/>
            <a:r>
              <a:rPr lang="en-US" sz="2200" dirty="0"/>
              <a:t>Frequency (measured in Hertz, Hz)</a:t>
            </a:r>
          </a:p>
          <a:p>
            <a:pPr lvl="1" algn="just"/>
            <a:r>
              <a:rPr lang="en-US" sz="2200" dirty="0"/>
              <a:t>Magnetic Flux (measured in Webers, W)</a:t>
            </a:r>
          </a:p>
          <a:p>
            <a:pPr lvl="1" algn="just"/>
            <a:r>
              <a:rPr lang="en-US" sz="2200" dirty="0"/>
              <a:t>Inductance (measured in Henrys, H)</a:t>
            </a:r>
          </a:p>
          <a:p>
            <a:pPr lvl="1" algn="just"/>
            <a:r>
              <a:rPr lang="en-US" sz="2200" dirty="0"/>
              <a:t>Electrical Charge (measured in Coulombs, C)</a:t>
            </a:r>
          </a:p>
          <a:p>
            <a:pPr lvl="1" algn="just"/>
            <a:r>
              <a:rPr lang="en-US" sz="2200" dirty="0"/>
              <a:t>Capacitance (measured in Farads, F)</a:t>
            </a:r>
          </a:p>
          <a:p>
            <a:pPr lvl="1" algn="just"/>
            <a:r>
              <a:rPr lang="en-US" sz="2200" dirty="0"/>
              <a:t>Voltage (Measured in Volts, V)</a:t>
            </a:r>
          </a:p>
          <a:p>
            <a:pPr lvl="1" algn="just"/>
            <a:r>
              <a:rPr lang="en-US" sz="2200" dirty="0"/>
              <a:t>Resistance (measured in Ohms, </a:t>
            </a:r>
            <a:r>
              <a:rPr lang="el-GR" sz="2200" dirty="0"/>
              <a:t>Ω</a:t>
            </a:r>
            <a:r>
              <a:rPr lang="en-US" sz="2200" dirty="0"/>
              <a:t>)</a:t>
            </a:r>
          </a:p>
          <a:p>
            <a:pPr lvl="1" algn="just"/>
            <a:r>
              <a:rPr lang="en-US" sz="2200" dirty="0"/>
              <a:t>Temperature (measured in Celsius Degrees, C</a:t>
            </a:r>
            <a:r>
              <a:rPr lang="el-GR" sz="2200" dirty="0"/>
              <a:t>°</a:t>
            </a:r>
            <a:r>
              <a:rPr lang="en-US" sz="2200" dirty="0"/>
              <a:t>)</a:t>
            </a:r>
          </a:p>
          <a:p>
            <a:pPr algn="just"/>
            <a:r>
              <a:rPr lang="en-US" sz="2600" dirty="0"/>
              <a:t>From the above take note Power is not “P,” Inductance and Current is not “I,” Resistance is not “R,” and we do not use Fahrenheit</a:t>
            </a:r>
          </a:p>
          <a:p>
            <a:pPr algn="just"/>
            <a:r>
              <a:rPr lang="en-US" sz="2600" dirty="0"/>
              <a:t>Example 1 amp, is equal to 1 coulomb of (6,250,000,000,000,000,000 electrons) passing by a given point in a circuit during 1 second of time</a:t>
            </a:r>
          </a:p>
        </p:txBody>
      </p:sp>
    </p:spTree>
    <p:extLst>
      <p:ext uri="{BB962C8B-B14F-4D97-AF65-F5344CB8AC3E}">
        <p14:creationId xmlns:p14="http://schemas.microsoft.com/office/powerpoint/2010/main" val="3179138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85000"/>
            <a:alpha val="6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normAutofit/>
          </a:bodyPr>
          <a:lstStyle/>
          <a:p>
            <a:r>
              <a:rPr lang="en-US" sz="2400" dirty="0"/>
              <a:t>As defined in ISO 5725, bias is the difference between the expectation of the test results and an accepted reference value.</a:t>
            </a:r>
          </a:p>
          <a:p>
            <a:r>
              <a:rPr lang="en-US" sz="2400" dirty="0"/>
              <a:t>The error of the result of a measurement may often be considered as arising from a number of random and systematic effects that contribute individual components of error to the error of the result.</a:t>
            </a:r>
          </a:p>
          <a:p>
            <a:pPr lvl="1"/>
            <a:r>
              <a:rPr lang="en-US" sz="2000" dirty="0"/>
              <a:t>Although the term bias is often used as a synonym for the term systematic error, because systematic error is defined in a broadly applicable way, bias is defined only in connection with a measuring instrument, therefore the use of the term systematic error is recommended.</a:t>
            </a:r>
          </a:p>
          <a:p>
            <a:endParaRPr lang="en-US" sz="2400"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578417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normAutofit/>
          </a:bodyPr>
          <a:lstStyle/>
          <a:p>
            <a:r>
              <a:rPr lang="en-US" sz="2400" dirty="0"/>
              <a:t>Most measuring instruments are designed to give a linear indication.</a:t>
            </a:r>
          </a:p>
          <a:p>
            <a:r>
              <a:rPr lang="en-US" sz="2400" dirty="0"/>
              <a:t>This means that a graph comparing the actual values of a range of </a:t>
            </a:r>
            <a:r>
              <a:rPr lang="en-US" sz="2400" dirty="0" err="1"/>
              <a:t>measurands</a:t>
            </a:r>
            <a:r>
              <a:rPr lang="en-US" sz="2400" dirty="0"/>
              <a:t> to the readings of those values by the instrument will be a straight line.</a:t>
            </a:r>
          </a:p>
          <a:p>
            <a:pPr lvl="1"/>
            <a:r>
              <a:rPr lang="en-US" sz="2000" dirty="0"/>
              <a:t>Some measurements, for example electronic amplification, are usually made on a logarithmic scale rather than a linear one.</a:t>
            </a:r>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286865"/>
            <a:ext cx="252412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324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85000"/>
            <a:alpha val="4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3" name="Content Placeholder 2"/>
          <p:cNvSpPr>
            <a:spLocks noGrp="1"/>
          </p:cNvSpPr>
          <p:nvPr>
            <p:ph idx="1"/>
          </p:nvPr>
        </p:nvSpPr>
        <p:spPr/>
        <p:txBody>
          <a:bodyPr>
            <a:normAutofit/>
          </a:bodyPr>
          <a:lstStyle/>
          <a:p>
            <a:r>
              <a:rPr lang="en-US" sz="2400" dirty="0"/>
              <a:t>Stability refers to the ability of a measuring instrument to maintain constant metrological characteristics with time.</a:t>
            </a:r>
          </a:p>
          <a:p>
            <a:pPr lvl="1"/>
            <a:r>
              <a:rPr lang="en-US" sz="2000" dirty="0"/>
              <a:t>In many case we check our standards with a daily operational verification and collect data to verify, among other things, proper stability before and after a series of measurements.</a:t>
            </a:r>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040863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MEASUREMENT DATA CONSIDERATIONS - </a:t>
            </a:r>
          </a:p>
        </p:txBody>
      </p:sp>
      <p:sp>
        <p:nvSpPr>
          <p:cNvPr id="3" name="Content Placeholder 2"/>
          <p:cNvSpPr>
            <a:spLocks noGrp="1"/>
          </p:cNvSpPr>
          <p:nvPr>
            <p:ph idx="1"/>
          </p:nvPr>
        </p:nvSpPr>
        <p:spPr/>
        <p:txBody>
          <a:bodyPr>
            <a:normAutofit/>
          </a:bodyPr>
          <a:lstStyle/>
          <a:p>
            <a:r>
              <a:rPr lang="en-US" sz="2400" dirty="0"/>
              <a:t>Measurement data is the media used to communicate measurements from the calibration lab to the equipment end user.</a:t>
            </a:r>
          </a:p>
          <a:p>
            <a:r>
              <a:rPr lang="en-US" sz="2400" dirty="0"/>
              <a:t>Measurements can be made to the highest possible accuracies with measurement uncertainties approaching 0%, however, poorly recorded data nullifies the measurements as far as the end user is concerned.</a:t>
            </a:r>
          </a:p>
          <a:p>
            <a:r>
              <a:rPr lang="en-US" sz="2400" dirty="0"/>
              <a:t>Data must contain the correct number of decimal places and clearly indicate the units of measurements.</a:t>
            </a:r>
          </a:p>
          <a:p>
            <a:r>
              <a:rPr lang="en-US" sz="2400" dirty="0"/>
              <a:t>Data can be presented in a number of ways such as calibration reports, histograms, charts, diagrams etc. </a:t>
            </a:r>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52535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Identifying Measurement Data Considerations</a:t>
            </a:r>
          </a:p>
        </p:txBody>
      </p:sp>
      <p:sp>
        <p:nvSpPr>
          <p:cNvPr id="3" name="Content Placeholder 2"/>
          <p:cNvSpPr>
            <a:spLocks noGrp="1"/>
          </p:cNvSpPr>
          <p:nvPr>
            <p:ph idx="1"/>
          </p:nvPr>
        </p:nvSpPr>
        <p:spPr/>
        <p:txBody>
          <a:bodyPr>
            <a:normAutofit/>
          </a:bodyPr>
          <a:lstStyle/>
          <a:p>
            <a:r>
              <a:rPr lang="en-US" sz="2400" dirty="0"/>
              <a:t>There are about six major focuses in the identification and how to respond to various measurement data considerations:</a:t>
            </a:r>
          </a:p>
          <a:p>
            <a:pPr lvl="1"/>
            <a:r>
              <a:rPr lang="en-US" sz="2000" dirty="0"/>
              <a:t>Readability – legible if handwritten, understandable, well labeled,</a:t>
            </a:r>
          </a:p>
          <a:p>
            <a:pPr lvl="1"/>
            <a:r>
              <a:rPr lang="en-US" sz="2000" dirty="0"/>
              <a:t>integrity, - both the operator and equipment, quality assured, properly manipulated,</a:t>
            </a:r>
          </a:p>
          <a:p>
            <a:pPr lvl="1"/>
            <a:r>
              <a:rPr lang="en-US" sz="2000" dirty="0"/>
              <a:t>Confidentiality – customer focused, protected whether on a network or hard or soft copies, firewalls, passwords, etc.</a:t>
            </a:r>
          </a:p>
          <a:p>
            <a:pPr lvl="1"/>
            <a:r>
              <a:rPr lang="en-US" sz="2000" dirty="0"/>
              <a:t>Resolution - the smallest possible difference between separate values of the output , assumed half digit, (mostly for </a:t>
            </a:r>
            <a:r>
              <a:rPr lang="en-US" sz="2000" dirty="0" err="1"/>
              <a:t>caluculating</a:t>
            </a:r>
            <a:r>
              <a:rPr lang="en-US" sz="2000" dirty="0"/>
              <a:t> uncertainly budgets,)</a:t>
            </a:r>
          </a:p>
          <a:p>
            <a:pPr lvl="1"/>
            <a:r>
              <a:rPr lang="en-US" sz="2000" dirty="0"/>
              <a:t>Format – how data is saved and presented, will format be dated and unusable in the future? Ex. Spreadsheets, </a:t>
            </a:r>
          </a:p>
          <a:p>
            <a:pPr lvl="1"/>
            <a:r>
              <a:rPr lang="en-US" sz="2000" dirty="0"/>
              <a:t>suitability for use – is data easy to use for the end user?</a:t>
            </a:r>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885383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MEASUREMENT SYSTEMS – INSPECTION, MEASUREMENT &amp; TEST EQUIPMENT</a:t>
            </a:r>
          </a:p>
        </p:txBody>
      </p:sp>
      <p:sp>
        <p:nvSpPr>
          <p:cNvPr id="3" name="Content Placeholder 2"/>
          <p:cNvSpPr>
            <a:spLocks noGrp="1"/>
          </p:cNvSpPr>
          <p:nvPr>
            <p:ph idx="1"/>
          </p:nvPr>
        </p:nvSpPr>
        <p:spPr/>
        <p:txBody>
          <a:bodyPr>
            <a:normAutofit/>
          </a:bodyPr>
          <a:lstStyle/>
          <a:p>
            <a:r>
              <a:rPr lang="en-US" dirty="0"/>
              <a:t>There are four main descriptors for IM&amp;TE:</a:t>
            </a:r>
          </a:p>
          <a:p>
            <a:pPr lvl="1"/>
            <a:r>
              <a:rPr lang="en-US" dirty="0"/>
              <a:t>percent of full scale (FS) ex. Analog meters are more accurate full scale</a:t>
            </a:r>
          </a:p>
          <a:p>
            <a:pPr lvl="1"/>
            <a:r>
              <a:rPr lang="en-US" dirty="0"/>
              <a:t>percent of range – ranges often have different accuracies</a:t>
            </a:r>
          </a:p>
          <a:p>
            <a:pPr lvl="1"/>
            <a:r>
              <a:rPr lang="en-US" dirty="0"/>
              <a:t>Percentage of reading or parts per million (ppm) of reading – ppm easier to speak about but discouraged on reports</a:t>
            </a:r>
          </a:p>
          <a:p>
            <a:pPr lvl="1"/>
            <a:r>
              <a:rPr lang="en-US" dirty="0"/>
              <a:t>number of counts (sample rates)</a:t>
            </a:r>
          </a:p>
          <a:p>
            <a:endParaRPr lang="en-US" sz="1800" dirty="0"/>
          </a:p>
          <a:p>
            <a:endParaRPr lang="en-US" sz="1800" dirty="0"/>
          </a:p>
          <a:p>
            <a:endParaRPr lang="en-US" sz="1800"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076490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85000"/>
            <a:alpha val="4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MEASUREMENT SYSTEMS – INSPECTION, MEASUREMENT &amp; TEST EQUIPMENT</a:t>
            </a:r>
          </a:p>
        </p:txBody>
      </p:sp>
      <p:sp>
        <p:nvSpPr>
          <p:cNvPr id="3" name="Content Placeholder 2"/>
          <p:cNvSpPr>
            <a:spLocks noGrp="1"/>
          </p:cNvSpPr>
          <p:nvPr>
            <p:ph idx="1"/>
          </p:nvPr>
        </p:nvSpPr>
        <p:spPr/>
        <p:txBody>
          <a:bodyPr>
            <a:normAutofit/>
          </a:bodyPr>
          <a:lstStyle/>
          <a:p>
            <a:r>
              <a:rPr lang="en-US" sz="2000" dirty="0"/>
              <a:t>Instrumentation manufacturers create data sheets based on equipment measurements.</a:t>
            </a:r>
          </a:p>
          <a:p>
            <a:r>
              <a:rPr lang="en-US" sz="2000" dirty="0"/>
              <a:t>Specifications are often established on the basis of statistical data.</a:t>
            </a:r>
          </a:p>
          <a:p>
            <a:r>
              <a:rPr lang="en-US" sz="2000" dirty="0"/>
              <a:t>Statement below can be incomplete, and/or misleading. </a:t>
            </a:r>
          </a:p>
          <a:p>
            <a:pPr lvl="1"/>
            <a:r>
              <a:rPr lang="en-US" sz="1800" dirty="0"/>
              <a:t>Often there is no reference whether errors are based on a percentage of reading or percentage of full scale.</a:t>
            </a:r>
          </a:p>
          <a:p>
            <a:pPr lvl="1"/>
            <a:r>
              <a:rPr lang="en-US" sz="1800" dirty="0"/>
              <a:t>Linearity by itself provides no assurance of accuracy; neither does precision. A measurement result can be both precise and inaccurate. Resolution is not necessarily an indication of performance.</a:t>
            </a:r>
          </a:p>
          <a:p>
            <a:endParaRPr lang="en-US" dirty="0"/>
          </a:p>
          <a:p>
            <a:endParaRPr lang="en-US" sz="1800" dirty="0"/>
          </a:p>
          <a:p>
            <a:endParaRPr lang="en-US" sz="1800" dirty="0"/>
          </a:p>
          <a:p>
            <a:endParaRPr lang="en-US" sz="1800"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096406"/>
            <a:ext cx="3036404" cy="215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890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Accuracy of an Instrument</a:t>
            </a:r>
          </a:p>
        </p:txBody>
      </p:sp>
      <p:sp>
        <p:nvSpPr>
          <p:cNvPr id="3" name="Content Placeholder 2"/>
          <p:cNvSpPr>
            <a:spLocks noGrp="1"/>
          </p:cNvSpPr>
          <p:nvPr>
            <p:ph idx="1"/>
          </p:nvPr>
        </p:nvSpPr>
        <p:spPr/>
        <p:txBody>
          <a:bodyPr>
            <a:normAutofit/>
          </a:bodyPr>
          <a:lstStyle/>
          <a:p>
            <a:r>
              <a:rPr lang="en-US" sz="2400" dirty="0"/>
              <a:t>Accuracy is the closeness of the agreement between the result of a measurement and the (conventional) true value of the measurand.</a:t>
            </a:r>
          </a:p>
          <a:p>
            <a:r>
              <a:rPr lang="en-US" sz="2400" dirty="0"/>
              <a:t>Accuracy is a qualitative concept. </a:t>
            </a:r>
          </a:p>
          <a:p>
            <a:pPr lvl="1"/>
            <a:r>
              <a:rPr lang="en-US" sz="2000" dirty="0"/>
              <a:t>No numerical values (quantities) are associated with a qualitative term.</a:t>
            </a:r>
          </a:p>
          <a:p>
            <a:r>
              <a:rPr lang="en-US" sz="2400" dirty="0"/>
              <a:t>Accuracy and precision are not the same. The use of the term precision for accuracy should be avoided.</a:t>
            </a:r>
          </a:p>
          <a:p>
            <a:endParaRPr lang="en-US" dirty="0"/>
          </a:p>
          <a:p>
            <a:endParaRPr lang="en-US" sz="1800" dirty="0"/>
          </a:p>
          <a:p>
            <a:endParaRPr lang="en-US" sz="1800" dirty="0"/>
          </a:p>
          <a:p>
            <a:endParaRPr lang="en-US" sz="1800"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343400"/>
            <a:ext cx="1758799" cy="1854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7518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Example of Accuracy &amp; Precise Results</a:t>
            </a:r>
          </a:p>
        </p:txBody>
      </p:sp>
      <p:sp>
        <p:nvSpPr>
          <p:cNvPr id="3" name="Content Placeholder 2"/>
          <p:cNvSpPr>
            <a:spLocks noGrp="1"/>
          </p:cNvSpPr>
          <p:nvPr>
            <p:ph idx="1"/>
          </p:nvPr>
        </p:nvSpPr>
        <p:spPr/>
        <p:txBody>
          <a:bodyPr>
            <a:normAutofit/>
          </a:bodyPr>
          <a:lstStyle/>
          <a:p>
            <a:r>
              <a:rPr lang="en-US" sz="1600" dirty="0"/>
              <a:t>Accuracy can be understood by referring to the four targets at below.</a:t>
            </a:r>
          </a:p>
          <a:p>
            <a:r>
              <a:rPr lang="en-US" sz="1600" dirty="0"/>
              <a:t>Observation of this Target I shows the work of a marksman with a calibrated rifle. </a:t>
            </a:r>
          </a:p>
          <a:p>
            <a:pPr lvl="1"/>
            <a:r>
              <a:rPr lang="en-US" sz="1400" dirty="0"/>
              <a:t>All the shots are clustered together and they all appear in the bull's eye.</a:t>
            </a:r>
          </a:p>
          <a:p>
            <a:r>
              <a:rPr lang="en-US" sz="1600" dirty="0"/>
              <a:t>Target I represents a measurement that has both accuracy and precision.</a:t>
            </a:r>
          </a:p>
          <a:p>
            <a:r>
              <a:rPr lang="en-US" sz="1600" dirty="0"/>
              <a:t>Accuracy, being a qualitative term (no numbers), describes the average deviation from the bull's eye (central value).</a:t>
            </a:r>
          </a:p>
          <a:p>
            <a:pPr lvl="1"/>
            <a:r>
              <a:rPr lang="en-US" sz="1200" dirty="0"/>
              <a:t>Target I displays no deviation from the center of the target (standard), hence, we can say that we have good accuracy. We can also say there is no bias since the cluster average is neither up/down nor left/right of center.</a:t>
            </a:r>
          </a:p>
          <a:p>
            <a:endParaRPr lang="en-US" sz="1600" dirty="0"/>
          </a:p>
          <a:p>
            <a:endParaRPr lang="en-US" sz="1600" dirty="0"/>
          </a:p>
          <a:p>
            <a:endParaRPr lang="en-US" sz="1800" dirty="0"/>
          </a:p>
          <a:p>
            <a:endParaRPr lang="en-US" sz="1800"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1626" y="3678956"/>
            <a:ext cx="2217174" cy="2746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560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alpha val="6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Truth in Advertising &amp; Manufacturer’s Common Terminology</a:t>
            </a:r>
          </a:p>
        </p:txBody>
      </p:sp>
      <p:sp>
        <p:nvSpPr>
          <p:cNvPr id="3" name="Content Placeholder 2"/>
          <p:cNvSpPr>
            <a:spLocks noGrp="1"/>
          </p:cNvSpPr>
          <p:nvPr>
            <p:ph idx="1"/>
          </p:nvPr>
        </p:nvSpPr>
        <p:spPr/>
        <p:txBody>
          <a:bodyPr>
            <a:normAutofit lnSpcReduction="10000"/>
          </a:bodyPr>
          <a:lstStyle/>
          <a:p>
            <a:r>
              <a:rPr lang="en-US" sz="2400" dirty="0"/>
              <a:t>International definitions (International Vocabulary of Basic and General Terms in Metrology) agree that the term accuracy is a qualitative term (no numbers).</a:t>
            </a:r>
          </a:p>
          <a:p>
            <a:r>
              <a:rPr lang="en-US" sz="2400" dirty="0"/>
              <a:t>However, manufacturers still insist on using accuracy with a number in their specifications.</a:t>
            </a:r>
          </a:p>
          <a:p>
            <a:r>
              <a:rPr lang="en-US" sz="2400" dirty="0"/>
              <a:t>Most buyers would like to have an accurate instrument instead of an uncertain instrument.</a:t>
            </a:r>
          </a:p>
          <a:p>
            <a:r>
              <a:rPr lang="en-US" sz="2400" dirty="0"/>
              <a:t>Indeed, </a:t>
            </a:r>
            <a:r>
              <a:rPr lang="en-US" sz="2400" b="1" dirty="0">
                <a:solidFill>
                  <a:schemeClr val="tx2">
                    <a:lumMod val="60000"/>
                    <a:lumOff val="40000"/>
                  </a:schemeClr>
                </a:solidFill>
              </a:rPr>
              <a:t>“Instrument is accurate to 0.01% “</a:t>
            </a:r>
            <a:r>
              <a:rPr lang="en-US" sz="2400" dirty="0"/>
              <a:t>sounds better to potential customers than </a:t>
            </a:r>
            <a:r>
              <a:rPr lang="en-US" sz="2400" b="1" dirty="0">
                <a:solidFill>
                  <a:srgbClr val="FF0000"/>
                </a:solidFill>
              </a:rPr>
              <a:t>“Instrument has an uncertainty of 100 parts-per-million.”</a:t>
            </a:r>
          </a:p>
          <a:p>
            <a:r>
              <a:rPr lang="en-US" sz="2400" dirty="0"/>
              <a:t>This is known as “</a:t>
            </a:r>
            <a:r>
              <a:rPr lang="en-US" sz="2400" dirty="0" err="1"/>
              <a:t>Specmanship</a:t>
            </a:r>
            <a:r>
              <a:rPr lang="en-US" sz="2400" dirty="0"/>
              <a:t>” and is a term applied to manipulation of words and numbers to make an instrument look better than the competitor's model. </a:t>
            </a:r>
            <a:endParaRPr lang="en-US" sz="2400" dirty="0">
              <a:solidFill>
                <a:srgbClr val="FF0000"/>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12760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3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758952"/>
            <a:ext cx="7886700" cy="931736"/>
          </a:xfrm>
        </p:spPr>
        <p:txBody>
          <a:bodyPr>
            <a:normAutofit/>
          </a:bodyPr>
          <a:lstStyle/>
          <a:p>
            <a:r>
              <a:rPr lang="en-US" sz="4700" dirty="0"/>
              <a:t>Common SI Measurements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929384"/>
            <a:ext cx="7886700" cy="4251960"/>
          </a:xfrm>
        </p:spPr>
        <p:txBody>
          <a:bodyPr>
            <a:normAutofit/>
          </a:bodyPr>
          <a:lstStyle/>
          <a:p>
            <a:r>
              <a:rPr lang="en-US" sz="1900" dirty="0"/>
              <a:t>Beyond Electrical Metrology, there are seven common measurements:</a:t>
            </a:r>
          </a:p>
          <a:p>
            <a:pPr lvl="1"/>
            <a:r>
              <a:rPr lang="en-US" sz="1900" dirty="0"/>
              <a:t>Temperature</a:t>
            </a:r>
          </a:p>
          <a:p>
            <a:pPr lvl="1"/>
            <a:r>
              <a:rPr lang="en-US" sz="1900" dirty="0"/>
              <a:t>Humidity</a:t>
            </a:r>
          </a:p>
          <a:p>
            <a:pPr lvl="1"/>
            <a:r>
              <a:rPr lang="en-US" sz="1900" dirty="0"/>
              <a:t>Pressure</a:t>
            </a:r>
          </a:p>
          <a:p>
            <a:pPr lvl="1"/>
            <a:r>
              <a:rPr lang="en-US" sz="1900" dirty="0"/>
              <a:t>Torque</a:t>
            </a:r>
          </a:p>
          <a:p>
            <a:pPr lvl="1"/>
            <a:r>
              <a:rPr lang="en-US" sz="1900" dirty="0"/>
              <a:t>Force</a:t>
            </a:r>
          </a:p>
          <a:p>
            <a:pPr lvl="1"/>
            <a:r>
              <a:rPr lang="en-US" sz="1900" dirty="0"/>
              <a:t>Mass</a:t>
            </a:r>
          </a:p>
          <a:p>
            <a:pPr lvl="1"/>
            <a:r>
              <a:rPr lang="en-US" sz="1900" dirty="0"/>
              <a:t>Voltage/ Current/ Resistance</a:t>
            </a:r>
          </a:p>
          <a:p>
            <a:pPr lvl="1"/>
            <a:r>
              <a:rPr lang="en-US" sz="1900" dirty="0"/>
              <a:t>Time/ Frequency</a:t>
            </a:r>
          </a:p>
          <a:p>
            <a:pPr lvl="1"/>
            <a:r>
              <a:rPr lang="en-US" sz="1900" dirty="0"/>
              <a:t>Linear Displacement</a:t>
            </a:r>
          </a:p>
        </p:txBody>
      </p:sp>
    </p:spTree>
    <p:extLst>
      <p:ext uri="{BB962C8B-B14F-4D97-AF65-F5344CB8AC3E}">
        <p14:creationId xmlns:p14="http://schemas.microsoft.com/office/powerpoint/2010/main" val="751979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Percentage of Full Scale</a:t>
            </a:r>
          </a:p>
        </p:txBody>
      </p:sp>
      <p:sp>
        <p:nvSpPr>
          <p:cNvPr id="3" name="Content Placeholder 2"/>
          <p:cNvSpPr>
            <a:spLocks noGrp="1"/>
          </p:cNvSpPr>
          <p:nvPr>
            <p:ph idx="1"/>
          </p:nvPr>
        </p:nvSpPr>
        <p:spPr/>
        <p:txBody>
          <a:bodyPr>
            <a:normAutofit/>
          </a:bodyPr>
          <a:lstStyle/>
          <a:p>
            <a:r>
              <a:rPr lang="en-US" sz="2400" dirty="0"/>
              <a:t>Analog meters are often spec'd in terms of a percentage of full scale. </a:t>
            </a:r>
          </a:p>
          <a:p>
            <a:r>
              <a:rPr lang="en-US" sz="2400" dirty="0"/>
              <a:t>As an example If we have a pressure gage with a range of 1 to 100 psig and a "so called" accuracy of +/- 5% of FS, this means that a full scale reading (100) will likely have an error of 5 psig.</a:t>
            </a:r>
          </a:p>
          <a:p>
            <a:r>
              <a:rPr lang="en-US" sz="2400" dirty="0"/>
              <a:t>However, when the measured pressure is 50 psig, (half scale) the gage could be off by +/- 5 psig, which is 10% of the measured value, or </a:t>
            </a:r>
            <a:r>
              <a:rPr lang="en-US" sz="2400" b="1" dirty="0">
                <a:solidFill>
                  <a:srgbClr val="FF0000"/>
                </a:solidFill>
              </a:rPr>
              <a:t>twice</a:t>
            </a:r>
            <a:r>
              <a:rPr lang="en-US" sz="2400" dirty="0">
                <a:solidFill>
                  <a:srgbClr val="FF0000"/>
                </a:solidFill>
              </a:rPr>
              <a:t> </a:t>
            </a:r>
            <a:r>
              <a:rPr lang="en-US" sz="2400" dirty="0"/>
              <a:t>the FS rating!</a:t>
            </a:r>
          </a:p>
          <a:p>
            <a:r>
              <a:rPr lang="en-US" sz="2400" dirty="0"/>
              <a:t>At a measurement of 5 psig, the reading can be off by +/- </a:t>
            </a:r>
            <a:r>
              <a:rPr lang="en-US" sz="2400" b="1" dirty="0">
                <a:solidFill>
                  <a:srgbClr val="FF0000"/>
                </a:solidFill>
              </a:rPr>
              <a:t>100%</a:t>
            </a:r>
            <a:r>
              <a:rPr lang="en-US" sz="2400" dirty="0"/>
              <a:t>. When using this type of gage, the most accurate readings appear in the upper range of the scale.</a:t>
            </a:r>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130071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Percentage of Reading</a:t>
            </a:r>
          </a:p>
        </p:txBody>
      </p:sp>
      <p:sp>
        <p:nvSpPr>
          <p:cNvPr id="3" name="Content Placeholder 2"/>
          <p:cNvSpPr>
            <a:spLocks noGrp="1"/>
          </p:cNvSpPr>
          <p:nvPr>
            <p:ph idx="1"/>
          </p:nvPr>
        </p:nvSpPr>
        <p:spPr/>
        <p:txBody>
          <a:bodyPr>
            <a:normAutofit/>
          </a:bodyPr>
          <a:lstStyle/>
          <a:p>
            <a:r>
              <a:rPr lang="en-US" sz="2400" dirty="0"/>
              <a:t>Percent of reading as the phrase implies means that the error anywhere on the scale will not exceed the value given.</a:t>
            </a:r>
          </a:p>
          <a:p>
            <a:r>
              <a:rPr lang="en-US" sz="2400" dirty="0"/>
              <a:t>For example, an ohmmeter is spec'd on the 10K range to be accurate (actually limit of error) to +/- 2% of reading. If we are measuring a 1K-ohm resistor, the limit of error will be between 1020 ohms and 980 ohms.</a:t>
            </a:r>
          </a:p>
          <a:p>
            <a:r>
              <a:rPr lang="en-US" sz="2400" dirty="0"/>
              <a:t>This is calculated by multiplying (1000 ohms X .02) = +/- 20 ohms. 20 ohms is then added to and subtracted from the nominal value of 1 K ohm.</a:t>
            </a:r>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565029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Percentage of Range</a:t>
            </a:r>
          </a:p>
        </p:txBody>
      </p:sp>
      <p:sp>
        <p:nvSpPr>
          <p:cNvPr id="3" name="Content Placeholder 2"/>
          <p:cNvSpPr>
            <a:spLocks noGrp="1"/>
          </p:cNvSpPr>
          <p:nvPr>
            <p:ph idx="1"/>
          </p:nvPr>
        </p:nvSpPr>
        <p:spPr/>
        <p:txBody>
          <a:bodyPr>
            <a:normAutofit fontScale="92500"/>
          </a:bodyPr>
          <a:lstStyle/>
          <a:p>
            <a:r>
              <a:rPr lang="en-US" sz="2400" dirty="0"/>
              <a:t>Giving the two end points of the scale states the range of an instrument. Many scales start at zero and have a full-scale reading.</a:t>
            </a:r>
          </a:p>
          <a:p>
            <a:r>
              <a:rPr lang="en-US" sz="2400" dirty="0"/>
              <a:t>The range of a voltmeter that measures zero to one volt would be simply stated as having a range from zero to one volt.</a:t>
            </a:r>
          </a:p>
          <a:p>
            <a:r>
              <a:rPr lang="en-US" sz="2400" dirty="0"/>
              <a:t>Other gages, such as a null indicator, may have the zero in the center of the scale and read both positive and negative values.</a:t>
            </a:r>
          </a:p>
          <a:p>
            <a:r>
              <a:rPr lang="en-US" sz="2400" dirty="0"/>
              <a:t>For example, we could have an instrument with a range from -100 microvolts to +100 microvolts.</a:t>
            </a:r>
          </a:p>
          <a:p>
            <a:r>
              <a:rPr lang="en-US" sz="2400" dirty="0"/>
              <a:t>The total scale is actually 200 microvolts and a specification could say my meter has a possible error of +/- 1% of range.</a:t>
            </a:r>
          </a:p>
          <a:p>
            <a:r>
              <a:rPr lang="en-US" sz="2400" dirty="0"/>
              <a:t>This means the meter would have a limiting error of +/- 2 microvolts at any point of the scale. (200 µV X .01 = 2 µV)</a:t>
            </a:r>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27817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Then There is Combined % of Reading Plus Counts</a:t>
            </a:r>
          </a:p>
        </p:txBody>
      </p:sp>
      <p:sp>
        <p:nvSpPr>
          <p:cNvPr id="3" name="Content Placeholder 2"/>
          <p:cNvSpPr>
            <a:spLocks noGrp="1"/>
          </p:cNvSpPr>
          <p:nvPr>
            <p:ph idx="1"/>
          </p:nvPr>
        </p:nvSpPr>
        <p:spPr/>
        <p:txBody>
          <a:bodyPr>
            <a:normAutofit/>
          </a:bodyPr>
          <a:lstStyle/>
          <a:p>
            <a:r>
              <a:rPr lang="en-US" sz="2400" dirty="0"/>
              <a:t>Digital instruments are usually assigned a specification that combines the "accuracy" of a % of full scale or % of reading plus +/- number of digits.</a:t>
            </a:r>
          </a:p>
          <a:p>
            <a:r>
              <a:rPr lang="en-US" sz="2400" dirty="0"/>
              <a:t>Devices with digital readouts are specified as measuring 3-1/2, 3-3/4, 4-1/2 digits, etc.</a:t>
            </a:r>
          </a:p>
          <a:p>
            <a:r>
              <a:rPr lang="en-US" sz="2400" dirty="0"/>
              <a:t>The ½ digit has reference to the left hand or most significant digit (MSD) in the readout.</a:t>
            </a:r>
          </a:p>
          <a:p>
            <a:r>
              <a:rPr lang="en-US" sz="2400" dirty="0"/>
              <a:t>The ½ digit designation means that the left hand digit will indicate a zero or a one.</a:t>
            </a:r>
          </a:p>
          <a:p>
            <a:r>
              <a:rPr lang="en-US" sz="2400" dirty="0"/>
              <a:t>The ¾ digit indication means the MSD will show a zero, one, two, or three. The maximum reading on a 3-3/4-digit device would be 3.999.</a:t>
            </a:r>
          </a:p>
          <a:p>
            <a:endParaRPr lang="en-US" sz="2400"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361227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An Example of Combined % of Reading Plus Counts for a 3-3/4 Digital Readout</a:t>
            </a:r>
          </a:p>
        </p:txBody>
      </p:sp>
      <p:sp>
        <p:nvSpPr>
          <p:cNvPr id="3" name="Content Placeholder 2"/>
          <p:cNvSpPr>
            <a:spLocks noGrp="1"/>
          </p:cNvSpPr>
          <p:nvPr>
            <p:ph idx="1"/>
          </p:nvPr>
        </p:nvSpPr>
        <p:spPr/>
        <p:txBody>
          <a:bodyPr>
            <a:normAutofit/>
          </a:bodyPr>
          <a:lstStyle/>
          <a:p>
            <a:r>
              <a:rPr lang="en-US" sz="2400" dirty="0"/>
              <a:t>"On the 4 V, 40 V, and 400 V ranges, the accuracy is specified to be within ± 0.3 percent of the reading plus two digits.</a:t>
            </a:r>
          </a:p>
          <a:p>
            <a:r>
              <a:rPr lang="en-US" sz="2400" dirty="0"/>
              <a:t>The ± 0.3 percent must first be multiplied times the reading and then 2 additional digits must be added to that result."</a:t>
            </a:r>
          </a:p>
          <a:p>
            <a:r>
              <a:rPr lang="en-US" sz="2400" dirty="0"/>
              <a:t>Assume that we are using this meter to measure 2.000 volts. What is the instrument uncertainty?</a:t>
            </a:r>
          </a:p>
          <a:p>
            <a:pPr lvl="1"/>
            <a:r>
              <a:rPr lang="en-US" sz="2000" dirty="0"/>
              <a:t>Uncertainty = 2.000 x .003 = ± .006 volts</a:t>
            </a:r>
          </a:p>
          <a:p>
            <a:pPr lvl="1"/>
            <a:r>
              <a:rPr lang="en-US" sz="2000" dirty="0"/>
              <a:t>Two digits represents an error of ± .002 volts</a:t>
            </a:r>
          </a:p>
          <a:p>
            <a:pPr lvl="1"/>
            <a:r>
              <a:rPr lang="en-US" sz="2000" dirty="0"/>
              <a:t>Total error when measuring 2.000 volts is ± .008 volts</a:t>
            </a:r>
          </a:p>
          <a:p>
            <a:pPr lvl="1"/>
            <a:r>
              <a:rPr lang="en-US" sz="2000" dirty="0"/>
              <a:t>This represents an uncertainty of (.008/2.000) X 100 = ± 0.4%</a:t>
            </a:r>
          </a:p>
          <a:p>
            <a:endParaRPr lang="en-US" sz="2400"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70469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B0F0">
            <a:alpha val="1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Parts-Per-Million</a:t>
            </a:r>
          </a:p>
        </p:txBody>
      </p:sp>
      <p:sp>
        <p:nvSpPr>
          <p:cNvPr id="3" name="Content Placeholder 2"/>
          <p:cNvSpPr>
            <a:spLocks noGrp="1"/>
          </p:cNvSpPr>
          <p:nvPr>
            <p:ph idx="1"/>
          </p:nvPr>
        </p:nvSpPr>
        <p:spPr/>
        <p:txBody>
          <a:bodyPr>
            <a:normAutofit/>
          </a:bodyPr>
          <a:lstStyle/>
          <a:p>
            <a:r>
              <a:rPr lang="en-US" sz="2400" dirty="0"/>
              <a:t>SI uses parts-per-million but generally likes to avoid it.</a:t>
            </a:r>
          </a:p>
          <a:p>
            <a:r>
              <a:rPr lang="en-US" sz="2400" dirty="0"/>
              <a:t>Timer/counters and some calibration equipment typically specify the uncertainty in terms of parts-per-million (ppm).</a:t>
            </a:r>
          </a:p>
          <a:p>
            <a:r>
              <a:rPr lang="en-US" sz="2400" dirty="0"/>
              <a:t>If a 7 digit frequency counter is measuring a 1 MHz signal (1,000,000 Hz) and has a possible error of ± 10 ppm, the reading could fall between "1,000,010" and "0 999,990".</a:t>
            </a:r>
          </a:p>
          <a:p>
            <a:r>
              <a:rPr lang="en-US" sz="2400" dirty="0"/>
              <a:t>In terms of a percentage we can calculate the error as follows:</a:t>
            </a:r>
          </a:p>
          <a:p>
            <a:r>
              <a:rPr lang="en-US" sz="2400" dirty="0"/>
              <a:t>(10/1000000) x 100 = ± 0.001%</a:t>
            </a:r>
          </a:p>
          <a:p>
            <a:endParaRPr lang="en-US" sz="2400"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337786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Parts-Per-Million Example</a:t>
            </a:r>
          </a:p>
        </p:txBody>
      </p:sp>
      <p:sp>
        <p:nvSpPr>
          <p:cNvPr id="3" name="Content Placeholder 2"/>
          <p:cNvSpPr>
            <a:spLocks noGrp="1"/>
          </p:cNvSpPr>
          <p:nvPr>
            <p:ph idx="1"/>
          </p:nvPr>
        </p:nvSpPr>
        <p:spPr/>
        <p:txBody>
          <a:bodyPr>
            <a:normAutofit/>
          </a:bodyPr>
          <a:lstStyle/>
          <a:p>
            <a:r>
              <a:rPr lang="en-US" sz="2400" dirty="0"/>
              <a:t>Assume an output specification from a calibrator is 10 volts ± .0001% Reading.</a:t>
            </a:r>
          </a:p>
          <a:p>
            <a:r>
              <a:rPr lang="en-US" sz="2400" dirty="0"/>
              <a:t>Express your answer in parts-per-million.</a:t>
            </a:r>
          </a:p>
          <a:p>
            <a:r>
              <a:rPr lang="en-US" sz="2400" dirty="0"/>
              <a:t>One solution is pure mathematics and flipping formulas</a:t>
            </a:r>
          </a:p>
          <a:p>
            <a:r>
              <a:rPr lang="en-US" sz="2400" dirty="0"/>
              <a:t>(ppm/1,000,000) x 100 = % error</a:t>
            </a:r>
          </a:p>
          <a:p>
            <a:r>
              <a:rPr lang="en-US" sz="2400" dirty="0"/>
              <a:t>Flipping this equation around we get:</a:t>
            </a:r>
          </a:p>
          <a:p>
            <a:r>
              <a:rPr lang="en-US" sz="2400" dirty="0"/>
              <a:t>ppm = (% error/100) x 1000000</a:t>
            </a:r>
          </a:p>
          <a:p>
            <a:r>
              <a:rPr lang="en-US" sz="2400" dirty="0"/>
              <a:t>Next plug in the percentage error and calculate result.</a:t>
            </a:r>
          </a:p>
          <a:p>
            <a:r>
              <a:rPr lang="en-US" sz="2400" dirty="0"/>
              <a:t>ppm = (.0001/100) x 1000000 = 1 ppm</a:t>
            </a:r>
          </a:p>
          <a:p>
            <a:endParaRPr lang="en-US" sz="2400"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245762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Error Sources</a:t>
            </a:r>
          </a:p>
        </p:txBody>
      </p:sp>
      <p:sp>
        <p:nvSpPr>
          <p:cNvPr id="3" name="Content Placeholder 2"/>
          <p:cNvSpPr>
            <a:spLocks noGrp="1"/>
          </p:cNvSpPr>
          <p:nvPr>
            <p:ph idx="1"/>
          </p:nvPr>
        </p:nvSpPr>
        <p:spPr>
          <a:xfrm>
            <a:off x="457200" y="1447800"/>
            <a:ext cx="8229600" cy="4678363"/>
          </a:xfrm>
        </p:spPr>
        <p:txBody>
          <a:bodyPr>
            <a:normAutofit/>
          </a:bodyPr>
          <a:lstStyle/>
          <a:p>
            <a:r>
              <a:rPr lang="en-US" sz="2000" dirty="0"/>
              <a:t>No measurement has ever been made that does not have error. Many error types overlap and are difficult to place in a nice clean chart. Errors are divided into four main categories:</a:t>
            </a:r>
          </a:p>
          <a:p>
            <a:endParaRPr lang="en-US" sz="2000" dirty="0"/>
          </a:p>
          <a:p>
            <a:pPr lvl="1"/>
            <a:r>
              <a:rPr lang="en-US" sz="1800" dirty="0"/>
              <a:t>Systematic Error</a:t>
            </a:r>
          </a:p>
          <a:p>
            <a:pPr lvl="1"/>
            <a:r>
              <a:rPr lang="en-US" sz="1800" dirty="0"/>
              <a:t>Random Error</a:t>
            </a:r>
          </a:p>
          <a:p>
            <a:pPr lvl="1"/>
            <a:r>
              <a:rPr lang="en-US" sz="1800" dirty="0"/>
              <a:t>Gross Error</a:t>
            </a:r>
          </a:p>
          <a:p>
            <a:pPr lvl="1"/>
            <a:r>
              <a:rPr lang="en-US" sz="1800" dirty="0"/>
              <a:t>Component Tolerance Error.</a:t>
            </a:r>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4861" y="2449413"/>
            <a:ext cx="4729527" cy="3209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3332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lumMod val="85000"/>
            <a:alpha val="4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Systematic Errors</a:t>
            </a:r>
          </a:p>
        </p:txBody>
      </p:sp>
      <p:sp>
        <p:nvSpPr>
          <p:cNvPr id="3" name="Content Placeholder 2"/>
          <p:cNvSpPr>
            <a:spLocks noGrp="1"/>
          </p:cNvSpPr>
          <p:nvPr>
            <p:ph idx="1"/>
          </p:nvPr>
        </p:nvSpPr>
        <p:spPr>
          <a:xfrm>
            <a:off x="457200" y="1447800"/>
            <a:ext cx="8229600" cy="4678363"/>
          </a:xfrm>
        </p:spPr>
        <p:txBody>
          <a:bodyPr>
            <a:normAutofit/>
          </a:bodyPr>
          <a:lstStyle/>
          <a:p>
            <a:r>
              <a:rPr lang="en-US" sz="2000" dirty="0"/>
              <a:t>Systematic error comes from two possible sources:</a:t>
            </a:r>
          </a:p>
          <a:p>
            <a:pPr lvl="1"/>
            <a:r>
              <a:rPr lang="en-US" sz="1600" dirty="0"/>
              <a:t>the instrument</a:t>
            </a:r>
          </a:p>
          <a:p>
            <a:pPr lvl="1"/>
            <a:r>
              <a:rPr lang="en-US" sz="1600" dirty="0"/>
              <a:t>the operator</a:t>
            </a:r>
          </a:p>
          <a:p>
            <a:r>
              <a:rPr lang="en-US" sz="2000" dirty="0"/>
              <a:t>There are three potential causes of instrument error:</a:t>
            </a:r>
          </a:p>
          <a:p>
            <a:pPr lvl="1"/>
            <a:r>
              <a:rPr lang="en-US" sz="1600" dirty="0"/>
              <a:t>Drift</a:t>
            </a:r>
          </a:p>
          <a:p>
            <a:pPr lvl="1"/>
            <a:r>
              <a:rPr lang="en-US" sz="1600" dirty="0"/>
              <a:t>Bias</a:t>
            </a:r>
          </a:p>
          <a:p>
            <a:pPr lvl="1"/>
            <a:r>
              <a:rPr lang="en-US" sz="1600" dirty="0"/>
              <a:t>Environmental Factors</a:t>
            </a:r>
          </a:p>
          <a:p>
            <a:r>
              <a:rPr lang="en-US" sz="2000" dirty="0"/>
              <a:t>There are two types of operator error:</a:t>
            </a:r>
          </a:p>
          <a:p>
            <a:pPr lvl="1"/>
            <a:r>
              <a:rPr lang="en-US" sz="1600" dirty="0"/>
              <a:t>Observational Error</a:t>
            </a:r>
          </a:p>
          <a:p>
            <a:pPr lvl="1"/>
            <a:r>
              <a:rPr lang="en-US" sz="1600" dirty="0"/>
              <a:t>Other Operator Error</a:t>
            </a:r>
          </a:p>
          <a:p>
            <a:endParaRPr lang="en-US" sz="2000" dirty="0"/>
          </a:p>
          <a:p>
            <a:endParaRPr lang="en-US" sz="2000"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774646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DAE5-1643-ED80-0F15-2FBA8E348D56}"/>
              </a:ext>
            </a:extLst>
          </p:cNvPr>
          <p:cNvSpPr>
            <a:spLocks noGrp="1"/>
          </p:cNvSpPr>
          <p:nvPr>
            <p:ph type="title"/>
          </p:nvPr>
        </p:nvSpPr>
        <p:spPr/>
        <p:txBody>
          <a:bodyPr/>
          <a:lstStyle/>
          <a:p>
            <a:pPr algn="ctr"/>
            <a:r>
              <a:rPr lang="en-US" sz="5400" dirty="0"/>
              <a:t>Comments, Questions, Discussion</a:t>
            </a:r>
          </a:p>
        </p:txBody>
      </p:sp>
      <p:sp>
        <p:nvSpPr>
          <p:cNvPr id="3" name="Text Placeholder 2">
            <a:extLst>
              <a:ext uri="{FF2B5EF4-FFF2-40B4-BE49-F238E27FC236}">
                <a16:creationId xmlns:a16="http://schemas.microsoft.com/office/drawing/2014/main" id="{151249B1-2FAB-7D55-F374-C4985BC96034}"/>
              </a:ext>
            </a:extLst>
          </p:cNvPr>
          <p:cNvSpPr>
            <a:spLocks noGrp="1"/>
          </p:cNvSpPr>
          <p:nvPr>
            <p:ph type="body" idx="1"/>
          </p:nvPr>
        </p:nvSpPr>
        <p:spPr>
          <a:xfrm>
            <a:off x="1672280" y="3672392"/>
            <a:ext cx="6838307" cy="1960764"/>
          </a:xfrm>
        </p:spPr>
        <p:txBody>
          <a:bodyPr>
            <a:normAutofit fontScale="92500" lnSpcReduction="10000"/>
          </a:bodyPr>
          <a:lstStyle/>
          <a:p>
            <a:r>
              <a:rPr lang="en-US" dirty="0"/>
              <a:t>Edward Otte</a:t>
            </a:r>
          </a:p>
          <a:p>
            <a:r>
              <a:rPr lang="en-US" dirty="0"/>
              <a:t>TESCO – The Eastern Specialty Company</a:t>
            </a:r>
          </a:p>
          <a:p>
            <a:r>
              <a:rPr lang="en-US" dirty="0"/>
              <a:t>Facilities Manager</a:t>
            </a:r>
          </a:p>
          <a:p>
            <a:r>
              <a:rPr lang="en-US" dirty="0"/>
              <a:t>Ed.otte@tescometering.com</a:t>
            </a:r>
          </a:p>
          <a:p>
            <a:r>
              <a:rPr lang="en-US" dirty="0"/>
              <a:t>215-228-0500 EXT 203</a:t>
            </a:r>
          </a:p>
        </p:txBody>
      </p:sp>
      <p:sp>
        <p:nvSpPr>
          <p:cNvPr id="4" name="Footer Placeholder 3">
            <a:extLst>
              <a:ext uri="{FF2B5EF4-FFF2-40B4-BE49-F238E27FC236}">
                <a16:creationId xmlns:a16="http://schemas.microsoft.com/office/drawing/2014/main" id="{B0F57A14-6186-AB87-2F9B-827925B3B2D8}"/>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A4D93FA8-D409-AB82-09C4-D0B172E01936}"/>
              </a:ext>
            </a:extLst>
          </p:cNvPr>
          <p:cNvSpPr>
            <a:spLocks noGrp="1"/>
          </p:cNvSpPr>
          <p:nvPr>
            <p:ph type="sldNum" sz="quarter" idx="4"/>
          </p:nvPr>
        </p:nvSpPr>
        <p:spPr/>
        <p:txBody>
          <a:bodyPr/>
          <a:lstStyle/>
          <a:p>
            <a:fld id="{4BEAC4C4-F0A7-4B61-A827-E4198D078267}" type="slidenum">
              <a:rPr lang="en-US" smtClean="0"/>
              <a:t>49</a:t>
            </a:fld>
            <a:endParaRPr lang="en-US" dirty="0"/>
          </a:p>
        </p:txBody>
      </p:sp>
    </p:spTree>
    <p:extLst>
      <p:ext uri="{BB962C8B-B14F-4D97-AF65-F5344CB8AC3E}">
        <p14:creationId xmlns:p14="http://schemas.microsoft.com/office/powerpoint/2010/main" val="477645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797"/>
          </a:xfrm>
        </p:spPr>
        <p:txBody>
          <a:bodyPr/>
          <a:lstStyle/>
          <a:p>
            <a:r>
              <a:rPr lang="en-US" dirty="0"/>
              <a:t>Fundamental Constants</a:t>
            </a:r>
          </a:p>
        </p:txBody>
      </p:sp>
      <p:sp>
        <p:nvSpPr>
          <p:cNvPr id="3" name="Content Placeholder 2"/>
          <p:cNvSpPr>
            <a:spLocks noGrp="1"/>
          </p:cNvSpPr>
          <p:nvPr>
            <p:ph idx="1"/>
          </p:nvPr>
        </p:nvSpPr>
        <p:spPr>
          <a:xfrm>
            <a:off x="457200" y="1371600"/>
            <a:ext cx="8229600" cy="4754563"/>
          </a:xfrm>
        </p:spPr>
        <p:txBody>
          <a:bodyPr/>
          <a:lstStyle/>
          <a:p>
            <a:pPr algn="just"/>
            <a:r>
              <a:rPr lang="en-US" sz="2400" dirty="0"/>
              <a:t>As of 2019 a new system method of establishing units of measurement using physical forces such as the speed of light, gravity, or universal gas constants was agreed upon, see partial list below.</a:t>
            </a:r>
          </a:p>
          <a:p>
            <a:endParaRPr lang="en-US" dirty="0"/>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743199"/>
            <a:ext cx="2104845" cy="3773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416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r"/>
            <a:r>
              <a:rPr lang="en-US" sz="3200" dirty="0">
                <a:solidFill>
                  <a:srgbClr val="FF0000"/>
                </a:solidFill>
              </a:rPr>
              <a:t>Traceability Standards &amp; Hierarchy</a:t>
            </a:r>
          </a:p>
        </p:txBody>
      </p:sp>
      <p:graphicFrame>
        <p:nvGraphicFramePr>
          <p:cNvPr id="5" name="Content Placeholder 2">
            <a:extLst>
              <a:ext uri="{FF2B5EF4-FFF2-40B4-BE49-F238E27FC236}">
                <a16:creationId xmlns:a16="http://schemas.microsoft.com/office/drawing/2014/main" id="{8D0456C3-6943-737D-4783-0EF097700EDF}"/>
              </a:ext>
            </a:extLst>
          </p:cNvPr>
          <p:cNvGraphicFramePr>
            <a:graphicFrameLocks noGrp="1"/>
          </p:cNvGraphicFramePr>
          <p:nvPr>
            <p:ph idx="1"/>
          </p:nvPr>
        </p:nvGraphicFramePr>
        <p:xfrm>
          <a:off x="628650" y="1309817"/>
          <a:ext cx="7886700" cy="4842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9248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Traceability Pyramid</a:t>
            </a:r>
          </a:p>
        </p:txBody>
      </p:sp>
      <p:sp>
        <p:nvSpPr>
          <p:cNvPr id="3" name="Content Placeholder 2"/>
          <p:cNvSpPr>
            <a:spLocks noGrp="1"/>
          </p:cNvSpPr>
          <p:nvPr>
            <p:ph idx="1"/>
          </p:nvPr>
        </p:nvSpPr>
        <p:spPr/>
        <p:txBody>
          <a:bodyPr>
            <a:normAutofit/>
          </a:bodyPr>
          <a:lstStyle/>
          <a:p>
            <a:pPr algn="just"/>
            <a:r>
              <a:rPr lang="en-US" sz="2000" dirty="0"/>
              <a:t>Each step of the pyramid is made traceable by comparing with the level above it.</a:t>
            </a:r>
          </a:p>
          <a:p>
            <a:pPr algn="just"/>
            <a:r>
              <a:rPr lang="en-US" sz="2000" dirty="0"/>
              <a:t>Example, primary reference standards calibrate primary standards, which in turn calibrate secondary standards, but primary reference standards compare to national institute standards.</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314" y="3276600"/>
            <a:ext cx="3662363" cy="3110007"/>
          </a:xfrm>
          <a:prstGeom prst="rect">
            <a:avLst/>
          </a:prstGeom>
        </p:spPr>
      </p:pic>
    </p:spTree>
    <p:extLst>
      <p:ext uri="{BB962C8B-B14F-4D97-AF65-F5344CB8AC3E}">
        <p14:creationId xmlns:p14="http://schemas.microsoft.com/office/powerpoint/2010/main" val="470686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Uncertainty</a:t>
            </a:r>
          </a:p>
        </p:txBody>
      </p:sp>
      <p:sp>
        <p:nvSpPr>
          <p:cNvPr id="3" name="Content Placeholder 2"/>
          <p:cNvSpPr>
            <a:spLocks noGrp="1"/>
          </p:cNvSpPr>
          <p:nvPr>
            <p:ph idx="1"/>
          </p:nvPr>
        </p:nvSpPr>
        <p:spPr/>
        <p:txBody>
          <a:bodyPr>
            <a:normAutofit fontScale="85000" lnSpcReduction="10000"/>
          </a:bodyPr>
          <a:lstStyle/>
          <a:p>
            <a:pPr algn="just"/>
            <a:r>
              <a:rPr lang="en-US" sz="2800" dirty="0"/>
              <a:t>All measurements have an unknown amount of deviation from the actual value known as the error or uncertainty</a:t>
            </a:r>
          </a:p>
          <a:p>
            <a:pPr algn="just"/>
            <a:r>
              <a:rPr lang="en-US" sz="2800" dirty="0"/>
              <a:t>ISO 10012-1, the metrology standard that is part of ISO 9000, recommends that the uncertainty resulting from the calibration process should contribute no more than one-third and preferably less than one-tenth of the total measurement uncertainty. (Most labs look for much lower.)</a:t>
            </a:r>
          </a:p>
          <a:p>
            <a:pPr algn="just"/>
            <a:r>
              <a:rPr lang="en-US" sz="2800" dirty="0"/>
              <a:t>ISO/IEC 17025 does not specify a value for the test uncertainty ratio (TUR) but requires a statement (shown below) as to the uncertainty. (Z540.1 was at least 4:1.)</a:t>
            </a:r>
          </a:p>
          <a:p>
            <a:pPr algn="just"/>
            <a:r>
              <a:rPr lang="en-US" sz="2800" dirty="0"/>
              <a:t>"5.10.4.2 ... When statements of compliance are made, the uncertainty of measurement shall be taken into account."</a:t>
            </a:r>
          </a:p>
          <a:p>
            <a:endParaRPr lang="en-US" sz="2800" dirty="0"/>
          </a:p>
        </p:txBody>
      </p:sp>
      <p:pic>
        <p:nvPicPr>
          <p:cNvPr id="1026" name="Picture 2" descr="Calibration uncertainty for dummies">
            <a:extLst>
              <a:ext uri="{FF2B5EF4-FFF2-40B4-BE49-F238E27FC236}">
                <a16:creationId xmlns:a16="http://schemas.microsoft.com/office/drawing/2014/main" id="{402DE76B-BC2C-471D-9B3C-0DACD3FB4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539" y="5175277"/>
            <a:ext cx="2883590" cy="150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534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Standard</a:t>
            </a:r>
          </a:p>
        </p:txBody>
      </p:sp>
      <p:sp>
        <p:nvSpPr>
          <p:cNvPr id="3" name="Content Placeholder 2"/>
          <p:cNvSpPr>
            <a:spLocks noGrp="1"/>
          </p:cNvSpPr>
          <p:nvPr>
            <p:ph idx="1"/>
          </p:nvPr>
        </p:nvSpPr>
        <p:spPr/>
        <p:txBody>
          <a:bodyPr>
            <a:normAutofit lnSpcReduction="10000"/>
          </a:bodyPr>
          <a:lstStyle/>
          <a:p>
            <a:pPr algn="just"/>
            <a:r>
              <a:rPr lang="en-US" dirty="0"/>
              <a:t>A standard is a device or signal used as the comparison reference for a measurement. A standard is used to measure or calibrate other devices.</a:t>
            </a:r>
          </a:p>
          <a:p>
            <a:pPr algn="just"/>
            <a:r>
              <a:rPr lang="en-US" dirty="0"/>
              <a:t>The following is a basic list of types of standards:</a:t>
            </a:r>
          </a:p>
          <a:p>
            <a:pPr lvl="1" algn="just"/>
            <a:r>
              <a:rPr lang="en-US" dirty="0"/>
              <a:t>Primary Standard,</a:t>
            </a:r>
          </a:p>
          <a:p>
            <a:pPr lvl="1" algn="just"/>
            <a:r>
              <a:rPr lang="en-US" dirty="0"/>
              <a:t>Reference Standard,</a:t>
            </a:r>
          </a:p>
          <a:p>
            <a:pPr lvl="1" algn="just"/>
            <a:r>
              <a:rPr lang="en-US" dirty="0"/>
              <a:t>Working Standard,</a:t>
            </a:r>
          </a:p>
          <a:p>
            <a:pPr lvl="1" algn="just"/>
            <a:r>
              <a:rPr lang="en-US" dirty="0"/>
              <a:t>Intrinsic Standard,</a:t>
            </a:r>
          </a:p>
          <a:p>
            <a:pPr lvl="1" algn="just"/>
            <a:r>
              <a:rPr lang="en-US" dirty="0"/>
              <a:t>Derived Standard,</a:t>
            </a:r>
          </a:p>
          <a:p>
            <a:pPr lvl="1" algn="just"/>
            <a:r>
              <a:rPr lang="en-US" dirty="0"/>
              <a:t>Consensus Standard,</a:t>
            </a:r>
          </a:p>
          <a:p>
            <a:pPr lvl="1" algn="just"/>
            <a:r>
              <a:rPr lang="en-US" dirty="0"/>
              <a:t>Transfer Standard,</a:t>
            </a:r>
          </a:p>
          <a:p>
            <a:pPr algn="just"/>
            <a:endParaRPr lang="en-US" dirty="0"/>
          </a:p>
        </p:txBody>
      </p:sp>
      <p:pic>
        <p:nvPicPr>
          <p:cNvPr id="2050" name="Picture 2" descr="Introductory Chapter: Metrology | IntechOpen">
            <a:extLst>
              <a:ext uri="{FF2B5EF4-FFF2-40B4-BE49-F238E27FC236}">
                <a16:creationId xmlns:a16="http://schemas.microsoft.com/office/drawing/2014/main" id="{39179872-BF09-3092-00EE-F9539B1D3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560" y="3753142"/>
            <a:ext cx="3859790" cy="239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546343"/>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9E311A25F63F4BAD4E7F329DA4F3E7" ma:contentTypeVersion="11" ma:contentTypeDescription="Create a new document." ma:contentTypeScope="" ma:versionID="deeac0082075eb23bf7fc61360842468">
  <xsd:schema xmlns:xsd="http://www.w3.org/2001/XMLSchema" xmlns:xs="http://www.w3.org/2001/XMLSchema" xmlns:p="http://schemas.microsoft.com/office/2006/metadata/properties" xmlns:ns3="d2109bf4-4ef6-482a-8e33-600978958f3b" xmlns:ns4="f0a8e5dc-73b5-4979-a609-a36e299949b8" targetNamespace="http://schemas.microsoft.com/office/2006/metadata/properties" ma:root="true" ma:fieldsID="02668c7413a0ea46382168d04582847b" ns3:_="" ns4:_="">
    <xsd:import namespace="d2109bf4-4ef6-482a-8e33-600978958f3b"/>
    <xsd:import namespace="f0a8e5dc-73b5-4979-a609-a36e299949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09bf4-4ef6-482a-8e33-600978958f3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a8e5dc-73b5-4979-a609-a36e299949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0a8e5dc-73b5-4979-a609-a36e299949b8" xsi:nil="true"/>
  </documentManagement>
</p:properties>
</file>

<file path=customXml/itemProps1.xml><?xml version="1.0" encoding="utf-8"?>
<ds:datastoreItem xmlns:ds="http://schemas.openxmlformats.org/officeDocument/2006/customXml" ds:itemID="{898B3D11-057F-4BEE-9389-99E23A7C4B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109bf4-4ef6-482a-8e33-600978958f3b"/>
    <ds:schemaRef ds:uri="f0a8e5dc-73b5-4979-a609-a36e299949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71AA1F-EE94-4A5E-87D1-0CE0E7CAE08B}">
  <ds:schemaRefs>
    <ds:schemaRef ds:uri="http://schemas.microsoft.com/sharepoint/v3/contenttype/forms"/>
  </ds:schemaRefs>
</ds:datastoreItem>
</file>

<file path=customXml/itemProps3.xml><?xml version="1.0" encoding="utf-8"?>
<ds:datastoreItem xmlns:ds="http://schemas.openxmlformats.org/officeDocument/2006/customXml" ds:itemID="{B7BBA02A-C278-491F-864E-DE523B90D812}">
  <ds:schemaRefs>
    <ds:schemaRef ds:uri="http://purl.org/dc/dcmitype/"/>
    <ds:schemaRef ds:uri="http://purl.org/dc/terms/"/>
    <ds:schemaRef ds:uri="http://www.w3.org/XML/1998/namespace"/>
    <ds:schemaRef ds:uri="http://purl.org/dc/elements/1.1/"/>
    <ds:schemaRef ds:uri="http://schemas.microsoft.com/office/2006/documentManagement/types"/>
    <ds:schemaRef ds:uri="f0a8e5dc-73b5-4979-a609-a36e299949b8"/>
    <ds:schemaRef ds:uri="http://schemas.openxmlformats.org/package/2006/metadata/core-properties"/>
    <ds:schemaRef ds:uri="d2109bf4-4ef6-482a-8e33-600978958f3b"/>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7980</TotalTime>
  <Words>4149</Words>
  <Application>Microsoft Office PowerPoint</Application>
  <PresentationFormat>On-screen Show (4:3)</PresentationFormat>
  <Paragraphs>293</Paragraphs>
  <Slides>49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TESCO Template</vt:lpstr>
      <vt:lpstr>Metrology 101 –  Science of Measurement: Terms, Definitions, &amp; Fundamental Principles </vt:lpstr>
      <vt:lpstr>Base SI Units</vt:lpstr>
      <vt:lpstr>SI Derived Units</vt:lpstr>
      <vt:lpstr>Common SI Measurements</vt:lpstr>
      <vt:lpstr>Fundamental Constants</vt:lpstr>
      <vt:lpstr>Traceability Standards &amp; Hierarchy</vt:lpstr>
      <vt:lpstr>The Traceability Pyramid</vt:lpstr>
      <vt:lpstr>Measurement Uncertainty</vt:lpstr>
      <vt:lpstr>Measurement Standard</vt:lpstr>
      <vt:lpstr>Primary Standard</vt:lpstr>
      <vt:lpstr>Reference Standard</vt:lpstr>
      <vt:lpstr>Intrinsic Standards</vt:lpstr>
      <vt:lpstr>Derived Standards</vt:lpstr>
      <vt:lpstr>Consensus Standards</vt:lpstr>
      <vt:lpstr>Transfer Standards</vt:lpstr>
      <vt:lpstr>Interpreting Specifications and TUR</vt:lpstr>
      <vt:lpstr>MEASUREMENT SYSTEMS – Measurement Methods</vt:lpstr>
      <vt:lpstr>Direct Measurements</vt:lpstr>
      <vt:lpstr>Differential Measurements</vt:lpstr>
      <vt:lpstr>Transfer Measurements</vt:lpstr>
      <vt:lpstr>Ratio Measurements</vt:lpstr>
      <vt:lpstr>Indirect Measurements</vt:lpstr>
      <vt:lpstr>Substitution Measurements</vt:lpstr>
      <vt:lpstr>MEASUREMENT CHARACTERISTICS</vt:lpstr>
      <vt:lpstr>Variability</vt:lpstr>
      <vt:lpstr>Sensitivity</vt:lpstr>
      <vt:lpstr>Repeatability</vt:lpstr>
      <vt:lpstr>Repeatability Example</vt:lpstr>
      <vt:lpstr>Reproducibility </vt:lpstr>
      <vt:lpstr>Bias</vt:lpstr>
      <vt:lpstr>Linearity</vt:lpstr>
      <vt:lpstr>Stability</vt:lpstr>
      <vt:lpstr>MEASUREMENT DATA CONSIDERATIONS - </vt:lpstr>
      <vt:lpstr>Identifying Measurement Data Considerations</vt:lpstr>
      <vt:lpstr>MEASUREMENT SYSTEMS – INSPECTION, MEASUREMENT &amp; TEST EQUIPMENT</vt:lpstr>
      <vt:lpstr>MEASUREMENT SYSTEMS – INSPECTION, MEASUREMENT &amp; TEST EQUIPMENT</vt:lpstr>
      <vt:lpstr>Accuracy of an Instrument</vt:lpstr>
      <vt:lpstr>Example of Accuracy &amp; Precise Results</vt:lpstr>
      <vt:lpstr>Truth in Advertising &amp; Manufacturer’s Common Terminology</vt:lpstr>
      <vt:lpstr>Percentage of Full Scale</vt:lpstr>
      <vt:lpstr>Percentage of Reading</vt:lpstr>
      <vt:lpstr>Percentage of Range</vt:lpstr>
      <vt:lpstr>Then There is Combined % of Reading Plus Counts</vt:lpstr>
      <vt:lpstr>An Example of Combined % of Reading Plus Counts for a 3-3/4 Digital Readout</vt:lpstr>
      <vt:lpstr>Parts-Per-Million</vt:lpstr>
      <vt:lpstr>Parts-Per-Million Example</vt:lpstr>
      <vt:lpstr>Error Sources</vt:lpstr>
      <vt:lpstr>Systematic Errors</vt:lpstr>
      <vt:lpstr>Comments, Questions,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Jedidiah Tamayo</dc:creator>
  <cp:lastModifiedBy>Ujjay Brawley</cp:lastModifiedBy>
  <cp:revision>23</cp:revision>
  <cp:lastPrinted>2023-07-11T19:41:41Z</cp:lastPrinted>
  <dcterms:created xsi:type="dcterms:W3CDTF">2021-12-30T15:47:27Z</dcterms:created>
  <dcterms:modified xsi:type="dcterms:W3CDTF">2024-07-31T12:41:33Z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0x0101007B9E311A25F63F4BAD4E7F329DA4F3E7</vt:lpwstr>
  </property>
</Properties>
</file>