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378" r:id="rId2"/>
    <p:sldId id="312" r:id="rId3"/>
    <p:sldId id="333" r:id="rId4"/>
    <p:sldId id="309" r:id="rId5"/>
    <p:sldId id="310" r:id="rId6"/>
    <p:sldId id="311" r:id="rId7"/>
    <p:sldId id="331" r:id="rId8"/>
    <p:sldId id="335" r:id="rId9"/>
    <p:sldId id="337" r:id="rId10"/>
    <p:sldId id="336" r:id="rId11"/>
    <p:sldId id="385" r:id="rId12"/>
    <p:sldId id="324" r:id="rId13"/>
    <p:sldId id="319" r:id="rId14"/>
    <p:sldId id="320" r:id="rId15"/>
    <p:sldId id="321" r:id="rId16"/>
    <p:sldId id="326" r:id="rId17"/>
    <p:sldId id="327" r:id="rId18"/>
    <p:sldId id="379" r:id="rId19"/>
    <p:sldId id="334" r:id="rId20"/>
    <p:sldId id="380" r:id="rId21"/>
    <p:sldId id="381" r:id="rId22"/>
    <p:sldId id="382" r:id="rId23"/>
    <p:sldId id="339" r:id="rId24"/>
    <p:sldId id="328" r:id="rId25"/>
    <p:sldId id="340" r:id="rId26"/>
    <p:sldId id="384" r:id="rId27"/>
    <p:sldId id="353" r:id="rId28"/>
    <p:sldId id="354" r:id="rId29"/>
    <p:sldId id="372" r:id="rId30"/>
    <p:sldId id="358" r:id="rId31"/>
    <p:sldId id="355" r:id="rId32"/>
    <p:sldId id="370" r:id="rId33"/>
    <p:sldId id="371" r:id="rId34"/>
    <p:sldId id="366" r:id="rId35"/>
    <p:sldId id="365" r:id="rId36"/>
    <p:sldId id="377" r:id="rId37"/>
    <p:sldId id="367" r:id="rId38"/>
    <p:sldId id="368" r:id="rId39"/>
    <p:sldId id="373" r:id="rId40"/>
    <p:sldId id="374" r:id="rId41"/>
    <p:sldId id="375" r:id="rId42"/>
    <p:sldId id="376" r:id="rId43"/>
    <p:sldId id="38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36"/>
    <a:srgbClr val="002D86"/>
    <a:srgbClr val="003399"/>
    <a:srgbClr val="0066FF"/>
    <a:srgbClr val="FFCC00"/>
    <a:srgbClr val="000066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62" y="-90"/>
      </p:cViewPr>
      <p:guideLst>
        <p:guide orient="horz" pos="292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48F3A52-A7EB-4A5E-9299-F4AE84D8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2" tIns="46255" rIns="92512" bIns="4625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E0A36DA-FB1C-4F98-8E68-389B5661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36DA-FB1C-4F98-8E68-389B566143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AEC-8161-42F7-8D8A-C184B1F485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25E6B-51E5-4D0A-96C8-A1CF913D1B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E185-02B7-499E-9976-159D6278EB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3649-AE01-438F-AA34-E2E1CBDA34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41EBD-C34B-4AC4-90CF-77F9A32D48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B3679-2D3B-4FCB-AFB1-9E24F94883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78D7-57FF-4832-A5F2-C67FBD8F07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9661-FDB6-429C-9EED-EDDCAA3E26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C7E4-9790-4D1A-B41F-7207EAA858E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B187B-0EE5-4A10-9D52-825D8054B34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06500-31D8-45A3-8CF0-09B2C54290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3D8B6-846B-402D-AF5F-D7DE638B5D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EB3C-6A90-4A8B-81C1-A61AA97D820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649-25E4-4F96-ADE2-DEFB8279EC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5A57D-4F5D-457F-AE7D-561B4F8667F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E33AA-9C03-409C-8CBD-9EF58BE7FE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794C-01EC-43D8-8360-93B0227332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4270-A660-442F-A523-6CDFE174464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ED2B3-2BA9-4BCE-9937-5A1CB9BB06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B95BC-4239-4FA6-8FC0-B2FDDFB6F3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40F6-0E52-46F6-8B1B-50F77E4896F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2950-1763-44EC-AECA-4337BB059A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3F3FB-2E04-4C3C-9D55-CE317247C1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FCDD4-E079-4171-B640-A9E12D61A5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39A25-4A11-43D3-BA82-72A733CD2243}" type="slidenum">
              <a:rPr lang="en-US" smtClean="0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6DD5E-F1EF-44A0-A206-FF9C05C5E44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43DE3-75F5-4BFB-B60F-682F9B8857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05839-6871-4ECB-BCE8-014D543199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27C2D-E399-481B-95A3-CEA37E67B7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C761C-34EA-48A5-BF21-FB5A41B5212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7DF02-CA81-4A17-AB9F-70122B56DB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98FB-4004-419F-B765-CCD7FC4674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134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7334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1956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CE29AA-383D-B329-2D54-6A3A83904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C93E-CEB9-2D27-9A66-3BA3BAECD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0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2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3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0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81756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863" y="2276475"/>
            <a:ext cx="4054475" cy="184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3863" y="4276725"/>
            <a:ext cx="4054475" cy="18494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0738" y="2276475"/>
            <a:ext cx="4056062" cy="384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9EDF-3CED-4D36-8871-5AB77B2A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618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5318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755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94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4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9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tesco-advent.com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2446-90BD-C2C6-2EBD-1758B8356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75" y="2859297"/>
            <a:ext cx="7068325" cy="15575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Instrument transformers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118C4-2E91-3B37-19E8-DF53DF8D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E942B-F418-7D97-F750-57DD7F75E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2B3D63-6DF6-E6DD-48E7-768AEAFDB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1577546" y="110236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0.15S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3316" name="Picture 4" descr="kent6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92287" y="1135063"/>
            <a:ext cx="6437226" cy="48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Slide </a:t>
            </a:r>
            <a:fld id="{103A2873-FAD7-4AC3-B49A-C0AC41F08C73}" type="slidenum">
              <a:rPr lang="en-US" sz="1400" smtClean="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CAA1DA-059D-0CAD-DC30-B4A2A050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2639B8-8162-3A5E-F597-8DD34AEE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NOT to do!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3F92D-B2E2-4876-B03B-FA416DB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do “one size fits all.”</a:t>
            </a:r>
          </a:p>
          <a:p>
            <a:r>
              <a:rPr lang="en-US" dirty="0"/>
              <a:t>Talked to a guy yesterday whose company chose to use 500:5 CTs everywhere.</a:t>
            </a:r>
          </a:p>
          <a:p>
            <a:r>
              <a:rPr lang="en-US" dirty="0"/>
              <a:t>0.3% accuracy range is 250 to 2000A.</a:t>
            </a:r>
          </a:p>
          <a:p>
            <a:pPr lvl="1"/>
            <a:r>
              <a:rPr lang="en-US" dirty="0"/>
              <a:t>These were extended range </a:t>
            </a:r>
          </a:p>
          <a:p>
            <a:pPr lvl="1"/>
            <a:r>
              <a:rPr lang="en-US" dirty="0"/>
              <a:t>Normal range would be down to 500A</a:t>
            </a:r>
          </a:p>
          <a:p>
            <a:r>
              <a:rPr lang="en-US" dirty="0"/>
              <a:t>Most of the CTs were used well below 250A.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20206" y="5942012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F32E8E-F862-4AC7-58C4-E8DEC300F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8E6556-07E4-0EA3-4938-B17D623B8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183035"/>
              </p:ext>
            </p:extLst>
          </p:nvPr>
        </p:nvGraphicFramePr>
        <p:xfrm>
          <a:off x="711200" y="1778000"/>
          <a:ext cx="71437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78000"/>
                        <a:ext cx="71437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B663D6-FAB9-B081-04C8-43A330A19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7F41B3-372E-5796-ACA5-08E2E93EC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CTs require a lot of care to insure accurate metering.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– Over burden reduces CT accuracy.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Wiring – Faulty or improper wiring reduces accuracy by increasing burden.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Shunt – Failure to remove the safety shunt will not keep the CT from operating but it will reduce the readings by 50-80%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4594E99-2923-AC00-8CCE-5B6E539F8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8D5865-09CA-346A-A2E0-4CCD7C42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When you see a CT spec sheet it will give you the burden at which the CT meets a specific accuracy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08" y="2353660"/>
            <a:ext cx="4791075" cy="258127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1833A9C-52DF-D123-8293-9ECBBD8CF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BC2797-0B68-8CD5-4166-D472C548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 with Current Transformers</a:t>
            </a:r>
            <a:endParaRPr lang="en-US" sz="2800" dirty="0"/>
          </a:p>
        </p:txBody>
      </p:sp>
      <p:pic>
        <p:nvPicPr>
          <p:cNvPr id="16389" name="Picture 6" descr="CT Specs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2610" y="1178116"/>
            <a:ext cx="5856458" cy="4841875"/>
          </a:xfrm>
          <a:noFill/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30400"/>
            <a:ext cx="3570288" cy="3995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Many CTs are only rated at B0.1 and B0.2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#16 wire is 4.5 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#14 wire is 2.8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#12 wire is 1.8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#10 wire is 1.1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#8 wire is 0.7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r>
              <a:rPr lang="en-US" sz="2400" dirty="0">
                <a:cs typeface="Arial" charset="0"/>
              </a:rPr>
              <a:t>/ft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50 ft of #12 wire is 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nearly 100 </a:t>
            </a:r>
            <a:r>
              <a:rPr lang="en-US" sz="2400" dirty="0"/>
              <a:t>m</a:t>
            </a:r>
            <a:r>
              <a:rPr lang="el-GR" sz="2400" dirty="0">
                <a:cs typeface="Arial" charset="0"/>
              </a:rPr>
              <a:t>Ω</a:t>
            </a:r>
            <a:endParaRPr lang="en-US" sz="2400" dirty="0">
              <a:cs typeface="Arial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7A043B-646F-B78F-260E-95C579EC8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0BF6CB-54DB-2B51-2BC8-F35582BEF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solidFill>
                  <a:srgbClr val="D02236"/>
                </a:solidFill>
              </a:rPr>
              <a:t>Errors with Instrument Transformers </a:t>
            </a:r>
            <a:br>
              <a:rPr lang="en-US" sz="2800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CT - Shunt</a:t>
            </a:r>
          </a:p>
        </p:txBody>
      </p:sp>
      <p:pic>
        <p:nvPicPr>
          <p:cNvPr id="17414" name="Picture 12" descr="CT1 Op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7645" y="2697979"/>
            <a:ext cx="3572934" cy="2679701"/>
          </a:xfrm>
          <a:noFill/>
        </p:spPr>
      </p:pic>
      <p:pic>
        <p:nvPicPr>
          <p:cNvPr id="17413" name="Picture 8" descr="CT1 Clos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8310" y="2742965"/>
            <a:ext cx="3571875" cy="2679700"/>
          </a:xfr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47788" y="1752600"/>
            <a:ext cx="7796212" cy="88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Leaving the shunt in the wrong position produces wrong readings not no readings.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192360" y="5464465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CLOSED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5071265" y="5537303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SHUNT OPEN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B91759-C62E-85E2-DB53-0FAF3F9E4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78A439D-8532-4231-B3FA-62719F9E3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137628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Errors with Instrument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3200" dirty="0">
                <a:solidFill>
                  <a:srgbClr val="D02236"/>
                </a:solidFill>
              </a:rPr>
              <a:t>CT - Polarity</a:t>
            </a:r>
          </a:p>
        </p:txBody>
      </p:sp>
      <p:pic>
        <p:nvPicPr>
          <p:cNvPr id="18437" name="Picture 12" descr="CT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2790" y="1042854"/>
            <a:ext cx="3431112" cy="4841875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64150" y="1754188"/>
            <a:ext cx="3879850" cy="4148137"/>
          </a:xfrm>
        </p:spPr>
        <p:txBody>
          <a:bodyPr/>
          <a:lstStyle/>
          <a:p>
            <a:pPr eaLnBrk="1" hangingPunct="1"/>
            <a:r>
              <a:rPr lang="en-US" sz="2800" dirty="0"/>
              <a:t>Polarity of the connection matters.</a:t>
            </a:r>
          </a:p>
          <a:p>
            <a:pPr eaLnBrk="1" hangingPunct="1"/>
            <a:r>
              <a:rPr lang="en-US" sz="2800" dirty="0"/>
              <a:t>Wrong polarity means totally wrong metering.</a:t>
            </a:r>
          </a:p>
          <a:p>
            <a:pPr eaLnBrk="1" hangingPunct="1"/>
            <a:r>
              <a:rPr lang="en-US" sz="2800" dirty="0"/>
              <a:t>When PF</a:t>
            </a:r>
            <a:r>
              <a:rPr lang="en-US" sz="2800" dirty="0">
                <a:cs typeface="Arial" charset="0"/>
              </a:rPr>
              <a:t>≠0, reversed polarities may not be obvious.</a:t>
            </a: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 flipH="1" flipV="1">
            <a:off x="859321" y="3308709"/>
            <a:ext cx="1881187" cy="1228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 flipV="1">
            <a:off x="1051346" y="2463799"/>
            <a:ext cx="1344613" cy="382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077AF12-063C-F2CC-D596-F7E74DCE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1FBADC-DBE4-2022-43EF-89425EFF6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Rating Factor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The MOST Misunderstood Spec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Rating Factor has absolutely nothing to do with burden.</a:t>
            </a:r>
          </a:p>
          <a:p>
            <a:pPr eaLnBrk="1" hangingPunct="1"/>
            <a:r>
              <a:rPr lang="en-US" dirty="0"/>
              <a:t>If a CT has a rating factor of 4 it means that at </a:t>
            </a:r>
            <a:r>
              <a:rPr lang="en-US" dirty="0">
                <a:solidFill>
                  <a:srgbClr val="FF0000"/>
                </a:solidFill>
              </a:rPr>
              <a:t>30°C</a:t>
            </a:r>
            <a:r>
              <a:rPr lang="en-US" dirty="0"/>
              <a:t> it can be used up to 4X its label current and maintain its accuracy Class.</a:t>
            </a:r>
          </a:p>
          <a:p>
            <a:pPr eaLnBrk="1" hangingPunct="1"/>
            <a:r>
              <a:rPr lang="en-US" dirty="0"/>
              <a:t>A CT with a label RF=4 only has an RF = 3 at </a:t>
            </a:r>
            <a:r>
              <a:rPr lang="en-US" dirty="0">
                <a:solidFill>
                  <a:srgbClr val="FF0000"/>
                </a:solidFill>
              </a:rPr>
              <a:t>55°C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CB4BCE1-B12A-51FE-9B2D-CD8B7FD6D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A0F80B-49A4-0B22-4F3D-57CD93BE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050" y="1504156"/>
            <a:ext cx="4054475" cy="3849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Rating Factor is a strong function of temperature.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a CT has a rating factor of 4 it means that at 30°C it can be used up to 4X its label current and maintain its accuracy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Operating temperature affects Rating Factor significantly.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CT with RF=4 at </a:t>
            </a:r>
            <a:r>
              <a:rPr lang="en-US" sz="2000" dirty="0">
                <a:solidFill>
                  <a:srgbClr val="FF0000"/>
                </a:solidFill>
              </a:rPr>
              <a:t>30°C</a:t>
            </a:r>
            <a:r>
              <a:rPr lang="en-US" sz="2000" dirty="0"/>
              <a:t> is only RF=3 at </a:t>
            </a:r>
            <a:r>
              <a:rPr lang="en-US" sz="2000" dirty="0">
                <a:solidFill>
                  <a:srgbClr val="FF0000"/>
                </a:solidFill>
              </a:rPr>
              <a:t>55°C</a:t>
            </a:r>
          </a:p>
        </p:txBody>
      </p:sp>
      <p:pic>
        <p:nvPicPr>
          <p:cNvPr id="20485" name="Picture 5" descr="CT Rat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0025" y="1124700"/>
            <a:ext cx="3209925" cy="5146675"/>
          </a:xfrm>
          <a:noFill/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8530" y="126170"/>
            <a:ext cx="4416425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Rating Factor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00813"/>
              </p:ext>
            </p:extLst>
          </p:nvPr>
        </p:nvGraphicFramePr>
        <p:xfrm>
          <a:off x="1638300" y="5403056"/>
          <a:ext cx="2095500" cy="35433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°F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A3542F4-62A1-FE04-737E-E7233181EEA8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013910-2D83-3847-675B-C4545DAB9022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CT’s allow the measurement of high currents at potentially high voltages.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come in many shapes and sizes for different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are potentially </a:t>
            </a:r>
            <a:br>
              <a:rPr lang="en-US" sz="2400" dirty="0"/>
            </a:br>
            <a:r>
              <a:rPr lang="en-US" sz="2400" dirty="0"/>
              <a:t>extremely dangerous.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150" name="Group 5"/>
          <p:cNvGrpSpPr>
            <a:grpSpLocks/>
          </p:cNvGrpSpPr>
          <p:nvPr/>
        </p:nvGrpSpPr>
        <p:grpSpPr bwMode="auto">
          <a:xfrm>
            <a:off x="5289872" y="2394290"/>
            <a:ext cx="3179762" cy="4154487"/>
            <a:chOff x="3412" y="1241"/>
            <a:chExt cx="2003" cy="2617"/>
          </a:xfrm>
        </p:grpSpPr>
        <p:pic>
          <p:nvPicPr>
            <p:cNvPr id="6152" name="Picture 6" descr="CT Indoo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0" y="1434"/>
              <a:ext cx="72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7" descr="BarCT"/>
            <p:cNvPicPr>
              <a:picLocks noChangeAspect="1" noChangeArrowheads="1"/>
            </p:cNvPicPr>
            <p:nvPr/>
          </p:nvPicPr>
          <p:blipFill>
            <a:blip r:embed="rId4" cstate="print">
              <a:lum contrast="38000"/>
            </a:blip>
            <a:srcRect/>
            <a:stretch>
              <a:fillRect/>
            </a:stretch>
          </p:blipFill>
          <p:spPr bwMode="auto">
            <a:xfrm>
              <a:off x="3436" y="2886"/>
              <a:ext cx="130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8" descr="CToutdoorgendef_19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7" y="2692"/>
              <a:ext cx="938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9" descr="CT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2" y="1241"/>
              <a:ext cx="1092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81719" y="4996388"/>
            <a:ext cx="4262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They can kill you!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0FA999-BFA6-BB68-97FD-0ED974CFE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433939-8386-ED82-C7E0-F81C45CEE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3863" y="1624013"/>
            <a:ext cx="826293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Three Approaches in use today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/>
              <a:t>Direct RATIO measurement with applied burden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Most accurate approach tells us exactly what we want to know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Measures directly the quantities we care about CT Ratio and Phase Error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w"/>
            </a:pPr>
            <a:r>
              <a:rPr lang="en-US" sz="2400" dirty="0"/>
              <a:t>Is more complicated to perform.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472DDC-89FE-3024-002B-04F293ED8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C159CE-C598-47ED-3933-6CC4FE5EA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Alternate Approaches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Burden only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compromise:  tells us if circuit is stable under excess burden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Can’t give us the ratio which is what we really care about.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Admittance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Allows us to look for changes from previous measurements.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Doesn’t directly give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Accuracy typically </a:t>
            </a:r>
            <a:r>
              <a:rPr lang="en-US" dirty="0">
                <a:cs typeface="Arial" charset="0"/>
              </a:rPr>
              <a:t>±5%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75FC1D-AE04-6387-7D98-C4E1CED1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DE036-9B41-B536-BEDA-BB24FE4C0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0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Other Tests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Direct Burden Measurement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If you measure the voltage across the CT terminals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current output of the 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Using Ohms Law you can compute the actual burden seen by the CT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dirty="0"/>
              <a:t>SIMPLY:     Burden = Voltage/Current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very simple and direct way to see if a CT is overburdened, but not to test its accuracy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F0E0B69-83C7-5B21-6258-3E6559C54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C7DF0-FC44-DA20-7157-12EDED2E8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9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1" descr="TypicalMetering-ComponentsIn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6313488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609600" y="914400"/>
            <a:ext cx="807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meter measures ONLY the voltage and current reaching the meter terminals.  </a:t>
            </a:r>
          </a:p>
          <a:p>
            <a:pPr marL="228600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To verify that the CT is working at the site we have to test the entire circuit.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DC9FE-E1F6-67FD-BC3F-C433CE32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CT Testing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2AEDFC-95F6-7F2E-045A-48EEFB296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AAB3CD-772F-D598-F054-E8CA99ED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CT Transformers</a:t>
            </a:r>
            <a:br>
              <a:rPr lang="en-US" sz="3200" dirty="0"/>
            </a:br>
            <a:r>
              <a:rPr lang="en-US" sz="2400" dirty="0"/>
              <a:t>Field Verification – Full Ratio Measurement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86451"/>
              </p:ext>
            </p:extLst>
          </p:nvPr>
        </p:nvGraphicFramePr>
        <p:xfrm>
          <a:off x="731838" y="1547813"/>
          <a:ext cx="702786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02875" imgH="4381725" progId="PBrush">
                  <p:embed/>
                </p:oleObj>
              </mc:Choice>
              <mc:Fallback>
                <p:oleObj name="Bitmap Image" r:id="rId3" imgW="7302875" imgH="438172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547813"/>
                        <a:ext cx="7027862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4418013" y="4465638"/>
            <a:ext cx="538162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5"/>
          <p:cNvSpPr>
            <a:spLocks noChangeArrowheads="1"/>
          </p:cNvSpPr>
          <p:nvPr/>
        </p:nvSpPr>
        <p:spPr bwMode="auto">
          <a:xfrm>
            <a:off x="5532438" y="3390900"/>
            <a:ext cx="538162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 flipV="1">
            <a:off x="3841750" y="4887913"/>
            <a:ext cx="614363" cy="692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305175" y="5502275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991350" y="3314700"/>
            <a:ext cx="107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Measure Here</a:t>
            </a: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>
            <a:off x="5954713" y="3544888"/>
            <a:ext cx="998537" cy="77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33F840-8508-BBCC-CC3E-7D1ADBF79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0BB441-75E0-B3C9-3450-CEB866307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Ratio with Burden Testing</a:t>
            </a:r>
          </a:p>
        </p:txBody>
      </p:sp>
      <p:pic>
        <p:nvPicPr>
          <p:cNvPr id="24581" name="Picture 7" descr="Padmount Primary CT Test Fle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8787" y="1189984"/>
            <a:ext cx="1549400" cy="1168400"/>
          </a:xfrm>
          <a:noFill/>
        </p:spPr>
      </p:pic>
      <p:pic>
        <p:nvPicPr>
          <p:cNvPr id="24582" name="Picture 8" descr="HV CT Test 257x1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77880" y="4275696"/>
            <a:ext cx="2466975" cy="1849438"/>
          </a:xfrm>
          <a:noFill/>
        </p:spPr>
      </p:pic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21275" y="1201738"/>
            <a:ext cx="4022725" cy="3379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Ratio Testing is the preferred approach when we can gain access to the CT primary.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Various types of probes can be used for primary side.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Flex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HV</a:t>
            </a:r>
          </a:p>
        </p:txBody>
      </p:sp>
      <p:pic>
        <p:nvPicPr>
          <p:cNvPr id="24583" name="Picture 9" descr="HV CT 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122" y="1657585"/>
            <a:ext cx="2969218" cy="2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E4F1108-EA64-463C-E0C6-DDE903962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AE4A646-1C7B-3221-E15B-92122B482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Direct Ratio vs Burden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20" y="1870003"/>
            <a:ext cx="2962656" cy="245364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1709"/>
              </p:ext>
            </p:extLst>
          </p:nvPr>
        </p:nvGraphicFramePr>
        <p:xfrm>
          <a:off x="731500" y="1856344"/>
          <a:ext cx="4378170" cy="2453640"/>
        </p:xfrm>
        <a:graphic>
          <a:graphicData uri="http://schemas.openxmlformats.org/drawingml/2006/table">
            <a:tbl>
              <a:tblPr/>
              <a:tblGrid>
                <a:gridCol w="1718640">
                  <a:extLst>
                    <a:ext uri="{9D8B030D-6E8A-4147-A177-3AD203B41FA5}">
                      <a16:colId xmlns:a16="http://schemas.microsoft.com/office/drawing/2014/main" val="2806538827"/>
                    </a:ext>
                  </a:extLst>
                </a:gridCol>
                <a:gridCol w="1350631">
                  <a:extLst>
                    <a:ext uri="{9D8B030D-6E8A-4147-A177-3AD203B41FA5}">
                      <a16:colId xmlns:a16="http://schemas.microsoft.com/office/drawing/2014/main" val="1398239890"/>
                    </a:ext>
                  </a:extLst>
                </a:gridCol>
                <a:gridCol w="1308899">
                  <a:extLst>
                    <a:ext uri="{9D8B030D-6E8A-4147-A177-3AD203B41FA5}">
                      <a16:colId xmlns:a16="http://schemas.microsoft.com/office/drawing/2014/main" val="2193925283"/>
                    </a:ext>
                  </a:extLst>
                </a:gridCol>
              </a:tblGrid>
              <a:tr h="706292"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Un-burdened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Burdened Value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71577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154.58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151.63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87824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Amps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3.8135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3.7337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617493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202.67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203.06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98542"/>
                  </a:ext>
                </a:extLst>
              </a:tr>
              <a:tr h="299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Ratio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59356"/>
                  </a:ext>
                </a:extLst>
              </a:tr>
              <a:tr h="4895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Secondary Change</a:t>
                      </a:r>
                    </a:p>
                  </a:txBody>
                  <a:tcPr marL="857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2.14%</a:t>
                      </a:r>
                    </a:p>
                  </a:txBody>
                  <a:tcPr marL="9525" marR="171450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436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00" y="4458691"/>
            <a:ext cx="476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simultaneously measuring primary and secondary currents we get an accurate picture of performance under load.  Only measuring secondary current change can give a false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24" y="4526217"/>
            <a:ext cx="2688298" cy="115765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365BC3-F557-523F-7230-465015B67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CD1169-CD97-EE6F-E772-FA0A88E47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005" y="150990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CT Ratio with Burden Testing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73129" y="1007783"/>
            <a:ext cx="7886700" cy="48424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Secondary connection is made through the test switch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Same connection that is used for the rest of the site testing.</a:t>
            </a:r>
          </a:p>
        </p:txBody>
      </p:sp>
      <p:pic>
        <p:nvPicPr>
          <p:cNvPr id="25605" name="Picture 7" descr="PA06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787933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000125" y="5434717"/>
            <a:ext cx="7076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Ratio Testing with applied burden is the most accurate and complete approach for testing at CT in service.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4900" y="3697835"/>
            <a:ext cx="265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Disadvantage: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Requires access to the primary side if the CT to measure current.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37BEC2-2123-E05B-52E5-2DCD10391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0C987C-0DE9-124E-47F1-E12DB0143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</a:t>
            </a:r>
            <a:r>
              <a:rPr lang="en-US" sz="2400" dirty="0" err="1">
                <a:solidFill>
                  <a:srgbClr val="D02236"/>
                </a:solidFill>
              </a:rPr>
              <a:t>vs</a:t>
            </a:r>
            <a:r>
              <a:rPr lang="en-US" sz="2400" dirty="0">
                <a:solidFill>
                  <a:srgbClr val="D02236"/>
                </a:solidFill>
              </a:rPr>
              <a:t>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07175" y="2392363"/>
            <a:ext cx="2035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Reference CT measured using PowerMaster with 752 clamp-on probes.  Essentially NO ratio error, phase shift, or change in secondary current versus applied burden.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03495"/>
              </p:ext>
            </p:extLst>
          </p:nvPr>
        </p:nvGraphicFramePr>
        <p:xfrm>
          <a:off x="731500" y="2083474"/>
          <a:ext cx="5769587" cy="373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5391000" imgH="3485880" progId="CorelPHOTOPAINT.Image.17">
                  <p:embed/>
                </p:oleObj>
              </mc:Choice>
              <mc:Fallback>
                <p:oleObj name="PHOTO-PAINT" r:id="rId3" imgW="5391000" imgH="34858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00" y="2083474"/>
                        <a:ext cx="5769587" cy="373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47BE91-FE0F-FF7F-8565-F8ADAB0E8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59FAFB-DAE7-B16C-8B70-CE38D8AE5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005" y="126170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000066"/>
                </a:solidFill>
              </a:rPr>
              <a:t>CT testing can be done with very high accuracy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530654" y="2019300"/>
            <a:ext cx="21878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Field measurement using PowerMaster with 752 clamp-on probes.  Essentially NO ratio error or phase shift.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4E8117-322B-459D-B583-D41472FC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60917"/>
              </p:ext>
            </p:extLst>
          </p:nvPr>
        </p:nvGraphicFramePr>
        <p:xfrm>
          <a:off x="808310" y="2019300"/>
          <a:ext cx="5664291" cy="367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3992760" imgH="2590560" progId="CorelPHOTOPAINT.Image.17">
                  <p:embed/>
                </p:oleObj>
              </mc:Choice>
              <mc:Fallback>
                <p:oleObj name="PHOTO-PAINT" r:id="rId3" imgW="3992760" imgH="25905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8310" y="2019300"/>
                        <a:ext cx="5664291" cy="3675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2AC218-4C61-9114-AAA3-7C8A4D3CA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4BC970-296D-4DC4-D0FD-458957335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Transformers (CT’s)</a:t>
            </a:r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C49A43-9FC0-FD45-0625-D27523F0C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9" y="1075612"/>
            <a:ext cx="7195563" cy="5194028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0D23B8-60B5-2A5E-BC94-59A690237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B645F2-6779-8F8C-1751-5AC8D6A60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46740-AEE2-FAD2-2FF1-196B927D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874180" y="5337331"/>
            <a:ext cx="6614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As additional burden is applied both ratio and phase errors increase.  The direction of change is in the customer’s favor.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B9E35B-0B11-4B3F-B4AE-C8053914C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26908"/>
              </p:ext>
            </p:extLst>
          </p:nvPr>
        </p:nvGraphicFramePr>
        <p:xfrm>
          <a:off x="1474890" y="1431940"/>
          <a:ext cx="6311696" cy="381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53600" imgH="2453400" progId="CorelPHOTOPAINT.Image.17">
                  <p:embed/>
                </p:oleObj>
              </mc:Choice>
              <mc:Fallback>
                <p:oleObj name="PHOTO-PAINT" r:id="rId3" imgW="4053600" imgH="245340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890" y="1431940"/>
                        <a:ext cx="6311696" cy="3819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D42772-8BEB-C772-ED11-60CF9EAA4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0B43A4-BE9E-0631-4450-C1D65F39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87D2D1-D031-4DDC-A7D5-05A86099B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77790"/>
              </p:ext>
            </p:extLst>
          </p:nvPr>
        </p:nvGraphicFramePr>
        <p:xfrm>
          <a:off x="1345694" y="1305541"/>
          <a:ext cx="6300211" cy="398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9800" imgH="3002040" progId="CorelPHOTOPAINT.Image.17">
                  <p:embed/>
                </p:oleObj>
              </mc:Choice>
              <mc:Fallback>
                <p:oleObj name="PHOTO-PAINT" r:id="rId3" imgW="4609800" imgH="300204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694" y="1305541"/>
                        <a:ext cx="6300211" cy="398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vs Applied Burden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82987" y="5476923"/>
            <a:ext cx="7795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Burden Class 0.1 CTs various issues: too small gauge wire, bad connections, high harmonic content.</a:t>
            </a: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3227387" y="323611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4534796" y="3159125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2996406" y="4602169"/>
            <a:ext cx="1268413" cy="5381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 flipV="1">
            <a:off x="7243540" y="4775598"/>
            <a:ext cx="538163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/>
        </p:nvSpPr>
        <p:spPr bwMode="auto">
          <a:xfrm flipV="1">
            <a:off x="3957637" y="4568686"/>
            <a:ext cx="538162" cy="153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6"/>
          <p:cNvSpPr>
            <a:spLocks noChangeShapeType="1"/>
          </p:cNvSpPr>
          <p:nvPr/>
        </p:nvSpPr>
        <p:spPr bwMode="auto">
          <a:xfrm flipV="1">
            <a:off x="3998254" y="4854509"/>
            <a:ext cx="538162" cy="153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22B0B-80B7-3CFE-6D98-634FE5B6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3713B-C6B3-C88F-D4D2-327F2A9BE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99223"/>
            <a:ext cx="7208107" cy="679832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Error – In Whose Favor?</a:t>
            </a:r>
          </a:p>
        </p:txBody>
      </p:sp>
      <p:sp>
        <p:nvSpPr>
          <p:cNvPr id="3584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/>
              <a:t>In the phase B test we measured 35.86 amps on the primary and 1.799 secondary amps.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00FF"/>
                </a:solidFill>
              </a:rPr>
              <a:t>Ratio = 5.0 * (Primary / Secondary) = 99.68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If the ratio had been 100:5 and the primary was 35.86 amps we should have measured 1.793 amps on the secondary.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We measured 1.799 – </a:t>
            </a:r>
            <a:r>
              <a:rPr lang="en-US" sz="2400">
                <a:solidFill>
                  <a:srgbClr val="FF0000"/>
                </a:solidFill>
              </a:rPr>
              <a:t>MORE </a:t>
            </a:r>
            <a:r>
              <a:rPr lang="en-US" sz="2400"/>
              <a:t>than we should have.  </a:t>
            </a:r>
          </a:p>
          <a:p>
            <a:pPr marL="0" indent="0" eaLnBrk="1" hangingPunct="1">
              <a:buFontTx/>
              <a:buNone/>
            </a:pPr>
            <a:r>
              <a:rPr lang="en-US" sz="2400"/>
              <a:t>Therefore a tested ratio of 99.68 means that we are measuring more current than we should.  </a:t>
            </a:r>
            <a:r>
              <a:rPr lang="en-US" sz="2400">
                <a:solidFill>
                  <a:srgbClr val="0000FF"/>
                </a:solidFill>
              </a:rPr>
              <a:t>This error is in our favor.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CB7166E-CAC9-2066-8D3C-8D2F04D4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219705-776B-CCC2-651D-7AD450190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1B632F-402A-4D1A-B66F-7DB188F38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58667"/>
              </p:ext>
            </p:extLst>
          </p:nvPr>
        </p:nvGraphicFramePr>
        <p:xfrm>
          <a:off x="571500" y="1915539"/>
          <a:ext cx="5277088" cy="318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076640" imgH="2460960" progId="CorelPHOTOPAINT.Image.17">
                  <p:embed/>
                </p:oleObj>
              </mc:Choice>
              <mc:Fallback>
                <p:oleObj name="PHOTO-PAINT" r:id="rId3" imgW="4076640" imgH="24609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915539"/>
                        <a:ext cx="5277088" cy="318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D02236"/>
                </a:solidFill>
              </a:rPr>
              <a:t>Testing Current Transformers</a:t>
            </a:r>
            <a:br>
              <a:rPr lang="en-US" sz="3200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Error – In Whose Favor?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Suppose we add burden to the metering circuit.</a:t>
            </a:r>
            <a:r>
              <a:rPr lang="en-US" sz="2400">
                <a:solidFill>
                  <a:srgbClr val="0000FF"/>
                </a:solidFill>
              </a:rPr>
              <a:t>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94995" y="2238375"/>
            <a:ext cx="25733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Notice that the ratio increases as we apply burden.  Just above 0.1 additional burden the ratio switches from less than 100:5 to greater than 100:5.  This is the point where things swing to being in favor of the customer.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 flipV="1">
            <a:off x="1576410" y="2929735"/>
            <a:ext cx="4495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22230A-3267-35C2-2CE8-196604B3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4DEDC5-8DC0-F858-17CE-4414819CE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4" descr="Bathtub-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838" y="1508125"/>
            <a:ext cx="7610475" cy="4724400"/>
          </a:xfrm>
          <a:noFill/>
        </p:spPr>
      </p:pic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493" y="190296"/>
            <a:ext cx="8229600" cy="6524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CT – Accuracy – Burden - Load</a:t>
            </a:r>
            <a:endParaRPr lang="en-US" sz="2800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801DA02-4AAE-C7D6-E67E-0F0B40EDBDEF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4DA648-79F6-3530-4A2A-D44BBF3F99E0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958" y="126170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 </a:t>
            </a:r>
            <a:r>
              <a:rPr lang="en-US" sz="2800" dirty="0">
                <a:solidFill>
                  <a:srgbClr val="D02236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D02236"/>
                </a:solidFill>
              </a:rPr>
              <a:t>Power Theft</a:t>
            </a:r>
          </a:p>
        </p:txBody>
      </p:sp>
      <p:pic>
        <p:nvPicPr>
          <p:cNvPr id="44036" name="Picture 6" descr="us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958" y="1576388"/>
            <a:ext cx="5914095" cy="31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us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606" y="3966670"/>
            <a:ext cx="64531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46E165-8BFC-9AFA-E3F3-9C772003D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0647A1-340E-6326-608E-119A0B5A4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 </a:t>
            </a:r>
            <a:r>
              <a:rPr lang="en-US" sz="2800" dirty="0">
                <a:solidFill>
                  <a:srgbClr val="D02236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D02236"/>
                </a:solidFill>
              </a:rPr>
              <a:t>Power Theft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723900" y="1714500"/>
            <a:ext cx="41862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A simple piece of wire wrapped around the CT.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3200"/>
            <a:ext cx="3429000" cy="32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6300" y="4991100"/>
            <a:ext cx="418623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F75B1D"/>
                </a:solidFill>
              </a:rPr>
              <a:t>Would you spot it?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66900"/>
            <a:ext cx="3454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F60189-48A8-E061-71C0-451CAA53B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67A8E7-7343-8145-5B8E-8E0C746FB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546" y="128133"/>
            <a:ext cx="7208107" cy="67983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460500" y="6232525"/>
            <a:ext cx="633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600994" y="5865476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CT reversed.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47CCEA1-A0E2-40E2-8920-E3697E325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99866"/>
              </p:ext>
            </p:extLst>
          </p:nvPr>
        </p:nvGraphicFramePr>
        <p:xfrm>
          <a:off x="1487165" y="1725613"/>
          <a:ext cx="6102993" cy="40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449960" imgH="2948760" progId="CorelPHOTOPAINT.Image.17">
                  <p:embed/>
                </p:oleObj>
              </mc:Choice>
              <mc:Fallback>
                <p:oleObj name="PHOTO-PAINT" r:id="rId3" imgW="4449960" imgH="2948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165" y="1725613"/>
                        <a:ext cx="6102993" cy="404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9EB7F8-0F41-7A86-289A-DD0E259F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FBE8BA-8410-A06F-9577-F651920EF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D02236"/>
                </a:solidFill>
              </a:rPr>
              <a:t>Testing Current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800" dirty="0">
                <a:solidFill>
                  <a:srgbClr val="D02236"/>
                </a:solidFill>
              </a:rPr>
              <a:t>What’s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29C3-1DB2-F68A-CD24-72AB12B3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600994" y="5866607"/>
            <a:ext cx="587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Phase A &amp; B CTs swapped.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95BAFD-67C5-4753-80BF-E03CA5E06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04598"/>
              </p:ext>
            </p:extLst>
          </p:nvPr>
        </p:nvGraphicFramePr>
        <p:xfrm>
          <a:off x="1499947" y="1594999"/>
          <a:ext cx="6445250" cy="424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594680" imgH="3025080" progId="CorelPHOTOPAINT.Image.17">
                  <p:embed/>
                </p:oleObj>
              </mc:Choice>
              <mc:Fallback>
                <p:oleObj name="PHOTO-PAINT" r:id="rId3" imgW="459468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947" y="1594999"/>
                        <a:ext cx="6445250" cy="424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C41F53-EB07-0476-48A8-D993BDFA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8D8E8D-FE28-59C2-6D9A-3295CC78C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Potential Transformers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Another potentially low accuracy item in chain</a:t>
            </a:r>
          </a:p>
          <a:p>
            <a:pPr lvl="1" eaLnBrk="1" hangingPunct="1"/>
            <a:r>
              <a:rPr lang="en-US" dirty="0">
                <a:solidFill>
                  <a:srgbClr val="000066"/>
                </a:solidFill>
              </a:rPr>
              <a:t>0.3 percent basic accuracy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Accuracy decreases rapidly with burden</a:t>
            </a:r>
          </a:p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Power supplies in meters may cause measurement errors.</a:t>
            </a:r>
          </a:p>
          <a:p>
            <a:pPr eaLnBrk="1" hangingPunct="1"/>
            <a:endParaRPr lang="en-US" b="1" dirty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95D98C8-F124-8EEF-DCCE-6B01D554D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999049-3465-820F-811A-D5650E720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Current Transformers (CT’s)</a:t>
            </a:r>
            <a:br>
              <a:rPr lang="en-US" b="1" dirty="0"/>
            </a:br>
            <a:r>
              <a:rPr lang="en-US" sz="2800" b="1" dirty="0"/>
              <a:t>Basic Theory</a:t>
            </a:r>
            <a:endParaRPr lang="en-US" sz="2800" dirty="0"/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31459"/>
              </p:ext>
            </p:extLst>
          </p:nvPr>
        </p:nvGraphicFramePr>
        <p:xfrm>
          <a:off x="5872163" y="2744788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200" imgH="279360" progId="Equation.3">
                  <p:embed/>
                </p:oleObj>
              </mc:Choice>
              <mc:Fallback>
                <p:oleObj name="Equation" r:id="rId3" imgW="1384200" imgH="2793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2744788"/>
                        <a:ext cx="1384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2088" y="1973263"/>
            <a:ext cx="7681912" cy="2881312"/>
          </a:xfrm>
        </p:spPr>
        <p:txBody>
          <a:bodyPr/>
          <a:lstStyle/>
          <a:p>
            <a:pPr eaLnBrk="1" hangingPunct="1"/>
            <a:r>
              <a:rPr lang="en-US" sz="2800" dirty="0"/>
              <a:t>Basic formula:    Is = </a:t>
            </a:r>
            <a:r>
              <a:rPr lang="en-US" sz="2800" dirty="0" err="1"/>
              <a:t>Ip</a:t>
            </a:r>
            <a:r>
              <a:rPr lang="en-US" sz="2800" dirty="0">
                <a:sym typeface="Wingdings" pitchFamily="2" charset="2"/>
              </a:rPr>
              <a:t>(Np/Ns) = </a:t>
            </a:r>
            <a:r>
              <a:rPr lang="en-US" sz="2800" dirty="0" err="1">
                <a:sym typeface="Wingdings" pitchFamily="2" charset="2"/>
              </a:rPr>
              <a:t>Ip</a:t>
            </a:r>
            <a:r>
              <a:rPr lang="en-US" sz="2800" dirty="0">
                <a:sym typeface="Wingdings" pitchFamily="2" charset="2"/>
              </a:rPr>
              <a:t>/Ns</a:t>
            </a:r>
          </a:p>
          <a:p>
            <a:pPr eaLnBrk="1" hangingPunct="1"/>
            <a:r>
              <a:rPr lang="en-US" sz="2800" dirty="0"/>
              <a:t>Open Circuit Voltage:</a:t>
            </a:r>
          </a:p>
          <a:p>
            <a:pPr eaLnBrk="1" hangingPunct="1"/>
            <a:r>
              <a:rPr lang="en-US" sz="2800" dirty="0"/>
              <a:t>Where:</a:t>
            </a:r>
          </a:p>
          <a:p>
            <a:pPr lvl="1" eaLnBrk="1" hangingPunct="1"/>
            <a:r>
              <a:rPr lang="en-US" sz="2400" dirty="0" err="1"/>
              <a:t>Zb</a:t>
            </a:r>
            <a:r>
              <a:rPr lang="en-US" sz="2400" dirty="0"/>
              <a:t> = Burden Impedance</a:t>
            </a:r>
          </a:p>
          <a:p>
            <a:pPr lvl="1" eaLnBrk="1" hangingPunct="1"/>
            <a:r>
              <a:rPr lang="en-US" sz="2400" dirty="0" err="1"/>
              <a:t>Ip</a:t>
            </a:r>
            <a:r>
              <a:rPr lang="en-US" sz="2400" dirty="0"/>
              <a:t> = Primary Current</a:t>
            </a:r>
          </a:p>
          <a:p>
            <a:pPr lvl="1" eaLnBrk="1" hangingPunct="1"/>
            <a:r>
              <a:rPr lang="en-US" sz="2400" dirty="0"/>
              <a:t>Ns = Number of Secondary Turns (Ratio to 1)</a:t>
            </a:r>
          </a:p>
        </p:txBody>
      </p:sp>
      <p:graphicFrame>
        <p:nvGraphicFramePr>
          <p:cNvPr id="1027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2478044"/>
              </p:ext>
            </p:extLst>
          </p:nvPr>
        </p:nvGraphicFramePr>
        <p:xfrm>
          <a:off x="659867" y="5016953"/>
          <a:ext cx="4071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253800" progId="Equation.3">
                  <p:embed/>
                </p:oleObj>
              </mc:Choice>
              <mc:Fallback>
                <p:oleObj name="Equation" r:id="rId5" imgW="21715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67" y="5016953"/>
                        <a:ext cx="4071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4879975" y="5233988"/>
            <a:ext cx="360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378505" y="4995862"/>
            <a:ext cx="345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Tests have shown values ranging from 500 to 11,000 volts.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3BA786-D975-13CF-E87A-C28359785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34BBFB-E9B1-A02F-B797-5359EF331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D02236"/>
                </a:solidFill>
              </a:rPr>
              <a:t>Testing Potential Transformers</a:t>
            </a:r>
            <a:br>
              <a:rPr lang="en-US" dirty="0">
                <a:solidFill>
                  <a:srgbClr val="D02236"/>
                </a:solidFill>
              </a:rPr>
            </a:br>
            <a:r>
              <a:rPr lang="en-US" sz="2400" dirty="0">
                <a:solidFill>
                  <a:srgbClr val="D02236"/>
                </a:solidFill>
              </a:rPr>
              <a:t>Ratio Test</a:t>
            </a:r>
          </a:p>
        </p:txBody>
      </p: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222940" y="5579680"/>
            <a:ext cx="643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PT’s can be tested easily in the field.  Primary and secondary values can be accurately measured.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DF8FD2-56FC-4141-AB2C-180D17A4C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3992"/>
              </p:ext>
            </p:extLst>
          </p:nvPr>
        </p:nvGraphicFramePr>
        <p:xfrm>
          <a:off x="1415485" y="1573041"/>
          <a:ext cx="6246355" cy="41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602240" imgH="3025080" progId="CorelPHOTOPAINT.Image.17">
                  <p:embed/>
                </p:oleObj>
              </mc:Choice>
              <mc:Fallback>
                <p:oleObj name="PHOTO-PAINT" r:id="rId3" imgW="4602240" imgH="302508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485" y="1573041"/>
                        <a:ext cx="6246355" cy="410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D97E15-7B96-CE57-2483-94A65AB08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8680EF-1465-B79B-1728-BAFECC08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6950" y="211137"/>
            <a:ext cx="8229600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Overloaded PT</a:t>
            </a: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6705600" y="25146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Yellow</a:t>
            </a:r>
            <a:r>
              <a:rPr lang="en-US"/>
              <a:t> –– PT output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B0F0"/>
                </a:solidFill>
              </a:rPr>
              <a:t>Blue</a:t>
            </a:r>
            <a:r>
              <a:rPr lang="en-US"/>
              <a:t> – Current being drawn by meter from this phase</a:t>
            </a:r>
          </a:p>
        </p:txBody>
      </p:sp>
      <p:pic>
        <p:nvPicPr>
          <p:cNvPr id="180228" name="Picture 6" descr="E:\TEK004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5743575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2563530-EF14-1C66-B4EE-3C51C6FCB564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E70157-150E-6572-9F74-8E6771178E3E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66800"/>
            <a:ext cx="8077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Under sized PT can lead to overburden situation and waveform distortion.  Especially with high end meters.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48652"/>
            <a:ext cx="8229600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Overloaded PT</a:t>
            </a:r>
          </a:p>
        </p:txBody>
      </p:sp>
      <p:sp>
        <p:nvSpPr>
          <p:cNvPr id="180227" name="Text Box 11"/>
          <p:cNvSpPr txBox="1">
            <a:spLocks noChangeArrowheads="1"/>
          </p:cNvSpPr>
          <p:nvPr/>
        </p:nvSpPr>
        <p:spPr bwMode="auto">
          <a:xfrm>
            <a:off x="1922055" y="5579206"/>
            <a:ext cx="6156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Primary waveform is undistorted vet secondary waveform shows clipped voltage on phase powering meter.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4DB273-FEE3-4845-A1D6-5AD0F792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84804"/>
              </p:ext>
            </p:extLst>
          </p:nvPr>
        </p:nvGraphicFramePr>
        <p:xfrm>
          <a:off x="1384385" y="1598246"/>
          <a:ext cx="6096636" cy="398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4213800" imgH="2750760" progId="CorelPHOTOPAINT.Image.17">
                  <p:embed/>
                </p:oleObj>
              </mc:Choice>
              <mc:Fallback>
                <p:oleObj name="PHOTO-PAINT" r:id="rId3" imgW="4213800" imgH="2750760" progId="CorelPHOTOPAINT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4385" y="1598246"/>
                        <a:ext cx="6096636" cy="398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EFFCE8-B459-5CC4-2842-145A30E2011A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B491D9-FA1E-F849-CEEC-97DE7D1814D2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Dan Falcone</a:t>
            </a:r>
          </a:p>
          <a:p>
            <a:pPr algn="ctr" eaLnBrk="1" hangingPunct="1">
              <a:buFontTx/>
              <a:buNone/>
            </a:pPr>
            <a:r>
              <a:rPr lang="en-US" altLang="en-US" dirty="0" err="1"/>
              <a:t>ConnectDER</a:t>
            </a:r>
            <a:r>
              <a:rPr lang="en-US" altLang="en-US" dirty="0"/>
              <a:t> </a:t>
            </a:r>
          </a:p>
          <a:p>
            <a:pPr algn="ctr" eaLnBrk="1" hangingPunct="1">
              <a:buFontTx/>
              <a:buNone/>
            </a:pPr>
            <a:br>
              <a:rPr lang="en-US" altLang="en-US" sz="2000" dirty="0"/>
            </a:br>
            <a:r>
              <a:rPr lang="en-US" altLang="en-US" sz="2400" dirty="0"/>
              <a:t>This presentation can also be found under Meter Conferences and Schools on the TESCO website: </a:t>
            </a:r>
            <a:r>
              <a:rPr lang="en-US" altLang="en-US" sz="2400" dirty="0">
                <a:solidFill>
                  <a:srgbClr val="CC3300"/>
                </a:solidFill>
                <a:hlinkClick r:id="rId2"/>
              </a:rPr>
              <a:t>www.tesco-advent.com</a:t>
            </a:r>
            <a:endParaRPr lang="en-US" altLang="en-US" sz="240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6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04789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363DFE-09E8-F8A5-62F1-232DF3050C6B}"/>
              </a:ext>
            </a:extLst>
          </p:cNvPr>
          <p:cNvSpPr txBox="1">
            <a:spLocks/>
          </p:cNvSpPr>
          <p:nvPr/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2E6A9C-C586-AC31-3555-AEB116FA5546}"/>
              </a:ext>
            </a:extLst>
          </p:cNvPr>
          <p:cNvSpPr txBox="1">
            <a:spLocks/>
          </p:cNvSpPr>
          <p:nvPr/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EAC4C4-F0A7-4B61-A827-E4198D07826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CT – Accuracy Class/Burden</a:t>
            </a:r>
            <a:endParaRPr lang="en-US" sz="2800" dirty="0"/>
          </a:p>
        </p:txBody>
      </p:sp>
      <p:pic>
        <p:nvPicPr>
          <p:cNvPr id="8198" name="Picture 8" descr="CT Parallelogra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54300" y="1189260"/>
            <a:ext cx="3784845" cy="4841875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855" y="1854395"/>
            <a:ext cx="3994150" cy="3956050"/>
          </a:xfrm>
        </p:spPr>
        <p:txBody>
          <a:bodyPr/>
          <a:lstStyle/>
          <a:p>
            <a:pPr eaLnBrk="1" hangingPunct="1"/>
            <a:r>
              <a:rPr lang="en-US" sz="2400" dirty="0"/>
              <a:t>Most CTs used in North America are 0.3 (0.3 percent) Class devices.</a:t>
            </a:r>
          </a:p>
          <a:p>
            <a:pPr eaLnBrk="1" hangingPunct="1"/>
            <a:r>
              <a:rPr lang="en-US" sz="2400" dirty="0"/>
              <a:t>When an accuracy class is specified the maximum burden for which the device meets the class accuracy is also specified.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7A7D56-9A00-DD2F-7DE3-A7829CC5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81BDB9-8E11-D83A-FD72-4B73A8169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CT – Class 0.3</a:t>
            </a:r>
            <a:endParaRPr lang="en-US" sz="2800" dirty="0"/>
          </a:p>
        </p:txBody>
      </p:sp>
      <p:pic>
        <p:nvPicPr>
          <p:cNvPr id="9222" name="Picture 8" descr="CT Parallelogram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7997" y="1316725"/>
            <a:ext cx="3784845" cy="4841875"/>
          </a:xfrm>
          <a:noFill/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0326" y="1527556"/>
            <a:ext cx="4264025" cy="414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Metering error shall be less than 0.3% when the CT is used at FULL RATED LOAD and with rated burden.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Metering error shall be less than 0.6% when the CT is used between 10% and 100% of full rated load.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Error is a combination of amplitude and phase error.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FF82DA-F7C6-0BF2-4935-D352FDFE3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6B893F-4A40-724A-B365-28E1DD237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CT – Accuracy – Burden - Load</a:t>
            </a:r>
            <a:endParaRPr lang="en-US" sz="2800" dirty="0"/>
          </a:p>
        </p:txBody>
      </p:sp>
      <p:pic>
        <p:nvPicPr>
          <p:cNvPr id="10245" name="Picture 10" descr="Bathtub-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5500" y="1470025"/>
            <a:ext cx="7493000" cy="4521200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850" y="2084388"/>
            <a:ext cx="2611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V="1">
            <a:off x="3343275" y="2392363"/>
            <a:ext cx="1997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340350" y="2392363"/>
            <a:ext cx="0" cy="161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>
            <a:off x="5340350" y="4005263"/>
            <a:ext cx="1190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5454650" y="30448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5532438" y="3006725"/>
            <a:ext cx="126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Accuracy Spec</a:t>
            </a:r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>
            <a:off x="3343275" y="3044825"/>
            <a:ext cx="191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3381375" y="2622550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Meets 0.6 Spec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H="1">
            <a:off x="1960563" y="1778000"/>
            <a:ext cx="1382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2114550" y="17780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75B1D"/>
                </a:solidFill>
              </a:rPr>
              <a:t>No Spec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72AB9D8-4A39-E10A-2255-50325B22F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361FE4D-D404-7801-159D-8C27A3396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>
            <a:spLocks noGrp="1" noChangeArrowheads="1"/>
          </p:cNvSpPr>
          <p:nvPr>
            <p:ph type="title"/>
          </p:nvPr>
        </p:nvSpPr>
        <p:spPr>
          <a:xfrm>
            <a:off x="1499600" y="176033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02CD0-4A22-54BA-6CE0-4DF0DD72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43775" y="5921221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pic>
        <p:nvPicPr>
          <p:cNvPr id="11268" name="Picture 6" descr="kent2"/>
          <p:cNvPicPr>
            <a:picLocks noChangeAspect="1" noChangeArrowheads="1"/>
          </p:cNvPicPr>
          <p:nvPr/>
        </p:nvPicPr>
        <p:blipFill>
          <a:blip r:embed="rId3" cstate="print"/>
          <a:srcRect l="15417" t="3738" r="15718" b="4672"/>
          <a:stretch>
            <a:fillRect/>
          </a:stretch>
        </p:blipFill>
        <p:spPr bwMode="auto">
          <a:xfrm>
            <a:off x="1077144" y="1036639"/>
            <a:ext cx="6646043" cy="498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7283-37C7-2B34-E100-CAE441FD0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D8199C-B448-DA77-2B44-8E3906D9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1538005" y="181363"/>
            <a:ext cx="7208107" cy="6798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Accuracy Class 0.15</a:t>
            </a:r>
          </a:p>
        </p:txBody>
      </p:sp>
      <p:pic>
        <p:nvPicPr>
          <p:cNvPr id="12291" name="Picture 2" descr="kent4"/>
          <p:cNvPicPr>
            <a:picLocks noChangeAspect="1" noChangeArrowheads="1"/>
          </p:cNvPicPr>
          <p:nvPr/>
        </p:nvPicPr>
        <p:blipFill>
          <a:blip r:embed="rId3" cstate="print"/>
          <a:srcRect l="15053" t="3271" r="15054" b="5141"/>
          <a:stretch>
            <a:fillRect/>
          </a:stretch>
        </p:blipFill>
        <p:spPr bwMode="auto">
          <a:xfrm>
            <a:off x="1077145" y="1123950"/>
            <a:ext cx="6402357" cy="48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810669" y="5970008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Slide Courtesy Kent Jones, GE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19973F-0F97-AA7F-E91D-67548C96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07D90A-8B3E-B608-C4A4-B139E69A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10774</TotalTime>
  <Words>1771</Words>
  <Application>Microsoft Macintosh PowerPoint</Application>
  <PresentationFormat>On-screen Show (4:3)</PresentationFormat>
  <Paragraphs>314</Paragraphs>
  <Slides>43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Wingdings</vt:lpstr>
      <vt:lpstr>TESCO Template</vt:lpstr>
      <vt:lpstr>Equation</vt:lpstr>
      <vt:lpstr>Bitmap Image</vt:lpstr>
      <vt:lpstr>PHOTO-PAINT</vt:lpstr>
      <vt:lpstr>Introduction to Instrument transformers</vt:lpstr>
      <vt:lpstr>Current Transformers (CT’s)</vt:lpstr>
      <vt:lpstr>Current Transformers (CT’s)</vt:lpstr>
      <vt:lpstr>Current Transformers (CT’s) Basic Theory</vt:lpstr>
      <vt:lpstr>CT – Accuracy Class/Burden</vt:lpstr>
      <vt:lpstr>CT – Class 0.3</vt:lpstr>
      <vt:lpstr>CT – Accuracy – Burden - Load</vt:lpstr>
      <vt:lpstr>Accuracy Class 0.3</vt:lpstr>
      <vt:lpstr>Accuracy Class 0.15</vt:lpstr>
      <vt:lpstr>Accuracy Class 0.15S</vt:lpstr>
      <vt:lpstr>What NOT to do!</vt:lpstr>
      <vt:lpstr>Errors with Current Transformers</vt:lpstr>
      <vt:lpstr>Errors with Current Transformers</vt:lpstr>
      <vt:lpstr>Errors with Current Transformers</vt:lpstr>
      <vt:lpstr>Errors with Current Transformers</vt:lpstr>
      <vt:lpstr>Errors with Instrument Transformers  CT - Shunt</vt:lpstr>
      <vt:lpstr>Errors with Instrument Transformers CT - Polarity</vt:lpstr>
      <vt:lpstr>CT Rating Factor The MOST Misunderstood Spec</vt:lpstr>
      <vt:lpstr>CT Rating Factor</vt:lpstr>
      <vt:lpstr>CT Testing</vt:lpstr>
      <vt:lpstr>CT  Testing</vt:lpstr>
      <vt:lpstr>CT Testing</vt:lpstr>
      <vt:lpstr>Onsite CT Testing</vt:lpstr>
      <vt:lpstr>CT Transformers Field Verification – Full Ratio Measurement</vt:lpstr>
      <vt:lpstr>CT Ratio with Burden Testing</vt:lpstr>
      <vt:lpstr>CT Testing</vt:lpstr>
      <vt:lpstr>CT Ratio with Burden Testing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vs Applied Burden</vt:lpstr>
      <vt:lpstr>Testing Current Transformers Ratio Error – In Whose Favor?</vt:lpstr>
      <vt:lpstr>Testing Current Transformers Ratio Error – In Whose Favor?</vt:lpstr>
      <vt:lpstr>CT – Accuracy – Burden - Load</vt:lpstr>
      <vt:lpstr>Testing Current Transformers What’s Wrong?  Power Theft</vt:lpstr>
      <vt:lpstr>Testing Current Transformers What’s Wrong?  Power Theft</vt:lpstr>
      <vt:lpstr>Testing Current Transformers What’s Wrong?</vt:lpstr>
      <vt:lpstr>Testing Current Transformers What’s Wrong?</vt:lpstr>
      <vt:lpstr>Potential Transformers</vt:lpstr>
      <vt:lpstr>Testing Potential Transformers Ratio Test</vt:lpstr>
      <vt:lpstr>Overloaded PT</vt:lpstr>
      <vt:lpstr>Overloaded PT</vt:lpstr>
      <vt:lpstr>Questions and Discussion</vt:lpstr>
    </vt:vector>
  </TitlesOfParts>
  <Company>Princeton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H. Hardy</dc:creator>
  <cp:lastModifiedBy>Sandy Garcia</cp:lastModifiedBy>
  <cp:revision>148</cp:revision>
  <dcterms:created xsi:type="dcterms:W3CDTF">2004-09-29T00:35:47Z</dcterms:created>
  <dcterms:modified xsi:type="dcterms:W3CDTF">2024-06-14T21:12:16Z</dcterms:modified>
</cp:coreProperties>
</file>