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13"/>
  </p:notesMasterIdLst>
  <p:sldIdLst>
    <p:sldId id="256" r:id="rId5"/>
    <p:sldId id="257" r:id="rId6"/>
    <p:sldId id="277" r:id="rId7"/>
    <p:sldId id="309" r:id="rId8"/>
    <p:sldId id="310" r:id="rId9"/>
    <p:sldId id="311" r:id="rId10"/>
    <p:sldId id="307" r:id="rId11"/>
    <p:sldId id="30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02236"/>
    <a:srgbClr val="003399"/>
    <a:srgbClr val="2F549D"/>
    <a:srgbClr val="CC0000"/>
    <a:srgbClr val="333333"/>
    <a:srgbClr val="292929"/>
    <a:srgbClr val="CC3300"/>
    <a:srgbClr val="000099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387800-D22F-E347-B62E-F47C3EFD6BD6}" v="2" dt="2023-06-12T11:07:08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94"/>
  </p:normalViewPr>
  <p:slideViewPr>
    <p:cSldViewPr>
      <p:cViewPr varScale="1">
        <p:scale>
          <a:sx n="69" d="100"/>
          <a:sy n="69" d="100"/>
        </p:scale>
        <p:origin x="118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A46DEB0-BD14-46B0-95BA-AAC3C3911B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656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E7E0F4EB-320D-4A27-8699-33482446350D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</a:t>
            </a:fld>
            <a:endParaRPr lang="en-US" alt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DF1FE261-B765-4E0F-AAB7-75A1C240609E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2</a:t>
            </a:fld>
            <a:endParaRPr lang="en-US" alt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B67517B6-1397-4BC6-A33C-68EF175E3410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3</a:t>
            </a:fld>
            <a:endParaRPr lang="en-US" altLang="en-US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B67517B6-1397-4BC6-A33C-68EF175E3410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4</a:t>
            </a:fld>
            <a:endParaRPr lang="en-US" altLang="en-US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7885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B67517B6-1397-4BC6-A33C-68EF175E3410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5</a:t>
            </a:fld>
            <a:endParaRPr lang="en-US" altLang="en-US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4137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B67517B6-1397-4BC6-A33C-68EF175E3410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6</a:t>
            </a:fld>
            <a:endParaRPr lang="en-US" altLang="en-US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9248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09" indent="-285734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937" indent="-228587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112" indent="-228587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87" indent="-228587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7452BBE-181A-4B97-AAAE-7C92FF066AF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dirty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09" indent="-285734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937" indent="-228587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112" indent="-228587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87" indent="-228587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7452BBE-181A-4B97-AAAE-7C92FF066AFD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dirty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8853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uilding with a tower&#10;&#10;Description automatically generated">
            <a:extLst>
              <a:ext uri="{FF2B5EF4-FFF2-40B4-BE49-F238E27FC236}">
                <a16:creationId xmlns:a16="http://schemas.microsoft.com/office/drawing/2014/main" id="{F77047B3-F3DD-E46C-8FBD-2018A2CC3A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253" y="0"/>
            <a:ext cx="233542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2174" y="1952367"/>
            <a:ext cx="7071826" cy="1557595"/>
          </a:xfrm>
        </p:spPr>
        <p:txBody>
          <a:bodyPr anchor="b">
            <a:normAutofit/>
          </a:bodyPr>
          <a:lstStyle>
            <a:lvl1pPr algn="ctr">
              <a:defRPr lang="en-US" sz="7200" b="1" kern="1200" dirty="0" smtClean="0">
                <a:solidFill>
                  <a:srgbClr val="E41937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174" y="3509965"/>
            <a:ext cx="7071826" cy="674859"/>
          </a:xfrm>
        </p:spPr>
        <p:txBody>
          <a:bodyPr>
            <a:noAutofit/>
          </a:bodyPr>
          <a:lstStyle>
            <a:lvl1pPr marL="0" indent="0" algn="ctr">
              <a:buNone/>
              <a:defRPr lang="en-US" sz="54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EE48A7-EDD1-9928-3AF4-97BF1B7DBE5B}"/>
              </a:ext>
            </a:extLst>
          </p:cNvPr>
          <p:cNvSpPr/>
          <p:nvPr/>
        </p:nvSpPr>
        <p:spPr>
          <a:xfrm>
            <a:off x="2072175" y="762002"/>
            <a:ext cx="6690826" cy="3803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 descr="A red and black logo&#10;&#10;Description automatically generated">
            <a:extLst>
              <a:ext uri="{FF2B5EF4-FFF2-40B4-BE49-F238E27FC236}">
                <a16:creationId xmlns:a16="http://schemas.microsoft.com/office/drawing/2014/main" id="{6E3EB278-4700-7289-F26D-5F94CB1F9E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28600"/>
            <a:ext cx="2329391" cy="1421018"/>
          </a:xfrm>
          <a:prstGeom prst="rect">
            <a:avLst/>
          </a:prstGeom>
        </p:spPr>
      </p:pic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C89D99CD-5FBB-174D-CE45-E759653CDE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66946" y="5508761"/>
            <a:ext cx="3244850" cy="27116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E1642BB1-90A6-F423-D332-E06CDCFA87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66946" y="5779922"/>
            <a:ext cx="3244850" cy="27116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408DF6D3-D85E-F5B6-FF48-A92CA7AF12A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66946" y="6051083"/>
            <a:ext cx="3244850" cy="27116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 descr="A black and red calendar with red letters and numbers&#10;&#10;Description automatically generated">
            <a:extLst>
              <a:ext uri="{FF2B5EF4-FFF2-40B4-BE49-F238E27FC236}">
                <a16:creationId xmlns:a16="http://schemas.microsoft.com/office/drawing/2014/main" id="{52AED08C-E35F-8F19-EEFB-C49F495FB8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907" y="5353985"/>
            <a:ext cx="3055647" cy="117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884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6F4-63E7-4383-9532-DCF232787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1" y="136524"/>
            <a:ext cx="7146325" cy="6995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3CDAD9-5B2A-457C-8529-7105255CD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DEDE86-11F3-430D-A22E-FE21C4BA7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82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952" y="136525"/>
            <a:ext cx="7208107" cy="679832"/>
          </a:xfrm>
        </p:spPr>
        <p:txBody>
          <a:bodyPr>
            <a:no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09817"/>
            <a:ext cx="7886700" cy="48424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B4E3D2-6523-4F84-A951-C6829D40F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2C09E2-0F6A-4950-80B1-378476137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33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174" y="570261"/>
            <a:ext cx="7069034" cy="3442130"/>
          </a:xfrm>
        </p:spPr>
        <p:txBody>
          <a:bodyPr anchor="b">
            <a:noAutofit/>
          </a:bodyPr>
          <a:lstStyle>
            <a:lvl1pPr>
              <a:defRPr sz="66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9" y="4566676"/>
            <a:ext cx="632397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85CCE1F-5BFE-436E-A352-A0224124D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42018" y="6356352"/>
            <a:ext cx="29707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A8CE0CA-7507-423A-8995-E96F69FD8A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8CC3A4-B862-EF21-7892-19E165FA85F9}"/>
              </a:ext>
            </a:extLst>
          </p:cNvPr>
          <p:cNvSpPr/>
          <p:nvPr/>
        </p:nvSpPr>
        <p:spPr>
          <a:xfrm>
            <a:off x="1504951" y="723016"/>
            <a:ext cx="7468929" cy="3651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 descr="A building with a tower&#10;&#10;Description automatically generated">
            <a:extLst>
              <a:ext uri="{FF2B5EF4-FFF2-40B4-BE49-F238E27FC236}">
                <a16:creationId xmlns:a16="http://schemas.microsoft.com/office/drawing/2014/main" id="{5BFA177E-4D12-6311-2BA3-00768C94FD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253" y="0"/>
            <a:ext cx="2335427" cy="6858000"/>
          </a:xfrm>
          <a:prstGeom prst="rect">
            <a:avLst/>
          </a:prstGeom>
        </p:spPr>
      </p:pic>
      <p:pic>
        <p:nvPicPr>
          <p:cNvPr id="9" name="Picture 8" descr="A red and black logo&#10;&#10;Description automatically generated">
            <a:extLst>
              <a:ext uri="{FF2B5EF4-FFF2-40B4-BE49-F238E27FC236}">
                <a16:creationId xmlns:a16="http://schemas.microsoft.com/office/drawing/2014/main" id="{12952CE3-364E-1AF8-155D-3DAF073B6B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28600"/>
            <a:ext cx="2329391" cy="142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575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25D47C2-4CDB-41A5-B70C-43A0977D9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4071A1D-1215-4B6C-B056-EB737D2A8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7630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592" y="329991"/>
            <a:ext cx="7146323" cy="5186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4CC7AF6-FE01-498E-8EC4-10C598268D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613EE7B-FBE8-4FED-A3B3-2D98DB699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4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951" y="136526"/>
            <a:ext cx="7221289" cy="81082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343AB8-FDC8-4BDD-9F5D-8F5008EE5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B76846-C3D9-46DA-9875-A8C9D81A3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648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E242F-D047-40E0-904E-9D2C58699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95787-535C-450B-88E4-80BB5E695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256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6C3806-062B-428D-9C60-7F07794F3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4219FE-B80A-4E50-8CB4-E3E85F3FF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F983AF-02B5-494E-9FCE-53D8F53A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9287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D764A5D-28CB-4BF8-80DC-96083F2AE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916196"/>
            <a:ext cx="2949178" cy="2952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3900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9287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916196"/>
            <a:ext cx="2949178" cy="2952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8DF29A6-E9EC-4586-AC5E-CF2B1E7820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AED3D-4FCF-4D9B-A060-41F491F78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894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8872" y="99580"/>
            <a:ext cx="7759711" cy="934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6249"/>
            <a:ext cx="7886700" cy="499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3661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C796F7-BF61-443C-9DF2-0CFC9EBAAC23}"/>
              </a:ext>
            </a:extLst>
          </p:cNvPr>
          <p:cNvSpPr/>
          <p:nvPr/>
        </p:nvSpPr>
        <p:spPr>
          <a:xfrm>
            <a:off x="395417" y="861383"/>
            <a:ext cx="8353168" cy="4571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 descr="A red and black logo&#10;&#10;Description automatically generated">
            <a:extLst>
              <a:ext uri="{FF2B5EF4-FFF2-40B4-BE49-F238E27FC236}">
                <a16:creationId xmlns:a16="http://schemas.microsoft.com/office/drawing/2014/main" id="{AE2CF0B3-A287-11F2-1C2C-62AAA79364C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04" y="145687"/>
            <a:ext cx="1135196" cy="69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01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3600" kern="1200" cap="small" dirty="0" smtClean="0">
          <a:solidFill>
            <a:schemeClr val="accent6">
              <a:lumMod val="50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F55D0-9295-8CC6-57E2-812EA8DD5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1748651"/>
            <a:ext cx="6781800" cy="2531419"/>
          </a:xfrm>
        </p:spPr>
        <p:txBody>
          <a:bodyPr>
            <a:normAutofit fontScale="90000"/>
          </a:bodyPr>
          <a:lstStyle/>
          <a:p>
            <a:r>
              <a:rPr lang="en-US" altLang="en-US" sz="6000" dirty="0">
                <a:solidFill>
                  <a:srgbClr val="D02236"/>
                </a:solidFill>
              </a:rPr>
              <a:t>Hands-On Training – Service Troubleshooting</a:t>
            </a:r>
            <a:endParaRPr lang="en-US" dirty="0">
              <a:solidFill>
                <a:srgbClr val="D02236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7B5A6-3091-B0BA-5D68-B1D04ECD5F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75350" y="5486989"/>
            <a:ext cx="3244850" cy="2711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July 23, 2024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3541E4-D464-3A30-4820-B8D5581A16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5350" y="5794287"/>
            <a:ext cx="3244850" cy="51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3:15 PM – 4:30 PM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CCD143-FC1F-24B7-A8A5-29FB72111D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63558" y="6051083"/>
            <a:ext cx="3244850" cy="2711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/>
              <a:t>Fran White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200" dirty="0"/>
              <a:t>Hands-On Training – Service Troubleshooting Single Phase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145403"/>
            <a:ext cx="7886700" cy="4842433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 to setting the single phase (residential) meter (new service installation).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Depending on your utility’s procedures, there may be more things to test than this, but at a minimum. 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inspection: 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 wires the proper gauge and color. 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that the conduit connections are secure and flush (no water leakage). 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that there is enough service loop in the wires (particularly with underground installations). 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DVM checks: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to make sure that the neutral wire is connected properly.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that the meter enclosure is properly bonded to ground.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for the correct voltages on the line side: </a:t>
            </a:r>
          </a:p>
          <a:p>
            <a:pPr marL="2057400" marR="0" lvl="4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 to line</a:t>
            </a:r>
          </a:p>
          <a:p>
            <a:pPr marL="2057400" marR="0" lvl="4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 to neutral (both sides)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that there is no existing voltage on the load side.</a:t>
            </a:r>
          </a:p>
          <a:p>
            <a:pPr marL="2057400" marR="0" lvl="4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Upside down wiring</a:t>
            </a:r>
          </a:p>
          <a:p>
            <a:pPr marL="2057400" marR="0" lvl="4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Generator or “stolen” power (Diversion). 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for grounding faults on the load side jaws. 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all the pre-checks are good, set the meter and confirm that it is operational, and the crawler is moving in the right direction.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EBBB149-7935-6C5D-F5DF-C0FEEFA10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0CB3C7-87AE-2E55-B473-6E45E8C56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1" y="136525"/>
            <a:ext cx="7698258" cy="679832"/>
          </a:xfrm>
          <a:noFill/>
        </p:spPr>
        <p:txBody>
          <a:bodyPr/>
          <a:lstStyle/>
          <a:p>
            <a:pPr eaLnBrk="1" hangingPunct="1"/>
            <a:r>
              <a:rPr lang="en-US" altLang="en-US" sz="3200" dirty="0"/>
              <a:t>Hands-On Training – </a:t>
            </a:r>
            <a:br>
              <a:rPr lang="en-US" altLang="en-US" sz="3200" dirty="0"/>
            </a:br>
            <a:r>
              <a:rPr lang="en-US" altLang="en-US" sz="3200" dirty="0"/>
              <a:t>Service Troubleshooting Polyphase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FF"/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altLang="en-US" sz="2000" dirty="0"/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altLang="en-US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1FBB87-0910-8ED5-57B7-F43A1A7E3B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77CFC-E085-503A-7C16-F03047B91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3</a:t>
            </a:fld>
            <a:endParaRPr lang="en-US" dirty="0"/>
          </a:p>
        </p:txBody>
      </p:sp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367821" y="1085047"/>
            <a:ext cx="8471379" cy="46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 to setting the polyphase phase meter (new service installation).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Depending on your utility’s procedures, there may be more things to test than this, but at a minimum. 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inspection: 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 wires the proper gauge and color. 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that the conduit connections are secure and flush (no water leakage). 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that there is enough service loop in the wires (particularly with underground installations). 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DVM checks: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to make sure that the neutral (if used) wire is connected properly.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that the meter enclosure is properly bonded to ground.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for the correct voltages on the line side: </a:t>
            </a:r>
          </a:p>
          <a:p>
            <a:pPr marL="2057400" marR="0" lvl="4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 to line</a:t>
            </a:r>
          </a:p>
          <a:p>
            <a:pPr marL="2057400" marR="0" lvl="4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 to neutral (each phase)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that there is no existing voltage on the load side.</a:t>
            </a:r>
          </a:p>
          <a:p>
            <a:pPr marL="2057400" marR="0" lvl="4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Upside down wiring</a:t>
            </a:r>
          </a:p>
          <a:p>
            <a:pPr marL="2057400" marR="0" lvl="4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Generator or “stolen” power (Diversion). 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for grounding faults on the load side jaws. 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for proper phase rotation coming into the line side jaws.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all the pre-checks are good, set the meter and confirm that it is operational, and the crawler is moving in the right direction.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1" y="136525"/>
            <a:ext cx="7698258" cy="679832"/>
          </a:xfrm>
          <a:noFill/>
        </p:spPr>
        <p:txBody>
          <a:bodyPr/>
          <a:lstStyle/>
          <a:p>
            <a:pPr eaLnBrk="1" hangingPunct="1"/>
            <a:r>
              <a:rPr lang="en-US" altLang="en-US" sz="3200" dirty="0"/>
              <a:t>Hands-On Training </a:t>
            </a:r>
            <a:br>
              <a:rPr lang="en-US" altLang="en-US" sz="3200" dirty="0"/>
            </a:br>
            <a:r>
              <a:rPr lang="en-US" altLang="en-US" sz="3200" dirty="0"/>
              <a:t>– Service Troubleshooting Polyphase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30907-1C8B-DF19-9630-F9E3DDC89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1FBB87-0910-8ED5-57B7-F43A1A7E3B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77CFC-E085-503A-7C16-F03047B91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923BCC-05C4-6BAC-691D-A15ACD763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309817"/>
            <a:ext cx="8077200" cy="493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22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1" y="136525"/>
            <a:ext cx="7698258" cy="679832"/>
          </a:xfrm>
          <a:noFill/>
        </p:spPr>
        <p:txBody>
          <a:bodyPr/>
          <a:lstStyle/>
          <a:p>
            <a:pPr eaLnBrk="1" hangingPunct="1"/>
            <a:r>
              <a:rPr lang="en-US" altLang="en-US" sz="3200" dirty="0"/>
              <a:t>Hands-On Training </a:t>
            </a:r>
            <a:br>
              <a:rPr lang="en-US" altLang="en-US" sz="3200" dirty="0"/>
            </a:br>
            <a:r>
              <a:rPr lang="en-US" altLang="en-US" sz="3200" dirty="0"/>
              <a:t>– Service Troubleshooting Polyphase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30907-1C8B-DF19-9630-F9E3DDC89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1FBB87-0910-8ED5-57B7-F43A1A7E3B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77CFC-E085-503A-7C16-F03047B91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C6AEFD-9EEB-51D4-C6F1-3813890727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20458"/>
            <a:ext cx="8153400" cy="544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49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1" y="136525"/>
            <a:ext cx="7698258" cy="679832"/>
          </a:xfrm>
          <a:noFill/>
        </p:spPr>
        <p:txBody>
          <a:bodyPr/>
          <a:lstStyle/>
          <a:p>
            <a:pPr eaLnBrk="1" hangingPunct="1"/>
            <a:r>
              <a:rPr lang="en-US" altLang="en-US" sz="3200" dirty="0"/>
              <a:t>Hands-On Training </a:t>
            </a:r>
            <a:br>
              <a:rPr lang="en-US" altLang="en-US" sz="3200" dirty="0"/>
            </a:br>
            <a:r>
              <a:rPr lang="en-US" altLang="en-US" sz="3200" dirty="0"/>
              <a:t>– Service Troubleshooting Polyphase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30907-1C8B-DF19-9630-F9E3DDC89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1FBB87-0910-8ED5-57B7-F43A1A7E3B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77CFC-E085-503A-7C16-F03047B91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BD56EE-24D2-B12F-2851-01332855A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056" y="916978"/>
            <a:ext cx="8135543" cy="556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36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1295401" y="172203"/>
            <a:ext cx="7467600" cy="679832"/>
          </a:xfrm>
          <a:noFill/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              Questions and Discussion  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idx="1"/>
          </p:nvPr>
        </p:nvSpPr>
        <p:spPr>
          <a:xfrm>
            <a:off x="628650" y="1309817"/>
            <a:ext cx="7886700" cy="4331147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altLang="en-US" sz="3500" dirty="0">
                <a:latin typeface="Arial" panose="020B0604020202020204" pitchFamily="34" charset="0"/>
                <a:cs typeface="Arial" panose="020B0604020202020204" pitchFamily="34" charset="0"/>
              </a:rPr>
              <a:t>Fran White</a:t>
            </a:r>
          </a:p>
          <a:p>
            <a:pPr algn="ctr" eaLnBrk="1" hangingPunct="1">
              <a:buFontTx/>
              <a:buNone/>
            </a:pP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Senior Meter Technician</a:t>
            </a:r>
          </a:p>
          <a:p>
            <a:pPr algn="ctr">
              <a:buNone/>
            </a:pPr>
            <a:r>
              <a:rPr lang="en-US" altLang="en-US" dirty="0">
                <a:latin typeface="Arial"/>
                <a:cs typeface="Arial"/>
              </a:rPr>
              <a:t>TESCO Metering </a:t>
            </a:r>
          </a:p>
          <a:p>
            <a:pPr algn="ctr">
              <a:buNone/>
            </a:pPr>
            <a:r>
              <a:rPr lang="en-US" altLang="en-US" sz="2000" dirty="0">
                <a:latin typeface="Arial"/>
                <a:cs typeface="Arial"/>
              </a:rPr>
              <a:t>Bristol, PA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altLang="en-US" sz="2800" dirty="0">
                <a:solidFill>
                  <a:srgbClr val="D022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215.228.0500</a:t>
            </a:r>
          </a:p>
          <a:p>
            <a:pPr algn="ctr" eaLnBrk="1" hangingPunct="1">
              <a:buFontTx/>
              <a:buNone/>
            </a:pPr>
            <a:endParaRPr lang="en-US" alt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altLang="en-US" sz="2000" dirty="0">
                <a:latin typeface="Arial"/>
                <a:cs typeface="Arial"/>
              </a:rPr>
              <a:t>This presentation can also be found under Meter Conferences and Schools on the </a:t>
            </a:r>
            <a:r>
              <a:rPr lang="en-US" altLang="en-US" sz="2000" dirty="0">
                <a:solidFill>
                  <a:srgbClr val="D02236"/>
                </a:solidFill>
                <a:latin typeface="Arial"/>
                <a:cs typeface="Arial"/>
              </a:rPr>
              <a:t>TESCO</a:t>
            </a:r>
            <a:r>
              <a:rPr lang="en-US" altLang="en-US" sz="2000" dirty="0">
                <a:latin typeface="Arial"/>
                <a:cs typeface="Arial"/>
              </a:rPr>
              <a:t> website: </a:t>
            </a:r>
            <a:r>
              <a:rPr lang="en-US" altLang="en-US" sz="200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tescometering.com</a:t>
            </a:r>
          </a:p>
          <a:p>
            <a:pPr algn="ctr" eaLnBrk="1" hangingPunct="1">
              <a:buFontTx/>
              <a:buNone/>
            </a:pPr>
            <a:endParaRPr lang="en-US" altLang="en-US" sz="2300" dirty="0">
              <a:solidFill>
                <a:srgbClr val="CC33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859697-AE04-602F-08CA-8681DAC8D6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17BD77-B883-E150-2500-18104E6AC7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7</a:t>
            </a:fld>
            <a:endParaRPr lang="en-US" dirty="0"/>
          </a:p>
        </p:txBody>
      </p:sp>
      <p:pic>
        <p:nvPicPr>
          <p:cNvPr id="22532" name="Picture 7" descr="MC90043151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9906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3">
            <a:extLst>
              <a:ext uri="{FF2B5EF4-FFF2-40B4-BE49-F238E27FC236}">
                <a16:creationId xmlns:a16="http://schemas.microsoft.com/office/drawing/2014/main" id="{719B88B9-35AC-353A-89CC-BC2CDC48B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446" y="5117090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D02236"/>
                </a:solidFill>
                <a:latin typeface="Arial"/>
                <a:cs typeface="Arial"/>
              </a:rPr>
              <a:t>ISO 9001:2015 Certified Quality Company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D02236"/>
                </a:solidFill>
                <a:latin typeface="Arial"/>
                <a:cs typeface="Arial"/>
              </a:rPr>
              <a:t>ISO 17025:2017 Accredited Laboratory</a:t>
            </a:r>
          </a:p>
        </p:txBody>
      </p:sp>
    </p:spTree>
    <p:extLst>
      <p:ext uri="{BB962C8B-B14F-4D97-AF65-F5344CB8AC3E}">
        <p14:creationId xmlns:p14="http://schemas.microsoft.com/office/powerpoint/2010/main" val="312132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1295401" y="172203"/>
            <a:ext cx="7467600" cy="679832"/>
          </a:xfrm>
          <a:noFill/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              Questions and Discussion  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idx="1"/>
          </p:nvPr>
        </p:nvSpPr>
        <p:spPr>
          <a:xfrm>
            <a:off x="628650" y="1309818"/>
            <a:ext cx="7886700" cy="3871782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altLang="en-US" sz="3500" dirty="0">
                <a:latin typeface="Arial" panose="020B0604020202020204" pitchFamily="34" charset="0"/>
                <a:cs typeface="Arial" panose="020B0604020202020204" pitchFamily="34" charset="0"/>
              </a:rPr>
              <a:t>John Williams</a:t>
            </a:r>
          </a:p>
          <a:p>
            <a:pPr algn="ctr" eaLnBrk="1" hangingPunct="1">
              <a:buFontTx/>
              <a:buNone/>
            </a:pP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Vice President of Engineering</a:t>
            </a:r>
          </a:p>
          <a:p>
            <a:pPr algn="ctr">
              <a:buNone/>
            </a:pPr>
            <a:r>
              <a:rPr lang="en-US" altLang="en-US" dirty="0">
                <a:latin typeface="Arial"/>
                <a:cs typeface="Arial"/>
              </a:rPr>
              <a:t>TESCO Metering </a:t>
            </a:r>
          </a:p>
          <a:p>
            <a:pPr algn="ctr">
              <a:buNone/>
            </a:pPr>
            <a:r>
              <a:rPr lang="en-US" altLang="en-US" sz="2000" dirty="0">
                <a:latin typeface="Arial"/>
                <a:cs typeface="Arial"/>
              </a:rPr>
              <a:t>Bristol, PA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alt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215.228.0500</a:t>
            </a:r>
          </a:p>
          <a:p>
            <a:pPr algn="ctr" eaLnBrk="1" hangingPunct="1">
              <a:buFontTx/>
              <a:buNone/>
            </a:pPr>
            <a:endParaRPr lang="en-US" alt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altLang="en-US" sz="2000" dirty="0">
                <a:latin typeface="Arial"/>
                <a:cs typeface="Arial"/>
              </a:rPr>
              <a:t>This presentation can also be found under Meter Conferences and Schools on the </a:t>
            </a:r>
            <a:r>
              <a:rPr lang="en-US" altLang="en-US" sz="2000" dirty="0">
                <a:solidFill>
                  <a:srgbClr val="D02236"/>
                </a:solidFill>
                <a:latin typeface="Arial"/>
                <a:cs typeface="Arial"/>
              </a:rPr>
              <a:t>TESCO</a:t>
            </a:r>
            <a:r>
              <a:rPr lang="en-US" altLang="en-US" sz="2000" dirty="0">
                <a:latin typeface="Arial"/>
                <a:cs typeface="Arial"/>
              </a:rPr>
              <a:t> website: </a:t>
            </a:r>
            <a:r>
              <a:rPr lang="en-US" altLang="en-US" sz="200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tescometering.com</a:t>
            </a:r>
          </a:p>
          <a:p>
            <a:pPr algn="ctr" eaLnBrk="1" hangingPunct="1">
              <a:buFontTx/>
              <a:buNone/>
            </a:pPr>
            <a:endParaRPr lang="en-US" altLang="en-US" sz="2300" dirty="0">
              <a:solidFill>
                <a:srgbClr val="CC33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859697-AE04-602F-08CA-8681DAC8D6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tescometering.com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17BD77-B883-E150-2500-18104E6AC7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8</a:t>
            </a:fld>
            <a:endParaRPr lang="en-US" dirty="0"/>
          </a:p>
        </p:txBody>
      </p:sp>
      <p:pic>
        <p:nvPicPr>
          <p:cNvPr id="22532" name="Picture 7" descr="MC90043151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9906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3">
            <a:extLst>
              <a:ext uri="{FF2B5EF4-FFF2-40B4-BE49-F238E27FC236}">
                <a16:creationId xmlns:a16="http://schemas.microsoft.com/office/drawing/2014/main" id="{719B88B9-35AC-353A-89CC-BC2CDC48B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446" y="5117090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D02236"/>
                </a:solidFill>
                <a:latin typeface="Arial"/>
                <a:cs typeface="Arial"/>
              </a:rPr>
              <a:t>ISO 9001:2015 Certified Quality Company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D02236"/>
                </a:solidFill>
                <a:latin typeface="Arial"/>
                <a:cs typeface="Arial"/>
              </a:rPr>
              <a:t>ISO 17025:2017 Accredited Laboratory</a:t>
            </a:r>
          </a:p>
        </p:txBody>
      </p:sp>
    </p:spTree>
    <p:extLst>
      <p:ext uri="{BB962C8B-B14F-4D97-AF65-F5344CB8AC3E}">
        <p14:creationId xmlns:p14="http://schemas.microsoft.com/office/powerpoint/2010/main" val="1161457405"/>
      </p:ext>
    </p:extLst>
  </p:cSld>
  <p:clrMapOvr>
    <a:masterClrMapping/>
  </p:clrMapOvr>
</p:sld>
</file>

<file path=ppt/theme/theme1.xml><?xml version="1.0" encoding="utf-8"?>
<a:theme xmlns:a="http://schemas.openxmlformats.org/drawingml/2006/main" name="TESCO Template">
  <a:themeElements>
    <a:clrScheme name="TESCO">
      <a:dk1>
        <a:srgbClr val="000000"/>
      </a:dk1>
      <a:lt1>
        <a:srgbClr val="D8D8D8"/>
      </a:lt1>
      <a:dk2>
        <a:srgbClr val="4C5055"/>
      </a:dk2>
      <a:lt2>
        <a:srgbClr val="FFFFFF"/>
      </a:lt2>
      <a:accent1>
        <a:srgbClr val="E10027"/>
      </a:accent1>
      <a:accent2>
        <a:srgbClr val="000000"/>
      </a:accent2>
      <a:accent3>
        <a:srgbClr val="A5A5A5"/>
      </a:accent3>
      <a:accent4>
        <a:srgbClr val="FF3758"/>
      </a:accent4>
      <a:accent5>
        <a:srgbClr val="8A0017"/>
      </a:accent5>
      <a:accent6>
        <a:srgbClr val="FFB3C0"/>
      </a:accent6>
      <a:hlink>
        <a:srgbClr val="3F3F3F"/>
      </a:hlink>
      <a:folHlink>
        <a:srgbClr val="D8D8D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f26ee74-1c53-4b01-a982-cec1216b8a00">
      <Terms xmlns="http://schemas.microsoft.com/office/infopath/2007/PartnerControls"/>
    </lcf76f155ced4ddcb4097134ff3c332f>
    <TaxCatchAll xmlns="865caf8b-3888-4957-b682-040f388f7b52" xsi:nil="true"/>
    <SharedWithUsers xmlns="865caf8b-3888-4957-b682-040f388f7b52">
      <UserInfo>
        <DisplayName>Perry Lawton</DisplayName>
        <AccountId>44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2438EA8B65C04BA81A0809E21FF92B" ma:contentTypeVersion="16" ma:contentTypeDescription="Create a new document." ma:contentTypeScope="" ma:versionID="5e35fcddb325bbb504710d5c0b9eeddf">
  <xsd:schema xmlns:xsd="http://www.w3.org/2001/XMLSchema" xmlns:xs="http://www.w3.org/2001/XMLSchema" xmlns:p="http://schemas.microsoft.com/office/2006/metadata/properties" xmlns:ns2="8f26ee74-1c53-4b01-a982-cec1216b8a00" xmlns:ns3="865caf8b-3888-4957-b682-040f388f7b52" targetNamespace="http://schemas.microsoft.com/office/2006/metadata/properties" ma:root="true" ma:fieldsID="9ad50055fb2e25e379a2e899564cfb19" ns2:_="" ns3:_="">
    <xsd:import namespace="8f26ee74-1c53-4b01-a982-cec1216b8a00"/>
    <xsd:import namespace="865caf8b-3888-4957-b682-040f388f7b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26ee74-1c53-4b01-a982-cec1216b8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c9ab868-c1cd-4777-b02c-d2c7bd6b65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5caf8b-3888-4957-b682-040f388f7b5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94e4d7b-98bd-4047-8838-282fa790d938}" ma:internalName="TaxCatchAll" ma:showField="CatchAllData" ma:web="865caf8b-3888-4957-b682-040f388f7b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A35516-928E-4D35-882A-CB242BF554C0}">
  <ds:schemaRefs>
    <ds:schemaRef ds:uri="http://purl.org/dc/elements/1.1/"/>
    <ds:schemaRef ds:uri="http://purl.org/dc/dcmitype/"/>
    <ds:schemaRef ds:uri="8f26ee74-1c53-4b01-a982-cec1216b8a00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  <ds:schemaRef ds:uri="865caf8b-3888-4957-b682-040f388f7b52"/>
    <ds:schemaRef ds:uri="http://schemas.microsoft.com/office/2006/documentManagement/types"/>
  </ds:schemaRefs>
</ds:datastoreItem>
</file>

<file path=customXml/itemProps2.xml><?xml version="1.0" encoding="utf-8"?>
<ds:datastoreItem xmlns:ds="http://schemas.openxmlformats.org/officeDocument/2006/customXml" ds:itemID="{B909A429-27CF-4F7F-945F-059F39289E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26ee74-1c53-4b01-a982-cec1216b8a00"/>
    <ds:schemaRef ds:uri="865caf8b-3888-4957-b682-040f388f7b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65CB85-5BB0-4FA5-8F74-BB44C9604E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TESCOOL Template 2024_FINAL</Template>
  <TotalTime>7607</TotalTime>
  <Words>563</Words>
  <Application>Microsoft Office PowerPoint</Application>
  <PresentationFormat>On-screen Show (4:3)</PresentationFormat>
  <Paragraphs>87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TESCO Template</vt:lpstr>
      <vt:lpstr>Hands-On Training – Service Troubleshooting</vt:lpstr>
      <vt:lpstr>Hands-On Training – Service Troubleshooting Single Phase </vt:lpstr>
      <vt:lpstr>Hands-On Training –  Service Troubleshooting Polyphase</vt:lpstr>
      <vt:lpstr>Hands-On Training  – Service Troubleshooting Polyphase</vt:lpstr>
      <vt:lpstr>Hands-On Training  – Service Troubleshooting Polyphase</vt:lpstr>
      <vt:lpstr>Hands-On Training  – Service Troubleshooting Polyphase</vt:lpstr>
      <vt:lpstr>              Questions and Discussion  </vt:lpstr>
      <vt:lpstr>              Questions and Discussion  </vt:lpstr>
    </vt:vector>
  </TitlesOfParts>
  <Company>Advent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jchesterson</dc:creator>
  <cp:lastModifiedBy>Ujjay Brawley</cp:lastModifiedBy>
  <cp:revision>206</cp:revision>
  <dcterms:created xsi:type="dcterms:W3CDTF">2012-09-24T21:06:00Z</dcterms:created>
  <dcterms:modified xsi:type="dcterms:W3CDTF">2024-07-25T18:55:05Z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0x0101003B2438EA8B65C04BA81A0809E21FF92B</vt:lpwstr>
  </property>
  <property fmtid="{D5CDD505-2E9C-101B-9397-08002B2CF9AE}" pid="3" name="MediaServiceImageTags">
    <vt:lpwstr/>
  </property>
</Properties>
</file>