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92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1760" y="18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1642" y="477724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1642" y="504840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1642" y="531956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 userDrawn="1"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 userDrawn="1"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2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9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 userDrawn="1"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6B6984-0370-AB06-4055-F34CA468A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2" y="1952367"/>
            <a:ext cx="7065818" cy="155759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Services and Service Types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F9B81C2-0802-0351-1216-41EC729E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81" y="3509965"/>
            <a:ext cx="7065817" cy="674859"/>
          </a:xfrm>
        </p:spPr>
        <p:txBody>
          <a:bodyPr/>
          <a:lstStyle/>
          <a:p>
            <a:r>
              <a:rPr lang="en-US" sz="3600" dirty="0"/>
              <a:t>Referencing the Power Measurements Handbook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0E0330-B67E-92D5-C77B-B342DE82B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1642" y="5498004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July 22, 2024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650394-BEFB-5DAE-6D9C-5B89A0B6E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1642" y="5769165"/>
            <a:ext cx="3244850" cy="271161"/>
          </a:xfrm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10:30-12:00</a:t>
            </a:r>
          </a:p>
          <a:p>
            <a:endParaRPr lang="en-US" sz="6000" dirty="0"/>
          </a:p>
        </p:txBody>
      </p:sp>
      <p:pic>
        <p:nvPicPr>
          <p:cNvPr id="2" name="Picture 1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175D267-BF57-5B27-1262-65256CF3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5229D-9213-080E-8E84-0F91680EF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1642" y="6040326"/>
            <a:ext cx="3244850" cy="371316"/>
          </a:xfrm>
        </p:spPr>
        <p:txBody>
          <a:bodyPr>
            <a:normAutofit/>
          </a:bodyPr>
          <a:lstStyle/>
          <a:p>
            <a:r>
              <a:rPr lang="en-US" dirty="0"/>
              <a:t>Carl Chermak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143108" y="5523535"/>
            <a:ext cx="237004" cy="31937"/>
          </a:xfrm>
          <a:custGeom>
            <a:avLst/>
            <a:gdLst/>
            <a:ahLst/>
            <a:cxnLst/>
            <a:rect l="l" t="t" r="r" b="b"/>
            <a:pathLst>
              <a:path w="268604" h="36195">
                <a:moveTo>
                  <a:pt x="231538" y="0"/>
                </a:moveTo>
                <a:lnTo>
                  <a:pt x="237203" y="13470"/>
                </a:lnTo>
                <a:lnTo>
                  <a:pt x="0" y="13470"/>
                </a:lnTo>
                <a:lnTo>
                  <a:pt x="0" y="22348"/>
                </a:lnTo>
                <a:lnTo>
                  <a:pt x="237203" y="22348"/>
                </a:lnTo>
                <a:lnTo>
                  <a:pt x="231538" y="35819"/>
                </a:lnTo>
                <a:lnTo>
                  <a:pt x="268036" y="17756"/>
                </a:lnTo>
                <a:lnTo>
                  <a:pt x="231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661595" y="5523534"/>
            <a:ext cx="133350" cy="31937"/>
          </a:xfrm>
          <a:custGeom>
            <a:avLst/>
            <a:gdLst/>
            <a:ahLst/>
            <a:cxnLst/>
            <a:rect l="l" t="t" r="r" b="b"/>
            <a:pathLst>
              <a:path w="151129" h="36195">
                <a:moveTo>
                  <a:pt x="113887" y="0"/>
                </a:moveTo>
                <a:lnTo>
                  <a:pt x="119552" y="13470"/>
                </a:lnTo>
                <a:lnTo>
                  <a:pt x="0" y="13470"/>
                </a:lnTo>
                <a:lnTo>
                  <a:pt x="0" y="22348"/>
                </a:lnTo>
                <a:lnTo>
                  <a:pt x="119552" y="22348"/>
                </a:lnTo>
                <a:lnTo>
                  <a:pt x="113887" y="35819"/>
                </a:lnTo>
                <a:lnTo>
                  <a:pt x="150686" y="17756"/>
                </a:lnTo>
                <a:lnTo>
                  <a:pt x="113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945879" y="5523534"/>
            <a:ext cx="130549" cy="31937"/>
          </a:xfrm>
          <a:custGeom>
            <a:avLst/>
            <a:gdLst/>
            <a:ahLst/>
            <a:cxnLst/>
            <a:rect l="l" t="t" r="r" b="b"/>
            <a:pathLst>
              <a:path w="147954" h="36195">
                <a:moveTo>
                  <a:pt x="111041" y="0"/>
                </a:moveTo>
                <a:lnTo>
                  <a:pt x="116707" y="13470"/>
                </a:lnTo>
                <a:lnTo>
                  <a:pt x="0" y="13470"/>
                </a:lnTo>
                <a:lnTo>
                  <a:pt x="0" y="22348"/>
                </a:lnTo>
                <a:lnTo>
                  <a:pt x="116707" y="22348"/>
                </a:lnTo>
                <a:lnTo>
                  <a:pt x="111041" y="35819"/>
                </a:lnTo>
                <a:lnTo>
                  <a:pt x="147841" y="17756"/>
                </a:lnTo>
                <a:lnTo>
                  <a:pt x="111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6759435" y="5586558"/>
            <a:ext cx="1778373" cy="63795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298092">
              <a:spcBef>
                <a:spcPts val="93"/>
              </a:spcBef>
            </a:pPr>
            <a:r>
              <a:rPr sz="1235" i="1" dirty="0">
                <a:latin typeface="Times New Roman"/>
                <a:cs typeface="Times New Roman"/>
              </a:rPr>
              <a:t>P</a:t>
            </a:r>
            <a:r>
              <a:rPr sz="1235" i="1" spc="79" dirty="0">
                <a:latin typeface="Times New Roman"/>
                <a:cs typeface="Times New Roman"/>
              </a:rPr>
              <a:t> </a:t>
            </a:r>
            <a:r>
              <a:rPr sz="1235" spc="-79" dirty="0">
                <a:latin typeface="Symbol"/>
                <a:cs typeface="Symbol"/>
              </a:rPr>
              <a:t></a:t>
            </a:r>
            <a:r>
              <a:rPr sz="1235" spc="-79" dirty="0">
                <a:latin typeface="Times New Roman"/>
                <a:cs typeface="Times New Roman"/>
              </a:rPr>
              <a:t> </a:t>
            </a:r>
            <a:r>
              <a:rPr sz="1235" i="1" dirty="0">
                <a:latin typeface="Times New Roman"/>
                <a:cs typeface="Times New Roman"/>
              </a:rPr>
              <a:t>Vab</a:t>
            </a:r>
            <a:r>
              <a:rPr sz="1235" i="1" spc="-119" dirty="0">
                <a:latin typeface="Times New Roman"/>
                <a:cs typeface="Times New Roman"/>
              </a:rPr>
              <a:t> </a:t>
            </a:r>
            <a:r>
              <a:rPr sz="1235" spc="-706" dirty="0">
                <a:latin typeface="Symbol"/>
                <a:cs typeface="Symbol"/>
              </a:rPr>
              <a:t></a:t>
            </a:r>
            <a:r>
              <a:rPr sz="1235" spc="-137" dirty="0">
                <a:latin typeface="Times New Roman"/>
                <a:cs typeface="Times New Roman"/>
              </a:rPr>
              <a:t> </a:t>
            </a:r>
            <a:r>
              <a:rPr sz="1235" dirty="0">
                <a:latin typeface="Times New Roman"/>
                <a:cs typeface="Times New Roman"/>
              </a:rPr>
              <a:t>(</a:t>
            </a:r>
            <a:r>
              <a:rPr sz="1235" i="1" dirty="0">
                <a:latin typeface="Times New Roman"/>
                <a:cs typeface="Times New Roman"/>
              </a:rPr>
              <a:t>Ia</a:t>
            </a:r>
            <a:r>
              <a:rPr sz="1235" i="1" spc="-53" dirty="0">
                <a:latin typeface="Times New Roman"/>
                <a:cs typeface="Times New Roman"/>
              </a:rPr>
              <a:t> </a:t>
            </a:r>
            <a:r>
              <a:rPr sz="1235" spc="-79" dirty="0">
                <a:latin typeface="Symbol"/>
                <a:cs typeface="Symbol"/>
              </a:rPr>
              <a:t></a:t>
            </a:r>
            <a:r>
              <a:rPr sz="1235" spc="-4" dirty="0">
                <a:latin typeface="Times New Roman"/>
                <a:cs typeface="Times New Roman"/>
              </a:rPr>
              <a:t> </a:t>
            </a:r>
            <a:r>
              <a:rPr sz="1235" i="1" spc="-22" dirty="0">
                <a:latin typeface="Times New Roman"/>
                <a:cs typeface="Times New Roman"/>
              </a:rPr>
              <a:t>Ib</a:t>
            </a:r>
            <a:r>
              <a:rPr sz="1235" spc="-22" dirty="0">
                <a:latin typeface="Times New Roman"/>
                <a:cs typeface="Times New Roman"/>
              </a:rPr>
              <a:t>)</a:t>
            </a:r>
            <a:endParaRPr sz="1235" dirty="0">
              <a:latin typeface="Times New Roman"/>
              <a:cs typeface="Times New Roman"/>
            </a:endParaRPr>
          </a:p>
          <a:p>
            <a:pPr marL="11206" marR="4483">
              <a:lnSpc>
                <a:spcPts val="1059"/>
              </a:lnSpc>
              <a:spcBef>
                <a:spcPts val="1200"/>
              </a:spcBef>
            </a:pPr>
            <a:r>
              <a:rPr sz="971" dirty="0">
                <a:latin typeface="Times New Roman"/>
                <a:cs typeface="Times New Roman"/>
              </a:rPr>
              <a:t>Neither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4S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should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be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network</a:t>
            </a:r>
            <a:r>
              <a:rPr sz="971" spc="-9" dirty="0">
                <a:latin typeface="Times New Roman"/>
                <a:cs typeface="Times New Roman"/>
              </a:rPr>
              <a:t> configuration.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3759" y="2065601"/>
            <a:ext cx="1455644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331712" marR="4483" indent="-321066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2S </a:t>
            </a:r>
            <a:r>
              <a:rPr sz="882" b="1" spc="-9" dirty="0">
                <a:latin typeface="Arial"/>
                <a:cs typeface="Arial"/>
              </a:rPr>
              <a:t>(Non-</a:t>
            </a:r>
            <a:r>
              <a:rPr sz="882" b="1" dirty="0">
                <a:latin typeface="Arial"/>
                <a:cs typeface="Arial"/>
              </a:rPr>
              <a:t>Blondel</a:t>
            </a:r>
            <a:r>
              <a:rPr sz="882" b="1" spc="251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1V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Self-Contained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4974" y="2458472"/>
            <a:ext cx="1724659" cy="21542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97534" y="3786424"/>
            <a:ext cx="1740274" cy="1383675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 marR="4483">
              <a:lnSpc>
                <a:spcPct val="90900"/>
              </a:lnSpc>
              <a:spcBef>
                <a:spcPts val="190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widely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used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popularity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it’s </a:t>
            </a:r>
            <a:r>
              <a:rPr sz="971" spc="-9" dirty="0">
                <a:latin typeface="Times New Roman"/>
                <a:cs typeface="Times New Roman"/>
              </a:rPr>
              <a:t>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nature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often </a:t>
            </a:r>
            <a:r>
              <a:rPr sz="971" dirty="0">
                <a:latin typeface="Times New Roman"/>
                <a:cs typeface="Times New Roman"/>
              </a:rPr>
              <a:t>confusion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how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accurate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approach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in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world.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help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clarify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this </a:t>
            </a:r>
            <a:r>
              <a:rPr sz="971" dirty="0">
                <a:latin typeface="Times New Roman"/>
                <a:cs typeface="Times New Roman"/>
              </a:rPr>
              <a:t>issue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complete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analysis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this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appendix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A.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34872"/>
              </p:ext>
            </p:extLst>
          </p:nvPr>
        </p:nvGraphicFramePr>
        <p:xfrm>
          <a:off x="6600742" y="1482067"/>
          <a:ext cx="1879787" cy="412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Ia-</a:t>
                      </a:r>
                      <a:r>
                        <a:rPr sz="800" b="1" spc="-3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902" y="2065601"/>
            <a:ext cx="1706687" cy="16289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965775" y="2398788"/>
            <a:ext cx="295835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3W</a:t>
            </a:r>
            <a:endParaRPr sz="706" dirty="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2716" y="1180457"/>
            <a:ext cx="795057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Meter</a:t>
            </a:r>
            <a:r>
              <a:rPr sz="882" b="1" spc="-2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0275" y="2065601"/>
            <a:ext cx="1455644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22449" marR="4483" indent="-211802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4S </a:t>
            </a:r>
            <a:r>
              <a:rPr sz="882" b="1" spc="-9" dirty="0">
                <a:latin typeface="Arial"/>
                <a:cs typeface="Arial"/>
              </a:rPr>
              <a:t>(Non-</a:t>
            </a:r>
            <a:r>
              <a:rPr sz="882" b="1" dirty="0">
                <a:latin typeface="Arial"/>
                <a:cs typeface="Arial"/>
              </a:rPr>
              <a:t>Blondel</a:t>
            </a:r>
            <a:r>
              <a:rPr sz="882" b="1" spc="251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1V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Transformer-</a:t>
            </a:r>
            <a:r>
              <a:rPr sz="882" b="1" spc="-18" dirty="0">
                <a:latin typeface="Arial"/>
                <a:cs typeface="Arial"/>
              </a:rPr>
              <a:t>Rated</a:t>
            </a:r>
            <a:endParaRPr sz="882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495" y="2652358"/>
            <a:ext cx="1632898" cy="2674595"/>
          </a:xfrm>
          <a:prstGeom prst="rect">
            <a:avLst/>
          </a:prstGeom>
        </p:spPr>
      </p:pic>
      <p:sp>
        <p:nvSpPr>
          <p:cNvPr id="2" name="Subtitle 12">
            <a:extLst>
              <a:ext uri="{FF2B5EF4-FFF2-40B4-BE49-F238E27FC236}">
                <a16:creationId xmlns:a16="http://schemas.microsoft.com/office/drawing/2014/main" id="{7F75BCAD-3B43-79F3-FAFB-438732E199B4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Single Phase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E870B0-7701-87DB-1892-1AC70630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1EDD3D-3D0E-39D5-960B-0A3DC6F4A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94026" y="1973403"/>
            <a:ext cx="1261222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35896" marR="4483" indent="-225250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12S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3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Self-Contained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7817" y="1197967"/>
            <a:ext cx="1606946" cy="20336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2791" y="1467528"/>
            <a:ext cx="1636121" cy="156544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226813" y="4074433"/>
            <a:ext cx="210110" cy="30816"/>
          </a:xfrm>
          <a:custGeom>
            <a:avLst/>
            <a:gdLst/>
            <a:ahLst/>
            <a:cxnLst/>
            <a:rect l="l" t="t" r="r" b="b"/>
            <a:pathLst>
              <a:path w="238125" h="34925">
                <a:moveTo>
                  <a:pt x="189244" y="0"/>
                </a:moveTo>
                <a:lnTo>
                  <a:pt x="196857" y="12705"/>
                </a:lnTo>
                <a:lnTo>
                  <a:pt x="0" y="12705"/>
                </a:lnTo>
                <a:lnTo>
                  <a:pt x="0" y="21483"/>
                </a:lnTo>
                <a:lnTo>
                  <a:pt x="196857" y="21483"/>
                </a:lnTo>
                <a:lnTo>
                  <a:pt x="189244" y="34420"/>
                </a:lnTo>
                <a:lnTo>
                  <a:pt x="237961" y="17094"/>
                </a:lnTo>
                <a:lnTo>
                  <a:pt x="18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568952" y="4074433"/>
            <a:ext cx="177053" cy="30816"/>
          </a:xfrm>
          <a:custGeom>
            <a:avLst/>
            <a:gdLst/>
            <a:ahLst/>
            <a:cxnLst/>
            <a:rect l="l" t="t" r="r" b="b"/>
            <a:pathLst>
              <a:path w="200660" h="34925">
                <a:moveTo>
                  <a:pt x="151469" y="0"/>
                </a:moveTo>
                <a:lnTo>
                  <a:pt x="159082" y="12705"/>
                </a:lnTo>
                <a:lnTo>
                  <a:pt x="0" y="12705"/>
                </a:lnTo>
                <a:lnTo>
                  <a:pt x="0" y="21483"/>
                </a:lnTo>
                <a:lnTo>
                  <a:pt x="159082" y="21483"/>
                </a:lnTo>
                <a:lnTo>
                  <a:pt x="151469" y="34420"/>
                </a:lnTo>
                <a:lnTo>
                  <a:pt x="200186" y="17094"/>
                </a:lnTo>
                <a:lnTo>
                  <a:pt x="151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964916" y="4074433"/>
            <a:ext cx="206749" cy="30816"/>
          </a:xfrm>
          <a:custGeom>
            <a:avLst/>
            <a:gdLst/>
            <a:ahLst/>
            <a:cxnLst/>
            <a:rect l="l" t="t" r="r" b="b"/>
            <a:pathLst>
              <a:path w="234314" h="34925">
                <a:moveTo>
                  <a:pt x="185596" y="0"/>
                </a:moveTo>
                <a:lnTo>
                  <a:pt x="193156" y="12705"/>
                </a:lnTo>
                <a:lnTo>
                  <a:pt x="0" y="12705"/>
                </a:lnTo>
                <a:lnTo>
                  <a:pt x="0" y="21483"/>
                </a:lnTo>
                <a:lnTo>
                  <a:pt x="193156" y="21483"/>
                </a:lnTo>
                <a:lnTo>
                  <a:pt x="185596" y="34420"/>
                </a:lnTo>
                <a:lnTo>
                  <a:pt x="234273" y="17094"/>
                </a:lnTo>
                <a:lnTo>
                  <a:pt x="185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5303874" y="4074433"/>
            <a:ext cx="173131" cy="30816"/>
          </a:xfrm>
          <a:custGeom>
            <a:avLst/>
            <a:gdLst/>
            <a:ahLst/>
            <a:cxnLst/>
            <a:rect l="l" t="t" r="r" b="b"/>
            <a:pathLst>
              <a:path w="196214" h="34925">
                <a:moveTo>
                  <a:pt x="147490" y="0"/>
                </a:moveTo>
                <a:lnTo>
                  <a:pt x="155050" y="12705"/>
                </a:lnTo>
                <a:lnTo>
                  <a:pt x="0" y="12705"/>
                </a:lnTo>
                <a:lnTo>
                  <a:pt x="0" y="21483"/>
                </a:lnTo>
                <a:lnTo>
                  <a:pt x="155050" y="21483"/>
                </a:lnTo>
                <a:lnTo>
                  <a:pt x="147490" y="34420"/>
                </a:lnTo>
                <a:lnTo>
                  <a:pt x="196167" y="17094"/>
                </a:lnTo>
                <a:lnTo>
                  <a:pt x="147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2828141" y="3073773"/>
            <a:ext cx="3576356" cy="1227508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826656" marR="4483">
              <a:lnSpc>
                <a:spcPts val="971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identical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phasor.</a:t>
            </a:r>
            <a:endParaRPr sz="971">
              <a:latin typeface="Times New Roman"/>
              <a:cs typeface="Times New Roman"/>
            </a:endParaRPr>
          </a:p>
          <a:p>
            <a:pPr marL="11206" marR="63317">
              <a:lnSpc>
                <a:spcPts val="1059"/>
              </a:lnSpc>
              <a:spcBef>
                <a:spcPts val="838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alternative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1P-3W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25S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exactly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but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does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alternate</a:t>
            </a:r>
            <a:r>
              <a:rPr sz="971" spc="-9" dirty="0">
                <a:latin typeface="Times New Roman"/>
                <a:cs typeface="Times New Roman"/>
              </a:rPr>
              <a:t> neutral </a:t>
            </a:r>
            <a:r>
              <a:rPr sz="971" dirty="0">
                <a:latin typeface="Times New Roman"/>
                <a:cs typeface="Times New Roman"/>
              </a:rPr>
              <a:t>locations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potential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jumper.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>
              <a:latin typeface="Times New Roman"/>
              <a:cs typeface="Times New Roman"/>
            </a:endParaRPr>
          </a:p>
          <a:p>
            <a:pPr>
              <a:spcBef>
                <a:spcPts val="574"/>
              </a:spcBef>
            </a:pPr>
            <a:endParaRPr sz="971">
              <a:latin typeface="Times New Roman"/>
              <a:cs typeface="Times New Roman"/>
            </a:endParaRPr>
          </a:p>
          <a:p>
            <a:pPr marL="1033798">
              <a:spcBef>
                <a:spcPts val="4"/>
              </a:spcBef>
            </a:pPr>
            <a:r>
              <a:rPr sz="1191" i="1" spc="309" dirty="0">
                <a:latin typeface="Times New Roman"/>
                <a:cs typeface="Times New Roman"/>
              </a:rPr>
              <a:t>P</a:t>
            </a:r>
            <a:r>
              <a:rPr sz="1191" i="1" spc="137" dirty="0">
                <a:latin typeface="Times New Roman"/>
                <a:cs typeface="Times New Roman"/>
              </a:rPr>
              <a:t> </a:t>
            </a:r>
            <a:r>
              <a:rPr sz="1191" spc="366" dirty="0">
                <a:latin typeface="Symbol"/>
                <a:cs typeface="Symbol"/>
              </a:rPr>
              <a:t></a:t>
            </a:r>
            <a:r>
              <a:rPr sz="1191" spc="-44" dirty="0">
                <a:latin typeface="Times New Roman"/>
                <a:cs typeface="Times New Roman"/>
              </a:rPr>
              <a:t> </a:t>
            </a:r>
            <a:r>
              <a:rPr sz="1191" i="1" spc="269" dirty="0">
                <a:latin typeface="Times New Roman"/>
                <a:cs typeface="Times New Roman"/>
              </a:rPr>
              <a:t>Va</a:t>
            </a:r>
            <a:r>
              <a:rPr sz="1191" i="1" spc="-9" dirty="0">
                <a:latin typeface="Times New Roman"/>
                <a:cs typeface="Times New Roman"/>
              </a:rPr>
              <a:t> </a:t>
            </a:r>
            <a:r>
              <a:rPr sz="1191" spc="-490" dirty="0">
                <a:latin typeface="Symbol"/>
                <a:cs typeface="Symbol"/>
              </a:rPr>
              <a:t></a:t>
            </a:r>
            <a:r>
              <a:rPr sz="1191" spc="9" dirty="0">
                <a:latin typeface="Times New Roman"/>
                <a:cs typeface="Times New Roman"/>
              </a:rPr>
              <a:t> </a:t>
            </a:r>
            <a:r>
              <a:rPr sz="1191" i="1" spc="202" dirty="0">
                <a:latin typeface="Times New Roman"/>
                <a:cs typeface="Times New Roman"/>
              </a:rPr>
              <a:t>Ia</a:t>
            </a:r>
            <a:r>
              <a:rPr sz="1191" i="1" spc="62" dirty="0">
                <a:latin typeface="Times New Roman"/>
                <a:cs typeface="Times New Roman"/>
              </a:rPr>
              <a:t> </a:t>
            </a:r>
            <a:r>
              <a:rPr sz="1191" spc="366" dirty="0">
                <a:latin typeface="Symbol"/>
                <a:cs typeface="Symbol"/>
              </a:rPr>
              <a:t></a:t>
            </a:r>
            <a:r>
              <a:rPr sz="1191" spc="-106" dirty="0">
                <a:latin typeface="Times New Roman"/>
                <a:cs typeface="Times New Roman"/>
              </a:rPr>
              <a:t> </a:t>
            </a:r>
            <a:r>
              <a:rPr sz="1191" i="1" spc="269" dirty="0">
                <a:latin typeface="Times New Roman"/>
                <a:cs typeface="Times New Roman"/>
              </a:rPr>
              <a:t>Vb</a:t>
            </a:r>
            <a:r>
              <a:rPr sz="1191" i="1" spc="-35" dirty="0">
                <a:latin typeface="Times New Roman"/>
                <a:cs typeface="Times New Roman"/>
              </a:rPr>
              <a:t> </a:t>
            </a:r>
            <a:r>
              <a:rPr sz="1191" spc="-490" dirty="0">
                <a:latin typeface="Symbol"/>
                <a:cs typeface="Symbol"/>
              </a:rPr>
              <a:t></a:t>
            </a:r>
            <a:r>
              <a:rPr sz="1191" spc="9" dirty="0">
                <a:latin typeface="Times New Roman"/>
                <a:cs typeface="Times New Roman"/>
              </a:rPr>
              <a:t> </a:t>
            </a:r>
            <a:r>
              <a:rPr sz="1191" i="1" spc="172" dirty="0">
                <a:latin typeface="Times New Roman"/>
                <a:cs typeface="Times New Roman"/>
              </a:rPr>
              <a:t>Ib</a:t>
            </a:r>
            <a:endParaRPr sz="1191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9833" y="1425164"/>
            <a:ext cx="295835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3W</a:t>
            </a:r>
            <a:endParaRPr sz="706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1665" y="1124438"/>
            <a:ext cx="795057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Meter</a:t>
            </a:r>
            <a:r>
              <a:rPr sz="882" b="1" spc="-2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60934"/>
              </p:ext>
            </p:extLst>
          </p:nvPr>
        </p:nvGraphicFramePr>
        <p:xfrm>
          <a:off x="6661481" y="1948253"/>
          <a:ext cx="1879787" cy="603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7817" y="4750832"/>
            <a:ext cx="1692967" cy="169296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033433" y="4368949"/>
            <a:ext cx="1261222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126073" marR="4483" indent="-115427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32S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3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Transformer-</a:t>
            </a:r>
            <a:r>
              <a:rPr sz="882" b="1" spc="-18" dirty="0">
                <a:latin typeface="Arial"/>
                <a:cs typeface="Arial"/>
              </a:rPr>
              <a:t>Rated</a:t>
            </a:r>
            <a:endParaRPr sz="882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4301" y="4750832"/>
            <a:ext cx="1692967" cy="16929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977428" y="4368949"/>
            <a:ext cx="1261222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126073" marR="4483" indent="-115427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25S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3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Transformer-</a:t>
            </a:r>
            <a:r>
              <a:rPr sz="882" b="1" spc="-18" dirty="0">
                <a:latin typeface="Arial"/>
                <a:cs typeface="Arial"/>
              </a:rPr>
              <a:t>Rated</a:t>
            </a:r>
            <a:endParaRPr sz="882">
              <a:latin typeface="Arial"/>
              <a:cs typeface="Arial"/>
            </a:endParaRPr>
          </a:p>
        </p:txBody>
      </p:sp>
      <p:sp>
        <p:nvSpPr>
          <p:cNvPr id="22" name="Subtitle 12">
            <a:extLst>
              <a:ext uri="{FF2B5EF4-FFF2-40B4-BE49-F238E27FC236}">
                <a16:creationId xmlns:a16="http://schemas.microsoft.com/office/drawing/2014/main" id="{7584C9F3-BCD6-E3B4-3998-22FA69488E2C}"/>
              </a:ext>
            </a:extLst>
          </p:cNvPr>
          <p:cNvSpPr txBox="1">
            <a:spLocks/>
          </p:cNvSpPr>
          <p:nvPr/>
        </p:nvSpPr>
        <p:spPr>
          <a:xfrm>
            <a:off x="5550310" y="3384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Single Phase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39DD105-6ED0-6299-14AA-66D3EFF8D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818609-A821-8869-976C-770097E2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0333" y="2566920"/>
            <a:ext cx="1560819" cy="148976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8863" y="1780168"/>
            <a:ext cx="1199590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94134" marR="4483" indent="-83488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5S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4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 2I </a:t>
            </a:r>
            <a:r>
              <a:rPr sz="882" b="1" spc="-22" dirty="0">
                <a:latin typeface="Arial"/>
                <a:cs typeface="Arial"/>
              </a:rPr>
              <a:t>3W) </a:t>
            </a:r>
            <a:r>
              <a:rPr sz="882" b="1" spc="-9" dirty="0">
                <a:latin typeface="Arial"/>
                <a:cs typeface="Arial"/>
              </a:rPr>
              <a:t>Transformer-</a:t>
            </a:r>
            <a:r>
              <a:rPr sz="882" b="1" spc="-18" dirty="0">
                <a:latin typeface="Arial"/>
                <a:cs typeface="Arial"/>
              </a:rPr>
              <a:t>Rated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3000" y="1014669"/>
            <a:ext cx="1590399" cy="26100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20333" y="1043773"/>
            <a:ext cx="1712259" cy="1021031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1206" marR="4483">
              <a:lnSpc>
                <a:spcPct val="959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5S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usually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to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services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but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also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single-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to </a:t>
            </a:r>
            <a:r>
              <a:rPr sz="971" dirty="0">
                <a:latin typeface="Times New Roman"/>
                <a:cs typeface="Times New Roman"/>
              </a:rPr>
              <a:t>provide</a:t>
            </a:r>
            <a:r>
              <a:rPr sz="971" spc="-2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compliant </a:t>
            </a:r>
            <a:r>
              <a:rPr sz="971" dirty="0">
                <a:latin typeface="Times New Roman"/>
                <a:cs typeface="Times New Roman"/>
              </a:rPr>
              <a:t>metering.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power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3068" y="2150656"/>
            <a:ext cx="182096" cy="27454"/>
          </a:xfrm>
          <a:custGeom>
            <a:avLst/>
            <a:gdLst/>
            <a:ahLst/>
            <a:cxnLst/>
            <a:rect l="l" t="t" r="r" b="b"/>
            <a:pathLst>
              <a:path w="206375" h="31114">
                <a:moveTo>
                  <a:pt x="163891" y="0"/>
                </a:moveTo>
                <a:lnTo>
                  <a:pt x="170463" y="11645"/>
                </a:lnTo>
                <a:lnTo>
                  <a:pt x="0" y="11645"/>
                </a:lnTo>
                <a:lnTo>
                  <a:pt x="0" y="19249"/>
                </a:lnTo>
                <a:lnTo>
                  <a:pt x="170463" y="19249"/>
                </a:lnTo>
                <a:lnTo>
                  <a:pt x="163891" y="30657"/>
                </a:lnTo>
                <a:lnTo>
                  <a:pt x="206267" y="15447"/>
                </a:lnTo>
                <a:lnTo>
                  <a:pt x="163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6254176" y="2150656"/>
            <a:ext cx="152960" cy="27454"/>
          </a:xfrm>
          <a:custGeom>
            <a:avLst/>
            <a:gdLst/>
            <a:ahLst/>
            <a:cxnLst/>
            <a:rect l="l" t="t" r="r" b="b"/>
            <a:pathLst>
              <a:path w="173354" h="31114">
                <a:moveTo>
                  <a:pt x="131044" y="0"/>
                </a:moveTo>
                <a:lnTo>
                  <a:pt x="137616" y="11645"/>
                </a:lnTo>
                <a:lnTo>
                  <a:pt x="0" y="11645"/>
                </a:lnTo>
                <a:lnTo>
                  <a:pt x="0" y="19249"/>
                </a:lnTo>
                <a:lnTo>
                  <a:pt x="137616" y="19249"/>
                </a:lnTo>
                <a:lnTo>
                  <a:pt x="131044" y="30657"/>
                </a:lnTo>
                <a:lnTo>
                  <a:pt x="173078" y="15447"/>
                </a:lnTo>
                <a:lnTo>
                  <a:pt x="131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6601638" y="2150656"/>
            <a:ext cx="170890" cy="27454"/>
          </a:xfrm>
          <a:custGeom>
            <a:avLst/>
            <a:gdLst/>
            <a:ahLst/>
            <a:cxnLst/>
            <a:rect l="l" t="t" r="r" b="b"/>
            <a:pathLst>
              <a:path w="193675" h="31114">
                <a:moveTo>
                  <a:pt x="151075" y="0"/>
                </a:moveTo>
                <a:lnTo>
                  <a:pt x="157647" y="11645"/>
                </a:lnTo>
                <a:lnTo>
                  <a:pt x="0" y="11645"/>
                </a:lnTo>
                <a:lnTo>
                  <a:pt x="0" y="19249"/>
                </a:lnTo>
                <a:lnTo>
                  <a:pt x="157647" y="19249"/>
                </a:lnTo>
                <a:lnTo>
                  <a:pt x="151075" y="30657"/>
                </a:lnTo>
                <a:lnTo>
                  <a:pt x="193123" y="15447"/>
                </a:lnTo>
                <a:lnTo>
                  <a:pt x="151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6891148" y="2150656"/>
            <a:ext cx="141754" cy="27454"/>
          </a:xfrm>
          <a:custGeom>
            <a:avLst/>
            <a:gdLst/>
            <a:ahLst/>
            <a:cxnLst/>
            <a:rect l="l" t="t" r="r" b="b"/>
            <a:pathLst>
              <a:path w="160654" h="31114">
                <a:moveTo>
                  <a:pt x="117900" y="0"/>
                </a:moveTo>
                <a:lnTo>
                  <a:pt x="124472" y="11645"/>
                </a:lnTo>
                <a:lnTo>
                  <a:pt x="0" y="11645"/>
                </a:lnTo>
                <a:lnTo>
                  <a:pt x="0" y="19249"/>
                </a:lnTo>
                <a:lnTo>
                  <a:pt x="124472" y="19249"/>
                </a:lnTo>
                <a:lnTo>
                  <a:pt x="117900" y="30657"/>
                </a:lnTo>
                <a:lnTo>
                  <a:pt x="160224" y="15447"/>
                </a:lnTo>
                <a:lnTo>
                  <a:pt x="11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5688056" y="2214130"/>
            <a:ext cx="1479737" cy="3598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8747">
              <a:spcBef>
                <a:spcPts val="88"/>
              </a:spcBef>
            </a:pPr>
            <a:r>
              <a:rPr sz="1059" i="1" spc="238" dirty="0">
                <a:latin typeface="Times New Roman"/>
                <a:cs typeface="Times New Roman"/>
              </a:rPr>
              <a:t>P</a:t>
            </a:r>
            <a:r>
              <a:rPr sz="1059" i="1" spc="168" dirty="0">
                <a:latin typeface="Times New Roman"/>
                <a:cs typeface="Times New Roman"/>
              </a:rPr>
              <a:t> </a:t>
            </a:r>
            <a:r>
              <a:rPr sz="1059" spc="265" dirty="0">
                <a:latin typeface="Symbol"/>
                <a:cs typeface="Symbol"/>
              </a:rPr>
              <a:t></a:t>
            </a:r>
            <a:r>
              <a:rPr sz="1059" spc="4" dirty="0">
                <a:latin typeface="Times New Roman"/>
                <a:cs typeface="Times New Roman"/>
              </a:rPr>
              <a:t> </a:t>
            </a:r>
            <a:r>
              <a:rPr sz="1059" i="1" spc="229" dirty="0">
                <a:latin typeface="Times New Roman"/>
                <a:cs typeface="Times New Roman"/>
              </a:rPr>
              <a:t>Va</a:t>
            </a:r>
            <a:r>
              <a:rPr sz="1059" i="1" spc="-22" dirty="0">
                <a:latin typeface="Times New Roman"/>
                <a:cs typeface="Times New Roman"/>
              </a:rPr>
              <a:t> </a:t>
            </a:r>
            <a:r>
              <a:rPr sz="1059" spc="-459" dirty="0">
                <a:latin typeface="Symbol"/>
                <a:cs typeface="Symbol"/>
              </a:rPr>
              <a:t></a:t>
            </a:r>
            <a:r>
              <a:rPr sz="1059" spc="26" dirty="0">
                <a:latin typeface="Times New Roman"/>
                <a:cs typeface="Times New Roman"/>
              </a:rPr>
              <a:t> </a:t>
            </a:r>
            <a:r>
              <a:rPr sz="1059" i="1" spc="154" dirty="0">
                <a:latin typeface="Times New Roman"/>
                <a:cs typeface="Times New Roman"/>
              </a:rPr>
              <a:t>Ia</a:t>
            </a:r>
            <a:r>
              <a:rPr sz="1059" i="1" spc="93" dirty="0">
                <a:latin typeface="Times New Roman"/>
                <a:cs typeface="Times New Roman"/>
              </a:rPr>
              <a:t> </a:t>
            </a:r>
            <a:r>
              <a:rPr sz="1059" spc="265" dirty="0">
                <a:latin typeface="Symbol"/>
                <a:cs typeface="Symbol"/>
              </a:rPr>
              <a:t></a:t>
            </a:r>
            <a:r>
              <a:rPr sz="1059" spc="-71" dirty="0">
                <a:latin typeface="Times New Roman"/>
                <a:cs typeface="Times New Roman"/>
              </a:rPr>
              <a:t> </a:t>
            </a:r>
            <a:r>
              <a:rPr sz="1059" i="1" spc="221" dirty="0">
                <a:latin typeface="Times New Roman"/>
                <a:cs typeface="Times New Roman"/>
              </a:rPr>
              <a:t>Vc</a:t>
            </a:r>
            <a:r>
              <a:rPr sz="1059" i="1" spc="-40" dirty="0">
                <a:latin typeface="Times New Roman"/>
                <a:cs typeface="Times New Roman"/>
              </a:rPr>
              <a:t> </a:t>
            </a:r>
            <a:r>
              <a:rPr sz="1059" spc="-503" dirty="0">
                <a:latin typeface="Symbol"/>
                <a:cs typeface="Symbol"/>
              </a:rPr>
              <a:t></a:t>
            </a:r>
            <a:r>
              <a:rPr sz="1059" spc="441" dirty="0">
                <a:latin typeface="Times New Roman"/>
                <a:cs typeface="Times New Roman"/>
              </a:rPr>
              <a:t> </a:t>
            </a:r>
            <a:r>
              <a:rPr sz="1059" i="1" spc="-349" dirty="0">
                <a:latin typeface="Times New Roman"/>
                <a:cs typeface="Times New Roman"/>
              </a:rPr>
              <a:t>Ic</a:t>
            </a:r>
            <a:endParaRPr sz="1059" dirty="0">
              <a:latin typeface="Times New Roman"/>
              <a:cs typeface="Times New Roman"/>
            </a:endParaRPr>
          </a:p>
          <a:p>
            <a:pPr marL="11206">
              <a:spcBef>
                <a:spcPts val="582"/>
              </a:spcBef>
              <a:tabLst>
                <a:tab pos="1024833" algn="l"/>
              </a:tabLst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3W</a:t>
            </a:r>
            <a:r>
              <a:rPr sz="706" dirty="0">
                <a:latin typeface="Arial Unicode MS"/>
                <a:cs typeface="Arial Unicode MS"/>
              </a:rPr>
              <a:t>	</a:t>
            </a:r>
            <a:r>
              <a:rPr sz="706" spc="-9" dirty="0">
                <a:latin typeface="Arial Unicode MS"/>
                <a:cs typeface="Arial Unicode MS"/>
              </a:rPr>
              <a:t>Residential</a:t>
            </a:r>
            <a:endParaRPr sz="706" dirty="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8453" y="3644732"/>
            <a:ext cx="2311213" cy="590720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1206" marR="4483">
              <a:lnSpc>
                <a:spcPct val="958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13S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socket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compatible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alternative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to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5S.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Other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same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but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different</a:t>
            </a:r>
            <a:r>
              <a:rPr sz="971" spc="-9" dirty="0">
                <a:latin typeface="Times New Roman"/>
                <a:cs typeface="Times New Roman"/>
              </a:rPr>
              <a:t> socket </a:t>
            </a:r>
            <a:r>
              <a:rPr sz="971" dirty="0">
                <a:latin typeface="Times New Roman"/>
                <a:cs typeface="Times New Roman"/>
              </a:rPr>
              <a:t>configurations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26S,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56S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66S.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1757" y="4577697"/>
            <a:ext cx="1013572" cy="223288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03660" marR="4483" indent="-93014">
              <a:lnSpc>
                <a:spcPts val="811"/>
              </a:lnSpc>
              <a:spcBef>
                <a:spcPts val="141"/>
              </a:spcBef>
            </a:pPr>
            <a:r>
              <a:rPr sz="706" b="1" dirty="0">
                <a:latin typeface="Arial"/>
                <a:cs typeface="Arial"/>
              </a:rPr>
              <a:t>13S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(Blondel</a:t>
            </a:r>
            <a:r>
              <a:rPr sz="706" b="1" spc="172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2V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2I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3W)</a:t>
            </a:r>
            <a:r>
              <a:rPr sz="706" b="1" spc="-9" dirty="0">
                <a:latin typeface="Arial"/>
                <a:cs typeface="Arial"/>
              </a:rPr>
              <a:t> Transformer-Rated</a:t>
            </a:r>
            <a:endParaRPr sz="706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0582" y="5001593"/>
            <a:ext cx="1006534" cy="12733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4121" y="4989193"/>
            <a:ext cx="1194063" cy="119406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84121" y="4564849"/>
            <a:ext cx="1013572" cy="223288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03660" marR="4483" indent="-93014">
              <a:lnSpc>
                <a:spcPts val="811"/>
              </a:lnSpc>
              <a:spcBef>
                <a:spcPts val="141"/>
              </a:spcBef>
            </a:pPr>
            <a:r>
              <a:rPr sz="706" b="1" dirty="0">
                <a:latin typeface="Arial"/>
                <a:cs typeface="Arial"/>
              </a:rPr>
              <a:t>26S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(Blondel</a:t>
            </a:r>
            <a:r>
              <a:rPr sz="706" b="1" spc="172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2V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2I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3W)</a:t>
            </a:r>
            <a:r>
              <a:rPr sz="706" b="1" spc="-9" dirty="0">
                <a:latin typeface="Arial"/>
                <a:cs typeface="Arial"/>
              </a:rPr>
              <a:t> Transformer-Rated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2476" y="4564849"/>
            <a:ext cx="1013572" cy="223288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03660" marR="4483" indent="-93014">
              <a:lnSpc>
                <a:spcPts val="811"/>
              </a:lnSpc>
              <a:spcBef>
                <a:spcPts val="141"/>
              </a:spcBef>
            </a:pPr>
            <a:r>
              <a:rPr sz="706" b="1" dirty="0">
                <a:latin typeface="Arial"/>
                <a:cs typeface="Arial"/>
              </a:rPr>
              <a:t>56S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(Blondel</a:t>
            </a:r>
            <a:r>
              <a:rPr sz="706" b="1" spc="172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2V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2I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3W)</a:t>
            </a:r>
            <a:r>
              <a:rPr sz="706" b="1" spc="-9" dirty="0">
                <a:latin typeface="Arial"/>
                <a:cs typeface="Arial"/>
              </a:rPr>
              <a:t> Transformer-Rated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9496" y="4564849"/>
            <a:ext cx="1013572" cy="223288"/>
          </a:xfrm>
          <a:prstGeom prst="rect">
            <a:avLst/>
          </a:prstGeom>
        </p:spPr>
        <p:txBody>
          <a:bodyPr vert="horz" wrap="square" lIns="0" tIns="17929" rIns="0" bIns="0" rtlCol="0">
            <a:spAutoFit/>
          </a:bodyPr>
          <a:lstStyle/>
          <a:p>
            <a:pPr marL="103660" marR="4483" indent="-93014">
              <a:lnSpc>
                <a:spcPts val="811"/>
              </a:lnSpc>
              <a:spcBef>
                <a:spcPts val="141"/>
              </a:spcBef>
            </a:pPr>
            <a:r>
              <a:rPr sz="706" b="1" dirty="0">
                <a:latin typeface="Arial"/>
                <a:cs typeface="Arial"/>
              </a:rPr>
              <a:t>66S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(Blondel</a:t>
            </a:r>
            <a:r>
              <a:rPr sz="706" b="1" spc="172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2V</a:t>
            </a:r>
            <a:r>
              <a:rPr sz="706" b="1" spc="-1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2I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3W)</a:t>
            </a:r>
            <a:r>
              <a:rPr sz="706" b="1" spc="-9" dirty="0">
                <a:latin typeface="Arial"/>
                <a:cs typeface="Arial"/>
              </a:rPr>
              <a:t> Transformer-Rated</a:t>
            </a:r>
            <a:endParaRPr sz="706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7312" y="5014000"/>
            <a:ext cx="1169256" cy="11692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4669" y="5053699"/>
            <a:ext cx="1169186" cy="1169186"/>
          </a:xfrm>
          <a:prstGeom prst="rect">
            <a:avLst/>
          </a:prstGeom>
        </p:spPr>
      </p:pic>
      <p:sp>
        <p:nvSpPr>
          <p:cNvPr id="25" name="Subtitle 12">
            <a:extLst>
              <a:ext uri="{FF2B5EF4-FFF2-40B4-BE49-F238E27FC236}">
                <a16:creationId xmlns:a16="http://schemas.microsoft.com/office/drawing/2014/main" id="{BF9DF0A7-1E1F-FB84-E8E8-EB2BDDD46E66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Single Phase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2F471D2-11F2-3EC7-2612-B145CEB79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49DBD2-804D-08FA-A620-016041ECC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615" y="901966"/>
            <a:ext cx="3753971" cy="12982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1643990" algn="l"/>
              </a:tabLst>
            </a:pPr>
            <a:endParaRPr sz="882" dirty="0">
              <a:latin typeface="Arial Unicode MS"/>
              <a:cs typeface="Arial Unicode MS"/>
            </a:endParaRPr>
          </a:p>
          <a:p>
            <a:pPr marL="35861">
              <a:spcBef>
                <a:spcPts val="794"/>
              </a:spcBef>
            </a:pPr>
            <a:r>
              <a:rPr sz="1059" b="1" dirty="0">
                <a:latin typeface="Arial"/>
                <a:cs typeface="Arial"/>
              </a:rPr>
              <a:t>Metering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Three-</a:t>
            </a:r>
            <a:r>
              <a:rPr sz="1059" b="1" dirty="0">
                <a:latin typeface="Arial"/>
                <a:cs typeface="Arial"/>
              </a:rPr>
              <a:t>Wire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Delta</a:t>
            </a:r>
            <a:r>
              <a:rPr sz="1059" b="1" spc="-9" dirty="0">
                <a:latin typeface="Arial"/>
                <a:cs typeface="Arial"/>
              </a:rPr>
              <a:t> Services</a:t>
            </a:r>
            <a:endParaRPr sz="1059" dirty="0">
              <a:latin typeface="Arial"/>
              <a:cs typeface="Arial"/>
            </a:endParaRPr>
          </a:p>
          <a:p>
            <a:pPr marL="35861" marR="71721">
              <a:lnSpc>
                <a:spcPct val="83300"/>
              </a:lnSpc>
              <a:spcBef>
                <a:spcPts val="349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often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heavy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motor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loads.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Zero </a:t>
            </a:r>
            <a:r>
              <a:rPr sz="971" dirty="0">
                <a:latin typeface="Times New Roman"/>
                <a:cs typeface="Times New Roman"/>
              </a:rPr>
              <a:t>sequence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harmonics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such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3rd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created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motor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loads </a:t>
            </a:r>
            <a:r>
              <a:rPr sz="971" dirty="0">
                <a:latin typeface="Times New Roman"/>
                <a:cs typeface="Times New Roman"/>
              </a:rPr>
              <a:t>circulate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inside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transmitted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back </a:t>
            </a:r>
            <a:r>
              <a:rPr sz="971" dirty="0">
                <a:latin typeface="Times New Roman"/>
                <a:cs typeface="Times New Roman"/>
              </a:rPr>
              <a:t>onto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network.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connection.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All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designed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9" dirty="0">
                <a:latin typeface="Times New Roman"/>
                <a:cs typeface="Times New Roman"/>
              </a:rPr>
              <a:t> compliant.</a:t>
            </a:r>
            <a:endParaRPr sz="971" dirty="0">
              <a:latin typeface="Times New Roman"/>
              <a:cs typeface="Times New Roman"/>
            </a:endParaRPr>
          </a:p>
          <a:p>
            <a:pPr marL="68360">
              <a:spcBef>
                <a:spcPts val="534"/>
              </a:spcBef>
            </a:pPr>
            <a:r>
              <a:rPr sz="1059" b="1" dirty="0">
                <a:latin typeface="Arial"/>
                <a:cs typeface="Arial"/>
              </a:rPr>
              <a:t>Meter</a:t>
            </a:r>
            <a:r>
              <a:rPr sz="1059" b="1" spc="-4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Forms</a:t>
            </a:r>
            <a:endParaRPr sz="1059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43471"/>
              </p:ext>
            </p:extLst>
          </p:nvPr>
        </p:nvGraphicFramePr>
        <p:xfrm>
          <a:off x="1229936" y="2249145"/>
          <a:ext cx="3676650" cy="1004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22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Contained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13S,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25S,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32S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none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24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Transformer-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5S,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26S,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35S,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45S,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56S,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66S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none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712482" y="3302100"/>
            <a:ext cx="3515846" cy="407669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4483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diagrams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shown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completely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isolated, </a:t>
            </a:r>
            <a:r>
              <a:rPr sz="971" dirty="0">
                <a:latin typeface="Times New Roman"/>
                <a:cs typeface="Times New Roman"/>
              </a:rPr>
              <a:t>however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sometimes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grounded.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When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 </a:t>
            </a:r>
            <a:r>
              <a:rPr sz="971" dirty="0">
                <a:latin typeface="Times New Roman"/>
                <a:cs typeface="Times New Roman"/>
              </a:rPr>
              <a:t>grounded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usually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considered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leg.</a:t>
            </a: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2482" y="3862112"/>
            <a:ext cx="3594693" cy="958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9927" y="5064970"/>
            <a:ext cx="1600518" cy="11627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60610" y="5072724"/>
            <a:ext cx="1890432" cy="1154977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1206" marR="4483" algn="just">
              <a:lnSpc>
                <a:spcPct val="958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configuration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has </a:t>
            </a:r>
            <a:r>
              <a:rPr sz="971" dirty="0">
                <a:latin typeface="Times New Roman"/>
                <a:cs typeface="Times New Roman"/>
              </a:rPr>
              <a:t>one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unique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advantage.</a:t>
            </a:r>
            <a:r>
              <a:rPr sz="971" spc="21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fail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removed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without </a:t>
            </a:r>
            <a:r>
              <a:rPr sz="971" dirty="0">
                <a:latin typeface="Times New Roman"/>
                <a:cs typeface="Times New Roman"/>
              </a:rPr>
              <a:t>affecting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delivered</a:t>
            </a:r>
            <a:r>
              <a:rPr sz="971" spc="-9" dirty="0">
                <a:latin typeface="Times New Roman"/>
                <a:cs typeface="Times New Roman"/>
              </a:rPr>
              <a:t> voltages.</a:t>
            </a:r>
            <a:endParaRPr sz="971" dirty="0">
              <a:latin typeface="Times New Roman"/>
              <a:cs typeface="Times New Roman"/>
            </a:endParaRPr>
          </a:p>
          <a:p>
            <a:pPr marL="11206" marR="42585">
              <a:lnSpc>
                <a:spcPts val="1121"/>
              </a:lnSpc>
              <a:spcBef>
                <a:spcPts val="26"/>
              </a:spcBef>
            </a:pPr>
            <a:r>
              <a:rPr sz="971" dirty="0">
                <a:latin typeface="Times New Roman"/>
                <a:cs typeface="Times New Roman"/>
              </a:rPr>
              <a:t>However,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current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transformer </a:t>
            </a:r>
            <a:r>
              <a:rPr sz="971" dirty="0">
                <a:latin typeface="Times New Roman"/>
                <a:cs typeface="Times New Roman"/>
              </a:rPr>
              <a:t>bank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deliver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reduced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57.7%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normal.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benefit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trapping </a:t>
            </a:r>
            <a:r>
              <a:rPr sz="971" dirty="0">
                <a:latin typeface="Times New Roman"/>
                <a:cs typeface="Times New Roman"/>
              </a:rPr>
              <a:t>3rd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harmonic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currents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lost.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1" name="Subtitle 12">
            <a:extLst>
              <a:ext uri="{FF2B5EF4-FFF2-40B4-BE49-F238E27FC236}">
                <a16:creationId xmlns:a16="http://schemas.microsoft.com/office/drawing/2014/main" id="{BB3695D9-0C16-9DAD-F858-E0B7AC00B326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3 Wire Delta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CEC79C-5701-4969-B6D6-F20089138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EB0B3C-F65B-25A1-0328-F15008D6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77389" y="909619"/>
            <a:ext cx="1815913" cy="2030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8965" algn="ctr">
              <a:spcBef>
                <a:spcPts val="366"/>
              </a:spcBef>
            </a:pPr>
            <a:r>
              <a:rPr sz="882" b="1" dirty="0">
                <a:latin typeface="Arial"/>
                <a:cs typeface="Arial"/>
              </a:rPr>
              <a:t>13S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10" y="1164523"/>
            <a:ext cx="1650259" cy="21451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96516" y="950028"/>
            <a:ext cx="132397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25S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043" y="3847935"/>
            <a:ext cx="1650259" cy="21451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6184" y="3568347"/>
            <a:ext cx="132397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25S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043" y="1283896"/>
            <a:ext cx="1650259" cy="2145104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3117"/>
              </p:ext>
            </p:extLst>
          </p:nvPr>
        </p:nvGraphicFramePr>
        <p:xfrm>
          <a:off x="6097009" y="3458764"/>
          <a:ext cx="1758204" cy="824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p)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480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480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480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362195" y="3149477"/>
            <a:ext cx="1025338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phasors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1904" y="3767860"/>
            <a:ext cx="723899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phasors</a:t>
            </a:r>
            <a:endParaRPr sz="971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91633"/>
              </p:ext>
            </p:extLst>
          </p:nvPr>
        </p:nvGraphicFramePr>
        <p:xfrm>
          <a:off x="3498588" y="4088442"/>
          <a:ext cx="1770530" cy="56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p)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Vab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480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Vcb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480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270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81656" y="5241626"/>
            <a:ext cx="1815353" cy="903702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4483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13S,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25S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32S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self- </a:t>
            </a:r>
            <a:r>
              <a:rPr sz="971" dirty="0">
                <a:latin typeface="Times New Roman"/>
                <a:cs typeface="Times New Roman"/>
              </a:rPr>
              <a:t>contained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Blondel </a:t>
            </a:r>
            <a:r>
              <a:rPr sz="971" dirty="0">
                <a:latin typeface="Times New Roman"/>
                <a:cs typeface="Times New Roman"/>
              </a:rPr>
              <a:t>compliant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solutions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spc="-9" dirty="0">
                <a:latin typeface="Times New Roman"/>
                <a:cs typeface="Times New Roman"/>
              </a:rPr>
              <a:t>three-</a:t>
            </a:r>
            <a:r>
              <a:rPr sz="971" dirty="0">
                <a:latin typeface="Times New Roman"/>
                <a:cs typeface="Times New Roman"/>
              </a:rPr>
              <a:t>wire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65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Because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are </a:t>
            </a:r>
            <a:r>
              <a:rPr sz="971" dirty="0">
                <a:latin typeface="Times New Roman"/>
                <a:cs typeface="Times New Roman"/>
              </a:rPr>
              <a:t>heavy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industrial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metered </a:t>
            </a:r>
            <a:r>
              <a:rPr sz="971" dirty="0">
                <a:latin typeface="Times New Roman"/>
                <a:cs typeface="Times New Roman"/>
              </a:rPr>
              <a:t>with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transformer-rated</a:t>
            </a:r>
            <a:r>
              <a:rPr sz="971" spc="9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meters.</a:t>
            </a: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4405" y="4854643"/>
            <a:ext cx="1610958" cy="1533637"/>
          </a:xfrm>
          <a:prstGeom prst="rect">
            <a:avLst/>
          </a:prstGeom>
        </p:spPr>
      </p:pic>
      <p:sp>
        <p:nvSpPr>
          <p:cNvPr id="19" name="Subtitle 12">
            <a:extLst>
              <a:ext uri="{FF2B5EF4-FFF2-40B4-BE49-F238E27FC236}">
                <a16:creationId xmlns:a16="http://schemas.microsoft.com/office/drawing/2014/main" id="{07E2DD82-3E53-DBA5-9FFB-4749BB2F6763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3 Wire Delta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3467F2-1C22-8D78-2D0D-253317318092}"/>
              </a:ext>
            </a:extLst>
          </p:cNvPr>
          <p:cNvSpPr txBox="1"/>
          <p:nvPr/>
        </p:nvSpPr>
        <p:spPr>
          <a:xfrm>
            <a:off x="4788310" y="19433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25"/>
              </a:spcBef>
            </a:pPr>
            <a:r>
              <a:rPr lang="en-US" sz="1800" b="1" spc="-9" dirty="0">
                <a:latin typeface="Arial"/>
                <a:cs typeface="Arial"/>
              </a:rPr>
              <a:t>Self-</a:t>
            </a:r>
            <a:r>
              <a:rPr lang="en-US" sz="1800" b="1" dirty="0">
                <a:latin typeface="Arial"/>
                <a:cs typeface="Arial"/>
              </a:rPr>
              <a:t>Contained</a:t>
            </a:r>
            <a:r>
              <a:rPr lang="en-US" sz="1800" b="1" spc="-22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22F1B72-B848-9E43-5FEA-72B4F4614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89440BA-2F45-6736-4FC1-7FFC67EE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312" y="1960127"/>
            <a:ext cx="1714651" cy="27979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8677" y="1960127"/>
            <a:ext cx="1714651" cy="279797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34132" y="1710133"/>
            <a:ext cx="2077010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3922" algn="ctr">
              <a:spcBef>
                <a:spcPts val="485"/>
              </a:spcBef>
            </a:pPr>
            <a:r>
              <a:rPr sz="706" b="1" dirty="0">
                <a:latin typeface="Arial"/>
                <a:cs typeface="Arial"/>
              </a:rPr>
              <a:t>0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PT,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</a:t>
            </a:r>
            <a:r>
              <a:rPr sz="706" b="1" spc="-9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CT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4832" y="1656077"/>
            <a:ext cx="502340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b="1" dirty="0">
                <a:latin typeface="Arial"/>
                <a:cs typeface="Arial"/>
              </a:rPr>
              <a:t>2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PT,</a:t>
            </a:r>
            <a:r>
              <a:rPr sz="706" b="1" spc="-13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2</a:t>
            </a:r>
            <a:r>
              <a:rPr sz="706" b="1" spc="-9" dirty="0">
                <a:latin typeface="Arial"/>
                <a:cs typeface="Arial"/>
              </a:rPr>
              <a:t> </a:t>
            </a:r>
            <a:r>
              <a:rPr sz="706" b="1" spc="-22" dirty="0">
                <a:latin typeface="Arial"/>
                <a:cs typeface="Arial"/>
              </a:rPr>
              <a:t>CT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161" y="5962875"/>
            <a:ext cx="288551" cy="31376"/>
          </a:xfrm>
          <a:custGeom>
            <a:avLst/>
            <a:gdLst/>
            <a:ahLst/>
            <a:cxnLst/>
            <a:rect l="l" t="t" r="r" b="b"/>
            <a:pathLst>
              <a:path w="327025" h="35560">
                <a:moveTo>
                  <a:pt x="282222" y="0"/>
                </a:moveTo>
                <a:lnTo>
                  <a:pt x="289069" y="13266"/>
                </a:lnTo>
                <a:lnTo>
                  <a:pt x="0" y="13266"/>
                </a:lnTo>
                <a:lnTo>
                  <a:pt x="0" y="22195"/>
                </a:lnTo>
                <a:lnTo>
                  <a:pt x="289069" y="22195"/>
                </a:lnTo>
                <a:lnTo>
                  <a:pt x="282222" y="35462"/>
                </a:lnTo>
                <a:lnTo>
                  <a:pt x="326879" y="17603"/>
                </a:lnTo>
                <a:lnTo>
                  <a:pt x="282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456210" y="5962875"/>
            <a:ext cx="162485" cy="31376"/>
          </a:xfrm>
          <a:custGeom>
            <a:avLst/>
            <a:gdLst/>
            <a:ahLst/>
            <a:cxnLst/>
            <a:rect l="l" t="t" r="r" b="b"/>
            <a:pathLst>
              <a:path w="184150" h="35560">
                <a:moveTo>
                  <a:pt x="139161" y="0"/>
                </a:moveTo>
                <a:lnTo>
                  <a:pt x="146008" y="13266"/>
                </a:lnTo>
                <a:lnTo>
                  <a:pt x="0" y="13266"/>
                </a:lnTo>
                <a:lnTo>
                  <a:pt x="0" y="22195"/>
                </a:lnTo>
                <a:lnTo>
                  <a:pt x="146008" y="22195"/>
                </a:lnTo>
                <a:lnTo>
                  <a:pt x="139161" y="35462"/>
                </a:lnTo>
                <a:lnTo>
                  <a:pt x="183805" y="17603"/>
                </a:lnTo>
                <a:lnTo>
                  <a:pt x="139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819963" y="5962875"/>
            <a:ext cx="276785" cy="31376"/>
          </a:xfrm>
          <a:custGeom>
            <a:avLst/>
            <a:gdLst/>
            <a:ahLst/>
            <a:cxnLst/>
            <a:rect l="l" t="t" r="r" b="b"/>
            <a:pathLst>
              <a:path w="313689" h="35560">
                <a:moveTo>
                  <a:pt x="268540" y="0"/>
                </a:moveTo>
                <a:lnTo>
                  <a:pt x="275453" y="13266"/>
                </a:lnTo>
                <a:lnTo>
                  <a:pt x="0" y="13266"/>
                </a:lnTo>
                <a:lnTo>
                  <a:pt x="0" y="22195"/>
                </a:lnTo>
                <a:lnTo>
                  <a:pt x="275453" y="22195"/>
                </a:lnTo>
                <a:lnTo>
                  <a:pt x="268540" y="35462"/>
                </a:lnTo>
                <a:lnTo>
                  <a:pt x="313145" y="17603"/>
                </a:lnTo>
                <a:lnTo>
                  <a:pt x="268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5217907" y="5962875"/>
            <a:ext cx="150159" cy="31376"/>
          </a:xfrm>
          <a:custGeom>
            <a:avLst/>
            <a:gdLst/>
            <a:ahLst/>
            <a:cxnLst/>
            <a:rect l="l" t="t" r="r" b="b"/>
            <a:pathLst>
              <a:path w="170179" h="35560">
                <a:moveTo>
                  <a:pt x="124814" y="0"/>
                </a:moveTo>
                <a:lnTo>
                  <a:pt x="131988" y="13266"/>
                </a:lnTo>
                <a:lnTo>
                  <a:pt x="0" y="13266"/>
                </a:lnTo>
                <a:lnTo>
                  <a:pt x="0" y="22195"/>
                </a:lnTo>
                <a:lnTo>
                  <a:pt x="131988" y="22195"/>
                </a:lnTo>
                <a:lnTo>
                  <a:pt x="124814" y="35462"/>
                </a:lnTo>
                <a:lnTo>
                  <a:pt x="169810" y="17603"/>
                </a:lnTo>
                <a:lnTo>
                  <a:pt x="124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2872638" y="5008099"/>
            <a:ext cx="3577478" cy="1206605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4483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When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extreme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must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used,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especially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480V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high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potentials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exist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within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enclosure.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Test </a:t>
            </a:r>
            <a:r>
              <a:rPr sz="971" dirty="0">
                <a:latin typeface="Times New Roman"/>
                <a:cs typeface="Times New Roman"/>
              </a:rPr>
              <a:t>equipment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should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ground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connected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bonded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earth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enclosure.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earth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may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present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even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in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configurations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with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both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PTs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CTs.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Some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utilities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may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ground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phase </a:t>
            </a:r>
            <a:r>
              <a:rPr sz="971" spc="-22" dirty="0">
                <a:latin typeface="Times New Roman"/>
                <a:cs typeface="Times New Roman"/>
              </a:rPr>
              <a:t>B.</a:t>
            </a:r>
            <a:endParaRPr sz="971" dirty="0">
              <a:latin typeface="Times New Roman"/>
              <a:cs typeface="Times New Roman"/>
            </a:endParaRPr>
          </a:p>
          <a:p>
            <a:pPr marL="11206">
              <a:lnSpc>
                <a:spcPts val="971"/>
              </a:lnSpc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  <a:p>
            <a:pPr marL="828719">
              <a:spcBef>
                <a:spcPts val="891"/>
              </a:spcBef>
            </a:pPr>
            <a:r>
              <a:rPr sz="1191" i="1" spc="224" dirty="0">
                <a:latin typeface="Times New Roman"/>
                <a:cs typeface="Times New Roman"/>
              </a:rPr>
              <a:t>P</a:t>
            </a:r>
            <a:r>
              <a:rPr sz="1191" i="1" spc="115" dirty="0">
                <a:latin typeface="Times New Roman"/>
                <a:cs typeface="Times New Roman"/>
              </a:rPr>
              <a:t> </a:t>
            </a:r>
            <a:r>
              <a:rPr sz="1191" spc="224" dirty="0">
                <a:latin typeface="Symbol"/>
                <a:cs typeface="Symbol"/>
              </a:rPr>
              <a:t></a:t>
            </a:r>
            <a:r>
              <a:rPr sz="1191" spc="-57" dirty="0">
                <a:latin typeface="Times New Roman"/>
                <a:cs typeface="Times New Roman"/>
              </a:rPr>
              <a:t> </a:t>
            </a:r>
            <a:r>
              <a:rPr sz="1191" i="1" spc="190" dirty="0">
                <a:latin typeface="Times New Roman"/>
                <a:cs typeface="Times New Roman"/>
              </a:rPr>
              <a:t>Vab</a:t>
            </a:r>
            <a:r>
              <a:rPr sz="1191" i="1" spc="-57" dirty="0">
                <a:latin typeface="Times New Roman"/>
                <a:cs typeface="Times New Roman"/>
              </a:rPr>
              <a:t> </a:t>
            </a:r>
            <a:r>
              <a:rPr sz="1191" spc="-552" dirty="0">
                <a:latin typeface="Symbol"/>
                <a:cs typeface="Symbol"/>
              </a:rPr>
              <a:t></a:t>
            </a:r>
            <a:r>
              <a:rPr sz="1191" spc="-9" dirty="0">
                <a:latin typeface="Times New Roman"/>
                <a:cs typeface="Times New Roman"/>
              </a:rPr>
              <a:t> </a:t>
            </a:r>
            <a:r>
              <a:rPr sz="1191" i="1" spc="119" dirty="0">
                <a:latin typeface="Times New Roman"/>
                <a:cs typeface="Times New Roman"/>
              </a:rPr>
              <a:t>Ia</a:t>
            </a:r>
            <a:r>
              <a:rPr sz="1191" i="1" spc="93" dirty="0">
                <a:latin typeface="Times New Roman"/>
                <a:cs typeface="Times New Roman"/>
              </a:rPr>
              <a:t> </a:t>
            </a:r>
            <a:r>
              <a:rPr sz="1191" spc="224" dirty="0">
                <a:latin typeface="Symbol"/>
                <a:cs typeface="Symbol"/>
              </a:rPr>
              <a:t></a:t>
            </a:r>
            <a:r>
              <a:rPr sz="1191" spc="-110" dirty="0">
                <a:latin typeface="Times New Roman"/>
                <a:cs typeface="Times New Roman"/>
              </a:rPr>
              <a:t> </a:t>
            </a:r>
            <a:r>
              <a:rPr sz="1191" i="1" spc="154" dirty="0">
                <a:latin typeface="Times New Roman"/>
                <a:cs typeface="Times New Roman"/>
              </a:rPr>
              <a:t>Vcb</a:t>
            </a:r>
            <a:r>
              <a:rPr sz="1191" i="1" spc="22" dirty="0">
                <a:latin typeface="Times New Roman"/>
                <a:cs typeface="Times New Roman"/>
              </a:rPr>
              <a:t> </a:t>
            </a:r>
            <a:r>
              <a:rPr sz="1191" spc="-552" dirty="0">
                <a:latin typeface="Symbol"/>
                <a:cs typeface="Symbol"/>
              </a:rPr>
              <a:t></a:t>
            </a:r>
            <a:r>
              <a:rPr sz="1191" spc="-9" dirty="0">
                <a:latin typeface="Times New Roman"/>
                <a:cs typeface="Times New Roman"/>
              </a:rPr>
              <a:t> </a:t>
            </a:r>
            <a:r>
              <a:rPr sz="1191" i="1" spc="53" dirty="0">
                <a:latin typeface="Times New Roman"/>
                <a:cs typeface="Times New Roman"/>
              </a:rPr>
              <a:t>Ic</a:t>
            </a:r>
            <a:endParaRPr sz="1191" dirty="0"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14CED6-F02C-F71B-1E27-F29ACBF7FC34}"/>
              </a:ext>
            </a:extLst>
          </p:cNvPr>
          <p:cNvSpPr txBox="1"/>
          <p:nvPr/>
        </p:nvSpPr>
        <p:spPr>
          <a:xfrm>
            <a:off x="2170210" y="9758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8"/>
              </a:spcBef>
            </a:pPr>
            <a:r>
              <a:rPr lang="en-US" sz="1800" b="1" spc="-9" dirty="0">
                <a:latin typeface="Arial"/>
                <a:cs typeface="Arial"/>
              </a:rPr>
              <a:t>Transformer-</a:t>
            </a:r>
            <a:r>
              <a:rPr lang="en-US" sz="1800" b="1" dirty="0">
                <a:latin typeface="Arial"/>
                <a:cs typeface="Arial"/>
              </a:rPr>
              <a:t>Rated</a:t>
            </a:r>
            <a:r>
              <a:rPr lang="en-US" sz="1800" b="1" spc="53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E8D0B6-2324-D1DE-AFD8-4AA070789F51}"/>
              </a:ext>
            </a:extLst>
          </p:cNvPr>
          <p:cNvSpPr txBox="1"/>
          <p:nvPr/>
        </p:nvSpPr>
        <p:spPr>
          <a:xfrm>
            <a:off x="2170210" y="12900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429" algn="ctr">
              <a:spcBef>
                <a:spcPts val="957"/>
              </a:spcBef>
            </a:pPr>
            <a:r>
              <a:rPr lang="pl-PL" sz="1800" b="1" dirty="0">
                <a:latin typeface="Arial"/>
                <a:cs typeface="Arial"/>
              </a:rPr>
              <a:t>5S</a:t>
            </a:r>
            <a:r>
              <a:rPr lang="pl-PL" sz="1800" b="1" spc="216" dirty="0">
                <a:latin typeface="Arial"/>
                <a:cs typeface="Arial"/>
              </a:rPr>
              <a:t> </a:t>
            </a:r>
            <a:r>
              <a:rPr lang="pl-PL" sz="1800" b="1" spc="-9" dirty="0">
                <a:latin typeface="Arial"/>
                <a:cs typeface="Arial"/>
              </a:rPr>
              <a:t>(</a:t>
            </a:r>
            <a:r>
              <a:rPr lang="pl-PL" sz="1800" b="1" spc="-119" dirty="0">
                <a:latin typeface="Arial"/>
                <a:cs typeface="Arial"/>
              </a:rPr>
              <a:t> </a:t>
            </a:r>
            <a:r>
              <a:rPr lang="pl-PL" sz="1800" b="1" spc="-9" dirty="0">
                <a:latin typeface="Arial"/>
                <a:cs typeface="Arial"/>
              </a:rPr>
              <a:t>Blondel</a:t>
            </a:r>
            <a:r>
              <a:rPr lang="pl-PL" sz="1800" b="1" spc="216" dirty="0">
                <a:latin typeface="Arial"/>
                <a:cs typeface="Arial"/>
              </a:rPr>
              <a:t> </a:t>
            </a:r>
            <a:r>
              <a:rPr lang="pl-PL" sz="1800" b="1" dirty="0">
                <a:latin typeface="Arial"/>
                <a:cs typeface="Arial"/>
              </a:rPr>
              <a:t>2V</a:t>
            </a:r>
            <a:r>
              <a:rPr lang="pl-PL" sz="1800" b="1" spc="-13" dirty="0">
                <a:latin typeface="Arial"/>
                <a:cs typeface="Arial"/>
              </a:rPr>
              <a:t> </a:t>
            </a:r>
            <a:r>
              <a:rPr lang="pl-PL" sz="1800" b="1" dirty="0">
                <a:latin typeface="Arial"/>
                <a:cs typeface="Arial"/>
              </a:rPr>
              <a:t>2I</a:t>
            </a:r>
            <a:r>
              <a:rPr lang="pl-PL" sz="1800" b="1" spc="-18" dirty="0">
                <a:latin typeface="Arial"/>
                <a:cs typeface="Arial"/>
              </a:rPr>
              <a:t> </a:t>
            </a:r>
            <a:r>
              <a:rPr lang="pl-PL" sz="1800" b="1" dirty="0">
                <a:latin typeface="Arial"/>
                <a:cs typeface="Arial"/>
              </a:rPr>
              <a:t>3W</a:t>
            </a:r>
            <a:r>
              <a:rPr lang="pl-PL" sz="1800" b="1" spc="-13" dirty="0">
                <a:latin typeface="Arial"/>
                <a:cs typeface="Arial"/>
              </a:rPr>
              <a:t> </a:t>
            </a:r>
            <a:r>
              <a:rPr lang="pl-PL" sz="1800" b="1" spc="-44" dirty="0">
                <a:latin typeface="Arial"/>
                <a:cs typeface="Arial"/>
              </a:rPr>
              <a:t>)</a:t>
            </a:r>
            <a:endParaRPr lang="pl-PL" sz="1800" dirty="0">
              <a:latin typeface="Arial"/>
              <a:cs typeface="Arial"/>
            </a:endParaRPr>
          </a:p>
        </p:txBody>
      </p:sp>
      <p:sp>
        <p:nvSpPr>
          <p:cNvPr id="22" name="Subtitle 12">
            <a:extLst>
              <a:ext uri="{FF2B5EF4-FFF2-40B4-BE49-F238E27FC236}">
                <a16:creationId xmlns:a16="http://schemas.microsoft.com/office/drawing/2014/main" id="{942616AA-3B32-ED50-F55A-929B74D88A4C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3 Wire Delta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E90AF9-D338-6284-FE7F-4BBEB37A2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C1360C-520C-3D77-1D4D-3B16999B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9788" y="1581157"/>
            <a:ext cx="3753971" cy="3613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3317">
              <a:spcBef>
                <a:spcPts val="1019"/>
              </a:spcBef>
            </a:pPr>
            <a:endParaRPr sz="1059" dirty="0">
              <a:latin typeface="Arial"/>
              <a:cs typeface="Arial"/>
            </a:endParaRPr>
          </a:p>
          <a:p>
            <a:pPr marL="236457">
              <a:spcBef>
                <a:spcPts val="366"/>
              </a:spcBef>
              <a:tabLst>
                <a:tab pos="2143239" algn="l"/>
              </a:tabLst>
            </a:pPr>
            <a:r>
              <a:rPr sz="882" b="1" dirty="0">
                <a:latin typeface="Arial"/>
                <a:cs typeface="Arial"/>
              </a:rPr>
              <a:t>26S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r>
              <a:rPr sz="882" b="1" dirty="0">
                <a:latin typeface="Arial"/>
                <a:cs typeface="Arial"/>
              </a:rPr>
              <a:t>	45S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1315" y="2215059"/>
            <a:ext cx="1667435" cy="27250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0632" y="1789981"/>
            <a:ext cx="132397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56S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3905" y="1789981"/>
            <a:ext cx="132397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66S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4587" y="2215059"/>
            <a:ext cx="1728099" cy="27465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232" y="2255149"/>
            <a:ext cx="1687542" cy="26853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3905" y="2235604"/>
            <a:ext cx="1687542" cy="2685358"/>
          </a:xfrm>
          <a:prstGeom prst="rect">
            <a:avLst/>
          </a:prstGeom>
        </p:spPr>
      </p:pic>
      <p:sp>
        <p:nvSpPr>
          <p:cNvPr id="14" name="Subtitle 12">
            <a:extLst>
              <a:ext uri="{FF2B5EF4-FFF2-40B4-BE49-F238E27FC236}">
                <a16:creationId xmlns:a16="http://schemas.microsoft.com/office/drawing/2014/main" id="{E015197C-164E-9128-09BF-209B9D9C9751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3 Wire Delta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E75614-0F0F-3D67-4A70-6D7BDBFED8F0}"/>
              </a:ext>
            </a:extLst>
          </p:cNvPr>
          <p:cNvSpPr txBox="1"/>
          <p:nvPr/>
        </p:nvSpPr>
        <p:spPr>
          <a:xfrm>
            <a:off x="2086686" y="11789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17">
              <a:spcBef>
                <a:spcPts val="1019"/>
              </a:spcBef>
            </a:pPr>
            <a:r>
              <a:rPr lang="en-US" sz="1800" b="1" spc="-9" dirty="0">
                <a:latin typeface="Arial"/>
                <a:cs typeface="Arial"/>
              </a:rPr>
              <a:t>Transformer-</a:t>
            </a:r>
            <a:r>
              <a:rPr lang="en-US" sz="1800" b="1" dirty="0">
                <a:latin typeface="Arial"/>
                <a:cs typeface="Arial"/>
              </a:rPr>
              <a:t>Rated</a:t>
            </a:r>
            <a:r>
              <a:rPr lang="en-US" sz="1800" b="1" spc="-9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Applications</a:t>
            </a:r>
            <a:r>
              <a:rPr lang="en-US" sz="1800" b="1" spc="-4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(cont.)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86023D-D076-5CEA-C70D-6AAD874A4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654031-CB37-9CE2-177E-824A52F7D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064" y="1676132"/>
            <a:ext cx="3753971" cy="12048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1681532" algn="l"/>
              </a:tabLst>
            </a:pPr>
            <a:r>
              <a:rPr sz="1059" b="1" dirty="0">
                <a:latin typeface="Arial"/>
                <a:cs typeface="Arial"/>
              </a:rPr>
              <a:t>Metering</a:t>
            </a:r>
            <a:r>
              <a:rPr sz="1059" b="1" spc="-22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Four-</a:t>
            </a:r>
            <a:r>
              <a:rPr sz="1059" b="1" dirty="0">
                <a:latin typeface="Arial"/>
                <a:cs typeface="Arial"/>
              </a:rPr>
              <a:t>Wire</a:t>
            </a:r>
            <a:r>
              <a:rPr sz="1059" b="1" spc="-22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Delta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Services</a:t>
            </a:r>
            <a:endParaRPr sz="1059" dirty="0">
              <a:latin typeface="Arial"/>
              <a:cs typeface="Arial"/>
            </a:endParaRPr>
          </a:p>
          <a:p>
            <a:pPr marL="35861" marR="29697">
              <a:lnSpc>
                <a:spcPct val="83300"/>
              </a:lnSpc>
              <a:spcBef>
                <a:spcPts val="349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North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America.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time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was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very common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choice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light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industrial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and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attraction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44" dirty="0">
                <a:latin typeface="Times New Roman"/>
                <a:cs typeface="Times New Roman"/>
              </a:rPr>
              <a:t>a </a:t>
            </a:r>
            <a:r>
              <a:rPr sz="971" dirty="0">
                <a:latin typeface="Times New Roman"/>
                <a:cs typeface="Times New Roman"/>
              </a:rPr>
              <a:t>wide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selection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from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single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bank.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center- </a:t>
            </a:r>
            <a:r>
              <a:rPr sz="971" dirty="0">
                <a:latin typeface="Times New Roman"/>
                <a:cs typeface="Times New Roman"/>
              </a:rPr>
              <a:t>tapped</a:t>
            </a:r>
            <a:r>
              <a:rPr sz="971" spc="-9" dirty="0">
                <a:latin typeface="Times New Roman"/>
                <a:cs typeface="Times New Roman"/>
              </a:rPr>
              <a:t> A-</a:t>
            </a:r>
            <a:r>
              <a:rPr sz="971" dirty="0">
                <a:latin typeface="Times New Roman"/>
                <a:cs typeface="Times New Roman"/>
              </a:rPr>
              <a:t>B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120V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identical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residential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spc="-9" dirty="0">
                <a:latin typeface="Times New Roman"/>
                <a:cs typeface="Times New Roman"/>
              </a:rPr>
              <a:t>“Hi-</a:t>
            </a:r>
            <a:r>
              <a:rPr sz="971" dirty="0">
                <a:latin typeface="Times New Roman"/>
                <a:cs typeface="Times New Roman"/>
              </a:rPr>
              <a:t>leg”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(C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neutral)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208V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widely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single-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motors.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connection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ideal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driving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motors </a:t>
            </a:r>
            <a:r>
              <a:rPr sz="971" dirty="0">
                <a:latin typeface="Times New Roman"/>
                <a:cs typeface="Times New Roman"/>
              </a:rPr>
              <a:t>at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phase-to-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</a:t>
            </a:r>
            <a:r>
              <a:rPr sz="971" spc="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240V.</a:t>
            </a:r>
            <a:endParaRPr sz="97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83539"/>
              </p:ext>
            </p:extLst>
          </p:nvPr>
        </p:nvGraphicFramePr>
        <p:xfrm>
          <a:off x="4893231" y="1962321"/>
          <a:ext cx="3610535" cy="918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22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Contained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16S,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17S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15S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0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Transformer-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9S,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10S,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11S,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39S,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8S,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24S,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611" y="3350084"/>
            <a:ext cx="3582954" cy="922956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38798"/>
              </p:ext>
            </p:extLst>
          </p:nvPr>
        </p:nvGraphicFramePr>
        <p:xfrm>
          <a:off x="2848121" y="4669195"/>
          <a:ext cx="1711698" cy="776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3137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208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270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265972" y="4339132"/>
            <a:ext cx="1032062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Phasors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8355" y="4312399"/>
            <a:ext cx="731184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Phasors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1317" y="5511295"/>
            <a:ext cx="3287524" cy="788157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4483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basically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service </a:t>
            </a:r>
            <a:r>
              <a:rPr sz="971" dirty="0">
                <a:latin typeface="Times New Roman"/>
                <a:cs typeface="Times New Roman"/>
              </a:rPr>
              <a:t>where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120 </a:t>
            </a:r>
            <a:r>
              <a:rPr sz="971" dirty="0">
                <a:latin typeface="Times New Roman"/>
                <a:cs typeface="Times New Roman"/>
              </a:rPr>
              <a:t>degrees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apart.</a:t>
            </a:r>
            <a:r>
              <a:rPr sz="971" spc="21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However,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by </a:t>
            </a:r>
            <a:r>
              <a:rPr sz="971" dirty="0">
                <a:latin typeface="Times New Roman"/>
                <a:cs typeface="Times New Roman"/>
              </a:rPr>
              <a:t>grounding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center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tap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one </a:t>
            </a:r>
            <a:r>
              <a:rPr sz="971" dirty="0">
                <a:latin typeface="Times New Roman"/>
                <a:cs typeface="Times New Roman"/>
              </a:rPr>
              <a:t>side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reference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phasors </a:t>
            </a:r>
            <a:r>
              <a:rPr sz="971" dirty="0">
                <a:latin typeface="Times New Roman"/>
                <a:cs typeface="Times New Roman"/>
              </a:rPr>
              <a:t>look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quite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different.</a:t>
            </a:r>
            <a:endParaRPr sz="971" dirty="0">
              <a:latin typeface="Times New Roman"/>
              <a:cs typeface="Times New Roman"/>
            </a:endParaRPr>
          </a:p>
          <a:p>
            <a:pPr marL="11206">
              <a:lnSpc>
                <a:spcPts val="874"/>
              </a:lnSpc>
            </a:pP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2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22" dirty="0">
                <a:latin typeface="Times New Roman"/>
                <a:cs typeface="Times New Roman"/>
              </a:rPr>
              <a:t> the</a:t>
            </a:r>
            <a:endParaRPr sz="971" dirty="0">
              <a:latin typeface="Times New Roman"/>
              <a:cs typeface="Times New Roman"/>
            </a:endParaRPr>
          </a:p>
          <a:p>
            <a:pPr marL="11206" marR="89652">
              <a:lnSpc>
                <a:spcPts val="971"/>
              </a:lnSpc>
              <a:spcBef>
                <a:spcPts val="101"/>
              </a:spcBef>
            </a:pP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phasors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are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same.</a:t>
            </a: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3426" y="4669195"/>
            <a:ext cx="1821042" cy="168420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43355873-A0B6-DC97-D9EA-3528275B52AF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Delta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38C02-57C4-AC9B-0BE3-E09AF7CFBBA6}"/>
              </a:ext>
            </a:extLst>
          </p:cNvPr>
          <p:cNvSpPr txBox="1"/>
          <p:nvPr/>
        </p:nvSpPr>
        <p:spPr>
          <a:xfrm>
            <a:off x="5658464" y="15426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60">
              <a:spcBef>
                <a:spcPts val="569"/>
              </a:spcBef>
            </a:pPr>
            <a:r>
              <a:rPr lang="en-US" sz="1800" b="1" dirty="0">
                <a:latin typeface="Arial"/>
                <a:cs typeface="Arial"/>
              </a:rPr>
              <a:t>Meter</a:t>
            </a:r>
            <a:r>
              <a:rPr lang="en-US" sz="1800" b="1" spc="-4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Forms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215F11-AA9D-E4B1-EE8D-4C23BE8B8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7C9462-FFF5-1F31-338F-3BCAC0BD7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799" y="2983462"/>
            <a:ext cx="1878890" cy="25213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776" y="3058807"/>
            <a:ext cx="1798564" cy="24459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71100" y="2245147"/>
            <a:ext cx="152960" cy="24093"/>
          </a:xfrm>
          <a:custGeom>
            <a:avLst/>
            <a:gdLst/>
            <a:ahLst/>
            <a:cxnLst/>
            <a:rect l="l" t="t" r="r" b="b"/>
            <a:pathLst>
              <a:path w="173355" h="27305">
                <a:moveTo>
                  <a:pt x="137581" y="0"/>
                </a:moveTo>
                <a:lnTo>
                  <a:pt x="143140" y="10248"/>
                </a:lnTo>
                <a:lnTo>
                  <a:pt x="0" y="10248"/>
                </a:lnTo>
                <a:lnTo>
                  <a:pt x="0" y="17003"/>
                </a:lnTo>
                <a:lnTo>
                  <a:pt x="143140" y="17003"/>
                </a:lnTo>
                <a:lnTo>
                  <a:pt x="137581" y="27252"/>
                </a:lnTo>
                <a:lnTo>
                  <a:pt x="172879" y="13742"/>
                </a:lnTo>
                <a:lnTo>
                  <a:pt x="137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320526" y="2245147"/>
            <a:ext cx="128307" cy="24093"/>
          </a:xfrm>
          <a:custGeom>
            <a:avLst/>
            <a:gdLst/>
            <a:ahLst/>
            <a:cxnLst/>
            <a:rect l="l" t="t" r="r" b="b"/>
            <a:pathLst>
              <a:path w="145414" h="27305">
                <a:moveTo>
                  <a:pt x="109463" y="0"/>
                </a:moveTo>
                <a:lnTo>
                  <a:pt x="115022" y="10248"/>
                </a:lnTo>
                <a:lnTo>
                  <a:pt x="0" y="10248"/>
                </a:lnTo>
                <a:lnTo>
                  <a:pt x="0" y="17003"/>
                </a:lnTo>
                <a:lnTo>
                  <a:pt x="115022" y="17003"/>
                </a:lnTo>
                <a:lnTo>
                  <a:pt x="109463" y="27252"/>
                </a:lnTo>
                <a:lnTo>
                  <a:pt x="145088" y="13742"/>
                </a:lnTo>
                <a:lnTo>
                  <a:pt x="109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609153" y="2245147"/>
            <a:ext cx="150719" cy="24093"/>
          </a:xfrm>
          <a:custGeom>
            <a:avLst/>
            <a:gdLst/>
            <a:ahLst/>
            <a:cxnLst/>
            <a:rect l="l" t="t" r="r" b="b"/>
            <a:pathLst>
              <a:path w="170814" h="27305">
                <a:moveTo>
                  <a:pt x="134639" y="0"/>
                </a:moveTo>
                <a:lnTo>
                  <a:pt x="140197" y="10248"/>
                </a:lnTo>
                <a:lnTo>
                  <a:pt x="0" y="10248"/>
                </a:lnTo>
                <a:lnTo>
                  <a:pt x="0" y="17003"/>
                </a:lnTo>
                <a:lnTo>
                  <a:pt x="140197" y="17003"/>
                </a:lnTo>
                <a:lnTo>
                  <a:pt x="134639" y="27252"/>
                </a:lnTo>
                <a:lnTo>
                  <a:pt x="170264" y="13742"/>
                </a:lnTo>
                <a:lnTo>
                  <a:pt x="134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855983" y="2245147"/>
            <a:ext cx="126066" cy="24093"/>
          </a:xfrm>
          <a:custGeom>
            <a:avLst/>
            <a:gdLst/>
            <a:ahLst/>
            <a:cxnLst/>
            <a:rect l="l" t="t" r="r" b="b"/>
            <a:pathLst>
              <a:path w="142875" h="27305">
                <a:moveTo>
                  <a:pt x="106795" y="0"/>
                </a:moveTo>
                <a:lnTo>
                  <a:pt x="112419" y="10248"/>
                </a:lnTo>
                <a:lnTo>
                  <a:pt x="0" y="10248"/>
                </a:lnTo>
                <a:lnTo>
                  <a:pt x="0" y="17003"/>
                </a:lnTo>
                <a:lnTo>
                  <a:pt x="112419" y="17003"/>
                </a:lnTo>
                <a:lnTo>
                  <a:pt x="106795" y="27252"/>
                </a:lnTo>
                <a:lnTo>
                  <a:pt x="142499" y="13742"/>
                </a:lnTo>
                <a:lnTo>
                  <a:pt x="106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3142002" y="2245147"/>
            <a:ext cx="143435" cy="24093"/>
          </a:xfrm>
          <a:custGeom>
            <a:avLst/>
            <a:gdLst/>
            <a:ahLst/>
            <a:cxnLst/>
            <a:rect l="l" t="t" r="r" b="b"/>
            <a:pathLst>
              <a:path w="162560" h="27305">
                <a:moveTo>
                  <a:pt x="126857" y="0"/>
                </a:moveTo>
                <a:lnTo>
                  <a:pt x="132350" y="10248"/>
                </a:lnTo>
                <a:lnTo>
                  <a:pt x="0" y="10248"/>
                </a:lnTo>
                <a:lnTo>
                  <a:pt x="0" y="17003"/>
                </a:lnTo>
                <a:lnTo>
                  <a:pt x="132350" y="17003"/>
                </a:lnTo>
                <a:lnTo>
                  <a:pt x="126857" y="27252"/>
                </a:lnTo>
                <a:lnTo>
                  <a:pt x="162430" y="13742"/>
                </a:lnTo>
                <a:lnTo>
                  <a:pt x="12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3382255" y="2245147"/>
            <a:ext cx="118782" cy="24093"/>
          </a:xfrm>
          <a:custGeom>
            <a:avLst/>
            <a:gdLst/>
            <a:ahLst/>
            <a:cxnLst/>
            <a:rect l="l" t="t" r="r" b="b"/>
            <a:pathLst>
              <a:path w="134620" h="27305">
                <a:moveTo>
                  <a:pt x="99001" y="0"/>
                </a:moveTo>
                <a:lnTo>
                  <a:pt x="104494" y="10248"/>
                </a:lnTo>
                <a:lnTo>
                  <a:pt x="0" y="10248"/>
                </a:lnTo>
                <a:lnTo>
                  <a:pt x="0" y="17003"/>
                </a:lnTo>
                <a:lnTo>
                  <a:pt x="104494" y="17003"/>
                </a:lnTo>
                <a:lnTo>
                  <a:pt x="99001" y="27252"/>
                </a:lnTo>
                <a:lnTo>
                  <a:pt x="134573" y="13742"/>
                </a:lnTo>
                <a:lnTo>
                  <a:pt x="99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0" y="1438694"/>
            <a:ext cx="3753971" cy="9878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984668" marR="154649">
              <a:lnSpc>
                <a:spcPct val="83400"/>
              </a:lnSpc>
              <a:spcBef>
                <a:spcPts val="556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16S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17S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essentially </a:t>
            </a:r>
            <a:r>
              <a:rPr sz="971" dirty="0">
                <a:latin typeface="Times New Roman"/>
                <a:cs typeface="Times New Roman"/>
              </a:rPr>
              <a:t>identical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forms.</a:t>
            </a:r>
            <a:r>
              <a:rPr sz="971" spc="238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They </a:t>
            </a:r>
            <a:r>
              <a:rPr sz="971" dirty="0">
                <a:latin typeface="Times New Roman"/>
                <a:cs typeface="Times New Roman"/>
              </a:rPr>
              <a:t>provide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compliant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self- </a:t>
            </a:r>
            <a:r>
              <a:rPr sz="971" dirty="0">
                <a:latin typeface="Times New Roman"/>
                <a:cs typeface="Times New Roman"/>
              </a:rPr>
              <a:t>contained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four- </a:t>
            </a:r>
            <a:r>
              <a:rPr sz="971" dirty="0">
                <a:latin typeface="Times New Roman"/>
                <a:cs typeface="Times New Roman"/>
              </a:rPr>
              <a:t>wire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equation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  <a:p>
            <a:pPr marL="1980185">
              <a:spcBef>
                <a:spcPts val="719"/>
              </a:spcBef>
            </a:pPr>
            <a:r>
              <a:rPr sz="927" i="1" spc="238" dirty="0">
                <a:latin typeface="Times New Roman"/>
                <a:cs typeface="Times New Roman"/>
              </a:rPr>
              <a:t>P</a:t>
            </a:r>
            <a:r>
              <a:rPr sz="927" i="1" spc="40" dirty="0">
                <a:latin typeface="Times New Roman"/>
                <a:cs typeface="Times New Roman"/>
              </a:rPr>
              <a:t> </a:t>
            </a:r>
            <a:r>
              <a:rPr sz="927" spc="287" dirty="0">
                <a:latin typeface="Symbol"/>
                <a:cs typeface="Symbol"/>
              </a:rPr>
              <a:t></a:t>
            </a:r>
            <a:r>
              <a:rPr sz="927" spc="-84" dirty="0">
                <a:latin typeface="Times New Roman"/>
                <a:cs typeface="Times New Roman"/>
              </a:rPr>
              <a:t> </a:t>
            </a:r>
            <a:r>
              <a:rPr sz="927" i="1" spc="57" dirty="0">
                <a:latin typeface="Times New Roman"/>
                <a:cs typeface="Times New Roman"/>
              </a:rPr>
              <a:t>Va</a:t>
            </a:r>
            <a:r>
              <a:rPr sz="927" spc="57" dirty="0">
                <a:latin typeface="Symbol"/>
                <a:cs typeface="Symbol"/>
              </a:rPr>
              <a:t></a:t>
            </a:r>
            <a:r>
              <a:rPr sz="927" spc="-22" dirty="0">
                <a:latin typeface="Times New Roman"/>
                <a:cs typeface="Times New Roman"/>
              </a:rPr>
              <a:t> </a:t>
            </a:r>
            <a:r>
              <a:rPr sz="927" i="1" spc="172" dirty="0">
                <a:latin typeface="Times New Roman"/>
                <a:cs typeface="Times New Roman"/>
              </a:rPr>
              <a:t>Ia</a:t>
            </a:r>
            <a:r>
              <a:rPr sz="927" i="1" spc="-62" dirty="0">
                <a:latin typeface="Times New Roman"/>
                <a:cs typeface="Times New Roman"/>
              </a:rPr>
              <a:t> </a:t>
            </a:r>
            <a:r>
              <a:rPr sz="927" spc="287" dirty="0">
                <a:latin typeface="Symbol"/>
                <a:cs typeface="Symbol"/>
              </a:rPr>
              <a:t></a:t>
            </a:r>
            <a:r>
              <a:rPr sz="927" spc="-132" dirty="0">
                <a:latin typeface="Times New Roman"/>
                <a:cs typeface="Times New Roman"/>
              </a:rPr>
              <a:t> </a:t>
            </a:r>
            <a:r>
              <a:rPr sz="927" i="1" spc="49" dirty="0">
                <a:latin typeface="Times New Roman"/>
                <a:cs typeface="Times New Roman"/>
              </a:rPr>
              <a:t>Vb</a:t>
            </a:r>
            <a:r>
              <a:rPr sz="927" spc="49" dirty="0">
                <a:latin typeface="Symbol"/>
                <a:cs typeface="Symbol"/>
              </a:rPr>
              <a:t></a:t>
            </a:r>
            <a:r>
              <a:rPr sz="927" spc="-22" dirty="0">
                <a:latin typeface="Times New Roman"/>
                <a:cs typeface="Times New Roman"/>
              </a:rPr>
              <a:t> </a:t>
            </a:r>
            <a:r>
              <a:rPr sz="927" i="1" spc="172" dirty="0">
                <a:latin typeface="Times New Roman"/>
                <a:cs typeface="Times New Roman"/>
              </a:rPr>
              <a:t>Ib</a:t>
            </a:r>
            <a:r>
              <a:rPr sz="927" i="1" spc="-84" dirty="0">
                <a:latin typeface="Times New Roman"/>
                <a:cs typeface="Times New Roman"/>
              </a:rPr>
              <a:t> </a:t>
            </a:r>
            <a:r>
              <a:rPr sz="927" spc="287" dirty="0">
                <a:latin typeface="Symbol"/>
                <a:cs typeface="Symbol"/>
              </a:rPr>
              <a:t></a:t>
            </a:r>
            <a:r>
              <a:rPr sz="927" spc="-128" dirty="0">
                <a:latin typeface="Times New Roman"/>
                <a:cs typeface="Times New Roman"/>
              </a:rPr>
              <a:t> </a:t>
            </a:r>
            <a:r>
              <a:rPr sz="927" i="1" spc="-84" dirty="0">
                <a:latin typeface="Times New Roman"/>
                <a:cs typeface="Times New Roman"/>
              </a:rPr>
              <a:t>Vc</a:t>
            </a:r>
            <a:r>
              <a:rPr sz="927" spc="-84" dirty="0">
                <a:latin typeface="Symbol"/>
                <a:cs typeface="Symbol"/>
              </a:rPr>
              <a:t></a:t>
            </a:r>
            <a:r>
              <a:rPr sz="927" spc="141" dirty="0">
                <a:latin typeface="Times New Roman"/>
                <a:cs typeface="Times New Roman"/>
              </a:rPr>
              <a:t> </a:t>
            </a:r>
            <a:r>
              <a:rPr sz="927" i="1" spc="141" dirty="0">
                <a:latin typeface="Times New Roman"/>
                <a:cs typeface="Times New Roman"/>
              </a:rPr>
              <a:t>Ic</a:t>
            </a:r>
            <a:endParaRPr sz="927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46439" y="3796226"/>
            <a:ext cx="197783" cy="34738"/>
          </a:xfrm>
          <a:custGeom>
            <a:avLst/>
            <a:gdLst/>
            <a:ahLst/>
            <a:cxnLst/>
            <a:rect l="l" t="t" r="r" b="b"/>
            <a:pathLst>
              <a:path w="224154" h="39370">
                <a:moveTo>
                  <a:pt x="193199" y="0"/>
                </a:moveTo>
                <a:lnTo>
                  <a:pt x="198269" y="14535"/>
                </a:lnTo>
                <a:lnTo>
                  <a:pt x="0" y="14535"/>
                </a:lnTo>
                <a:lnTo>
                  <a:pt x="0" y="24225"/>
                </a:lnTo>
                <a:lnTo>
                  <a:pt x="198269" y="24225"/>
                </a:lnTo>
                <a:lnTo>
                  <a:pt x="193199" y="38761"/>
                </a:lnTo>
                <a:lnTo>
                  <a:pt x="223925" y="19380"/>
                </a:lnTo>
                <a:lnTo>
                  <a:pt x="193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673691" y="3796226"/>
            <a:ext cx="111498" cy="34738"/>
          </a:xfrm>
          <a:custGeom>
            <a:avLst/>
            <a:gdLst/>
            <a:ahLst/>
            <a:cxnLst/>
            <a:rect l="l" t="t" r="r" b="b"/>
            <a:pathLst>
              <a:path w="126364" h="39370">
                <a:moveTo>
                  <a:pt x="95344" y="0"/>
                </a:moveTo>
                <a:lnTo>
                  <a:pt x="100098" y="14535"/>
                </a:lnTo>
                <a:lnTo>
                  <a:pt x="0" y="14535"/>
                </a:lnTo>
                <a:lnTo>
                  <a:pt x="0" y="24225"/>
                </a:lnTo>
                <a:lnTo>
                  <a:pt x="100098" y="24225"/>
                </a:lnTo>
                <a:lnTo>
                  <a:pt x="95344" y="38761"/>
                </a:lnTo>
                <a:lnTo>
                  <a:pt x="126070" y="19380"/>
                </a:lnTo>
                <a:lnTo>
                  <a:pt x="9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920751" y="3796226"/>
            <a:ext cx="109257" cy="34738"/>
          </a:xfrm>
          <a:custGeom>
            <a:avLst/>
            <a:gdLst/>
            <a:ahLst/>
            <a:cxnLst/>
            <a:rect l="l" t="t" r="r" b="b"/>
            <a:pathLst>
              <a:path w="123825" h="39370">
                <a:moveTo>
                  <a:pt x="93139" y="0"/>
                </a:moveTo>
                <a:lnTo>
                  <a:pt x="97829" y="14535"/>
                </a:lnTo>
                <a:lnTo>
                  <a:pt x="0" y="14535"/>
                </a:lnTo>
                <a:lnTo>
                  <a:pt x="0" y="24225"/>
                </a:lnTo>
                <a:lnTo>
                  <a:pt x="97829" y="24225"/>
                </a:lnTo>
                <a:lnTo>
                  <a:pt x="93139" y="38761"/>
                </a:lnTo>
                <a:lnTo>
                  <a:pt x="123560" y="19380"/>
                </a:lnTo>
                <a:lnTo>
                  <a:pt x="93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214427" y="3796226"/>
            <a:ext cx="123825" cy="34738"/>
          </a:xfrm>
          <a:custGeom>
            <a:avLst/>
            <a:gdLst/>
            <a:ahLst/>
            <a:cxnLst/>
            <a:rect l="l" t="t" r="r" b="b"/>
            <a:pathLst>
              <a:path w="140335" h="39370">
                <a:moveTo>
                  <a:pt x="109642" y="0"/>
                </a:moveTo>
                <a:lnTo>
                  <a:pt x="114332" y="14535"/>
                </a:lnTo>
                <a:lnTo>
                  <a:pt x="0" y="14535"/>
                </a:lnTo>
                <a:lnTo>
                  <a:pt x="0" y="24225"/>
                </a:lnTo>
                <a:lnTo>
                  <a:pt x="114332" y="24225"/>
                </a:lnTo>
                <a:lnTo>
                  <a:pt x="109642" y="38761"/>
                </a:lnTo>
                <a:lnTo>
                  <a:pt x="140317" y="19380"/>
                </a:lnTo>
                <a:lnTo>
                  <a:pt x="109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421224" y="3796226"/>
            <a:ext cx="103093" cy="34738"/>
          </a:xfrm>
          <a:custGeom>
            <a:avLst/>
            <a:gdLst/>
            <a:ahLst/>
            <a:cxnLst/>
            <a:rect l="l" t="t" r="r" b="b"/>
            <a:pathLst>
              <a:path w="116839" h="39370">
                <a:moveTo>
                  <a:pt x="85939" y="0"/>
                </a:moveTo>
                <a:lnTo>
                  <a:pt x="90629" y="14535"/>
                </a:lnTo>
                <a:lnTo>
                  <a:pt x="0" y="14535"/>
                </a:lnTo>
                <a:lnTo>
                  <a:pt x="0" y="24225"/>
                </a:lnTo>
                <a:lnTo>
                  <a:pt x="90629" y="24225"/>
                </a:lnTo>
                <a:lnTo>
                  <a:pt x="85939" y="38761"/>
                </a:lnTo>
                <a:lnTo>
                  <a:pt x="116614" y="19380"/>
                </a:lnTo>
                <a:lnTo>
                  <a:pt x="85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5268885" y="2542258"/>
            <a:ext cx="3431801" cy="2327927"/>
          </a:xfrm>
          <a:prstGeom prst="rect">
            <a:avLst/>
          </a:prstGeom>
        </p:spPr>
        <p:txBody>
          <a:bodyPr vert="horz" wrap="square" lIns="0" tIns="83484" rIns="0" bIns="0" rtlCol="0">
            <a:spAutoFit/>
          </a:bodyPr>
          <a:lstStyle/>
          <a:p>
            <a:pPr marL="11206">
              <a:spcBef>
                <a:spcPts val="657"/>
              </a:spcBef>
            </a:pPr>
            <a:r>
              <a:rPr sz="882" b="1" dirty="0">
                <a:latin typeface="Arial"/>
                <a:cs typeface="Arial"/>
              </a:rPr>
              <a:t>15S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spc="-22" dirty="0">
                <a:latin typeface="Arial"/>
                <a:cs typeface="Arial"/>
              </a:rPr>
              <a:t>3I</a:t>
            </a:r>
            <a:endParaRPr sz="882" dirty="0">
              <a:latin typeface="Arial"/>
              <a:cs typeface="Arial"/>
            </a:endParaRPr>
          </a:p>
          <a:p>
            <a:pPr marL="1657998" marR="4483" algn="just">
              <a:lnSpc>
                <a:spcPct val="95700"/>
              </a:lnSpc>
              <a:spcBef>
                <a:spcPts val="671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15S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fits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socket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16S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17S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but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stators.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application.</a:t>
            </a:r>
            <a:endParaRPr sz="971" dirty="0">
              <a:latin typeface="Times New Roman"/>
              <a:cs typeface="Times New Roman"/>
            </a:endParaRPr>
          </a:p>
          <a:p>
            <a:pPr marL="1657998" marR="446017">
              <a:lnSpc>
                <a:spcPts val="1121"/>
              </a:lnSpc>
              <a:spcBef>
                <a:spcPts val="26"/>
              </a:spcBef>
            </a:pPr>
            <a:r>
              <a:rPr sz="971" dirty="0">
                <a:latin typeface="Times New Roman"/>
                <a:cs typeface="Times New Roman"/>
              </a:rPr>
              <a:t>Therefore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different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power </a:t>
            </a:r>
            <a:r>
              <a:rPr sz="971" spc="-9" dirty="0">
                <a:latin typeface="Times New Roman"/>
                <a:cs typeface="Times New Roman"/>
              </a:rPr>
              <a:t>computation.</a:t>
            </a:r>
            <a:endParaRPr sz="971" dirty="0">
              <a:latin typeface="Times New Roman"/>
              <a:cs typeface="Times New Roman"/>
            </a:endParaRPr>
          </a:p>
          <a:p>
            <a:pPr marL="1712350">
              <a:spcBef>
                <a:spcPts val="865"/>
              </a:spcBef>
            </a:pPr>
            <a:r>
              <a:rPr sz="1324" i="1" spc="-119" dirty="0">
                <a:latin typeface="Times New Roman"/>
                <a:cs typeface="Times New Roman"/>
              </a:rPr>
              <a:t>P</a:t>
            </a:r>
            <a:r>
              <a:rPr sz="1324" i="1" spc="-88" dirty="0">
                <a:latin typeface="Times New Roman"/>
                <a:cs typeface="Times New Roman"/>
              </a:rPr>
              <a:t> </a:t>
            </a:r>
            <a:r>
              <a:rPr sz="1324" spc="-278" dirty="0">
                <a:latin typeface="Symbol"/>
                <a:cs typeface="Symbol"/>
              </a:rPr>
              <a:t></a:t>
            </a:r>
            <a:r>
              <a:rPr sz="1324" spc="-119" dirty="0">
                <a:latin typeface="Times New Roman"/>
                <a:cs typeface="Times New Roman"/>
              </a:rPr>
              <a:t> </a:t>
            </a:r>
            <a:r>
              <a:rPr sz="1324" spc="-110" dirty="0">
                <a:latin typeface="Times New Roman"/>
                <a:cs typeface="Times New Roman"/>
              </a:rPr>
              <a:t>0.5*</a:t>
            </a:r>
            <a:r>
              <a:rPr sz="1324" i="1" spc="-110" dirty="0">
                <a:latin typeface="Times New Roman"/>
                <a:cs typeface="Times New Roman"/>
              </a:rPr>
              <a:t>Vab</a:t>
            </a:r>
            <a:r>
              <a:rPr sz="1324" i="1" spc="-172" dirty="0">
                <a:latin typeface="Times New Roman"/>
                <a:cs typeface="Times New Roman"/>
              </a:rPr>
              <a:t> </a:t>
            </a:r>
            <a:r>
              <a:rPr sz="1324" spc="-847" dirty="0">
                <a:latin typeface="Symbol"/>
                <a:cs typeface="Symbol"/>
              </a:rPr>
              <a:t></a:t>
            </a:r>
            <a:r>
              <a:rPr sz="1324" spc="-199" dirty="0">
                <a:latin typeface="Times New Roman"/>
                <a:cs typeface="Times New Roman"/>
              </a:rPr>
              <a:t> </a:t>
            </a:r>
            <a:r>
              <a:rPr sz="1324" spc="-71" dirty="0">
                <a:latin typeface="Times New Roman"/>
                <a:cs typeface="Times New Roman"/>
              </a:rPr>
              <a:t>(</a:t>
            </a:r>
            <a:r>
              <a:rPr sz="1324" i="1" spc="-71" dirty="0">
                <a:latin typeface="Times New Roman"/>
                <a:cs typeface="Times New Roman"/>
              </a:rPr>
              <a:t>Ia</a:t>
            </a:r>
            <a:r>
              <a:rPr sz="1324" i="1" spc="-137" dirty="0">
                <a:latin typeface="Times New Roman"/>
                <a:cs typeface="Times New Roman"/>
              </a:rPr>
              <a:t> </a:t>
            </a:r>
            <a:r>
              <a:rPr sz="1324" spc="-278" dirty="0">
                <a:latin typeface="Symbol"/>
                <a:cs typeface="Symbol"/>
              </a:rPr>
              <a:t></a:t>
            </a:r>
            <a:r>
              <a:rPr sz="1324" spc="-124" dirty="0">
                <a:latin typeface="Times New Roman"/>
                <a:cs typeface="Times New Roman"/>
              </a:rPr>
              <a:t> </a:t>
            </a:r>
            <a:r>
              <a:rPr sz="1324" i="1" spc="-93" dirty="0">
                <a:latin typeface="Times New Roman"/>
                <a:cs typeface="Times New Roman"/>
              </a:rPr>
              <a:t>Ib</a:t>
            </a:r>
            <a:r>
              <a:rPr sz="1324" spc="-93" dirty="0">
                <a:latin typeface="Times New Roman"/>
                <a:cs typeface="Times New Roman"/>
              </a:rPr>
              <a:t>)</a:t>
            </a:r>
            <a:r>
              <a:rPr sz="1324" spc="-146" dirty="0">
                <a:latin typeface="Times New Roman"/>
                <a:cs typeface="Times New Roman"/>
              </a:rPr>
              <a:t> </a:t>
            </a:r>
            <a:r>
              <a:rPr sz="1324" spc="-159" dirty="0">
                <a:latin typeface="Symbol"/>
                <a:cs typeface="Symbol"/>
              </a:rPr>
              <a:t></a:t>
            </a:r>
            <a:r>
              <a:rPr sz="1324" i="1" spc="-159" dirty="0">
                <a:latin typeface="Times New Roman"/>
                <a:cs typeface="Times New Roman"/>
              </a:rPr>
              <a:t>Vc</a:t>
            </a:r>
            <a:r>
              <a:rPr sz="1324" i="1" spc="-154" dirty="0">
                <a:latin typeface="Times New Roman"/>
                <a:cs typeface="Times New Roman"/>
              </a:rPr>
              <a:t> </a:t>
            </a:r>
            <a:r>
              <a:rPr sz="1324" spc="-1218" dirty="0">
                <a:latin typeface="Symbol"/>
                <a:cs typeface="Symbol"/>
              </a:rPr>
              <a:t></a:t>
            </a:r>
            <a:r>
              <a:rPr sz="1324" spc="-22" dirty="0">
                <a:latin typeface="Times New Roman"/>
                <a:cs typeface="Times New Roman"/>
              </a:rPr>
              <a:t> </a:t>
            </a:r>
            <a:r>
              <a:rPr sz="1324" i="1" spc="-22" dirty="0">
                <a:latin typeface="Times New Roman"/>
                <a:cs typeface="Times New Roman"/>
              </a:rPr>
              <a:t>Ic</a:t>
            </a:r>
            <a:endParaRPr sz="1324" dirty="0">
              <a:latin typeface="Times New Roman"/>
              <a:cs typeface="Times New Roman"/>
            </a:endParaRPr>
          </a:p>
          <a:p>
            <a:pPr marL="1690498" marR="50989">
              <a:lnSpc>
                <a:spcPct val="95800"/>
              </a:lnSpc>
              <a:spcBef>
                <a:spcPts val="997"/>
              </a:spcBef>
            </a:pP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15S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non-Blondel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accurate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under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all </a:t>
            </a:r>
            <a:r>
              <a:rPr sz="971" dirty="0">
                <a:latin typeface="Times New Roman"/>
                <a:cs typeface="Times New Roman"/>
              </a:rPr>
              <a:t>circumstances.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Appendix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44" dirty="0">
                <a:latin typeface="Times New Roman"/>
                <a:cs typeface="Times New Roman"/>
              </a:rPr>
              <a:t>a </a:t>
            </a:r>
            <a:r>
              <a:rPr sz="971" dirty="0">
                <a:latin typeface="Times New Roman"/>
                <a:cs typeface="Times New Roman"/>
              </a:rPr>
              <a:t>detailed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analysis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metering </a:t>
            </a:r>
            <a:r>
              <a:rPr sz="971" dirty="0">
                <a:latin typeface="Times New Roman"/>
                <a:cs typeface="Times New Roman"/>
              </a:rPr>
              <a:t>computations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potential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errors.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21" name="Subtitle 12">
            <a:extLst>
              <a:ext uri="{FF2B5EF4-FFF2-40B4-BE49-F238E27FC236}">
                <a16:creationId xmlns:a16="http://schemas.microsoft.com/office/drawing/2014/main" id="{57030825-2188-390B-B227-9140A4AB75C8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Delta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14A3DF-87C4-8BC5-773B-82B27FFFE249}"/>
              </a:ext>
            </a:extLst>
          </p:cNvPr>
          <p:cNvSpPr txBox="1"/>
          <p:nvPr/>
        </p:nvSpPr>
        <p:spPr>
          <a:xfrm>
            <a:off x="4395020" y="1650254"/>
            <a:ext cx="4601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17">
              <a:spcBef>
                <a:spcPts val="1019"/>
              </a:spcBef>
            </a:pPr>
            <a:r>
              <a:rPr lang="en-US" sz="1800" b="1" spc="-9" dirty="0">
                <a:latin typeface="Arial"/>
                <a:cs typeface="Arial"/>
              </a:rPr>
              <a:t>Self-</a:t>
            </a:r>
            <a:r>
              <a:rPr lang="en-US" sz="1800" b="1" dirty="0">
                <a:latin typeface="Arial"/>
                <a:cs typeface="Arial"/>
              </a:rPr>
              <a:t>Contained</a:t>
            </a:r>
            <a:r>
              <a:rPr lang="en-US" sz="1800" b="1" spc="-22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FDCF6-E510-60C3-38B9-C24E94C83879}"/>
              </a:ext>
            </a:extLst>
          </p:cNvPr>
          <p:cNvSpPr txBox="1"/>
          <p:nvPr/>
        </p:nvSpPr>
        <p:spPr>
          <a:xfrm>
            <a:off x="1743532" y="2626496"/>
            <a:ext cx="22293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lang="en-US" sz="900" dirty="0">
                <a:latin typeface="Arial"/>
                <a:cs typeface="Arial"/>
              </a:rPr>
              <a:t>16S</a:t>
            </a:r>
            <a:r>
              <a:rPr lang="en-US" sz="900" spc="-26" dirty="0">
                <a:latin typeface="Arial"/>
                <a:cs typeface="Arial"/>
              </a:rPr>
              <a:t> </a:t>
            </a:r>
            <a:r>
              <a:rPr lang="en-US" sz="900" spc="-22" dirty="0">
                <a:latin typeface="Arial"/>
                <a:cs typeface="Arial"/>
              </a:rPr>
              <a:t>and</a:t>
            </a:r>
            <a:r>
              <a:rPr lang="en-US" sz="900" spc="-13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17S</a:t>
            </a:r>
            <a:r>
              <a:rPr lang="en-US" sz="900" spc="-18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( </a:t>
            </a:r>
            <a:r>
              <a:rPr lang="en-US" sz="900" spc="-57" dirty="0">
                <a:latin typeface="Arial"/>
                <a:cs typeface="Arial"/>
              </a:rPr>
              <a:t>B</a:t>
            </a:r>
            <a:r>
              <a:rPr lang="en-US" sz="900" spc="-124" dirty="0">
                <a:latin typeface="Arial"/>
                <a:cs typeface="Arial"/>
              </a:rPr>
              <a:t> </a:t>
            </a:r>
            <a:r>
              <a:rPr lang="en-US" sz="900" dirty="0" err="1">
                <a:latin typeface="Arial"/>
                <a:cs typeface="Arial"/>
              </a:rPr>
              <a:t>londel</a:t>
            </a:r>
            <a:r>
              <a:rPr lang="en-US" sz="900" spc="221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3V</a:t>
            </a:r>
            <a:r>
              <a:rPr lang="en-US" sz="900" spc="-18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3I</a:t>
            </a:r>
            <a:r>
              <a:rPr lang="en-US" sz="900" spc="-18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4W</a:t>
            </a:r>
            <a:r>
              <a:rPr lang="en-US" sz="900" spc="-4" dirty="0">
                <a:latin typeface="Arial"/>
                <a:cs typeface="Arial"/>
              </a:rPr>
              <a:t> </a:t>
            </a:r>
            <a:r>
              <a:rPr lang="en-US" sz="900" spc="-44" dirty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99D975-FFA4-98B1-6AF0-AABD437EC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D04492-95C6-FFDE-2914-1C6CB667B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616185" y="1269932"/>
            <a:ext cx="2077010" cy="2030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68956">
              <a:spcBef>
                <a:spcPts val="366"/>
              </a:spcBef>
            </a:pPr>
            <a:r>
              <a:rPr sz="882" b="1" dirty="0">
                <a:latin typeface="Arial"/>
                <a:cs typeface="Arial"/>
              </a:rPr>
              <a:t>8S</a:t>
            </a:r>
            <a:r>
              <a:rPr sz="882" b="1" spc="224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21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3I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0968" y="1623265"/>
            <a:ext cx="1738646" cy="30736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43873" y="1325943"/>
            <a:ext cx="133574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24S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spc="-22" dirty="0">
                <a:latin typeface="Arial"/>
                <a:cs typeface="Arial"/>
              </a:rPr>
              <a:t>3I)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0891" y="1623265"/>
            <a:ext cx="1738646" cy="307360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654690" y="5570633"/>
            <a:ext cx="253253" cy="32497"/>
          </a:xfrm>
          <a:custGeom>
            <a:avLst/>
            <a:gdLst/>
            <a:ahLst/>
            <a:cxnLst/>
            <a:rect l="l" t="t" r="r" b="b"/>
            <a:pathLst>
              <a:path w="287019" h="36829">
                <a:moveTo>
                  <a:pt x="247212" y="0"/>
                </a:moveTo>
                <a:lnTo>
                  <a:pt x="253310" y="13715"/>
                </a:lnTo>
                <a:lnTo>
                  <a:pt x="0" y="13715"/>
                </a:lnTo>
                <a:lnTo>
                  <a:pt x="0" y="22859"/>
                </a:lnTo>
                <a:lnTo>
                  <a:pt x="253310" y="22859"/>
                </a:lnTo>
                <a:lnTo>
                  <a:pt x="247212" y="36289"/>
                </a:lnTo>
                <a:lnTo>
                  <a:pt x="286746" y="18287"/>
                </a:lnTo>
                <a:lnTo>
                  <a:pt x="247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065690" y="5570633"/>
            <a:ext cx="174812" cy="32497"/>
          </a:xfrm>
          <a:custGeom>
            <a:avLst/>
            <a:gdLst/>
            <a:ahLst/>
            <a:cxnLst/>
            <a:rect l="l" t="t" r="r" b="b"/>
            <a:pathLst>
              <a:path w="198119" h="36829">
                <a:moveTo>
                  <a:pt x="158521" y="0"/>
                </a:moveTo>
                <a:lnTo>
                  <a:pt x="164954" y="13715"/>
                </a:lnTo>
                <a:lnTo>
                  <a:pt x="0" y="13715"/>
                </a:lnTo>
                <a:lnTo>
                  <a:pt x="0" y="22859"/>
                </a:lnTo>
                <a:lnTo>
                  <a:pt x="164954" y="22859"/>
                </a:lnTo>
                <a:lnTo>
                  <a:pt x="158521" y="36289"/>
                </a:lnTo>
                <a:lnTo>
                  <a:pt x="198016" y="18287"/>
                </a:lnTo>
                <a:lnTo>
                  <a:pt x="158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406596" y="5570633"/>
            <a:ext cx="168649" cy="32497"/>
          </a:xfrm>
          <a:custGeom>
            <a:avLst/>
            <a:gdLst/>
            <a:ahLst/>
            <a:cxnLst/>
            <a:rect l="l" t="t" r="r" b="b"/>
            <a:pathLst>
              <a:path w="191135" h="36829">
                <a:moveTo>
                  <a:pt x="151162" y="0"/>
                </a:moveTo>
                <a:lnTo>
                  <a:pt x="157595" y="13715"/>
                </a:lnTo>
                <a:lnTo>
                  <a:pt x="0" y="13715"/>
                </a:lnTo>
                <a:lnTo>
                  <a:pt x="0" y="22859"/>
                </a:lnTo>
                <a:lnTo>
                  <a:pt x="157595" y="22859"/>
                </a:lnTo>
                <a:lnTo>
                  <a:pt x="151162" y="36289"/>
                </a:lnTo>
                <a:lnTo>
                  <a:pt x="190658" y="18287"/>
                </a:lnTo>
                <a:lnTo>
                  <a:pt x="151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803441" y="5570633"/>
            <a:ext cx="242047" cy="32497"/>
          </a:xfrm>
          <a:custGeom>
            <a:avLst/>
            <a:gdLst/>
            <a:ahLst/>
            <a:cxnLst/>
            <a:rect l="l" t="t" r="r" b="b"/>
            <a:pathLst>
              <a:path w="274319" h="36829">
                <a:moveTo>
                  <a:pt x="235042" y="0"/>
                </a:moveTo>
                <a:lnTo>
                  <a:pt x="241088" y="13715"/>
                </a:lnTo>
                <a:lnTo>
                  <a:pt x="0" y="13715"/>
                </a:lnTo>
                <a:lnTo>
                  <a:pt x="0" y="22859"/>
                </a:lnTo>
                <a:lnTo>
                  <a:pt x="241088" y="22859"/>
                </a:lnTo>
                <a:lnTo>
                  <a:pt x="235042" y="36289"/>
                </a:lnTo>
                <a:lnTo>
                  <a:pt x="274280" y="18287"/>
                </a:lnTo>
                <a:lnTo>
                  <a:pt x="235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5143870" y="5570633"/>
            <a:ext cx="164166" cy="32497"/>
          </a:xfrm>
          <a:custGeom>
            <a:avLst/>
            <a:gdLst/>
            <a:ahLst/>
            <a:cxnLst/>
            <a:rect l="l" t="t" r="r" b="b"/>
            <a:pathLst>
              <a:path w="186054" h="36829">
                <a:moveTo>
                  <a:pt x="146274" y="0"/>
                </a:moveTo>
                <a:lnTo>
                  <a:pt x="152320" y="13715"/>
                </a:lnTo>
                <a:lnTo>
                  <a:pt x="0" y="13715"/>
                </a:lnTo>
                <a:lnTo>
                  <a:pt x="0" y="22859"/>
                </a:lnTo>
                <a:lnTo>
                  <a:pt x="152320" y="22859"/>
                </a:lnTo>
                <a:lnTo>
                  <a:pt x="146274" y="36289"/>
                </a:lnTo>
                <a:lnTo>
                  <a:pt x="185769" y="18287"/>
                </a:lnTo>
                <a:lnTo>
                  <a:pt x="146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2793626" y="4865534"/>
            <a:ext cx="3657599" cy="1632287"/>
          </a:xfrm>
          <a:prstGeom prst="rect">
            <a:avLst/>
          </a:prstGeom>
        </p:spPr>
        <p:txBody>
          <a:bodyPr vert="horz" wrap="square" lIns="0" tIns="26334" rIns="0" bIns="0" rtlCol="0">
            <a:spAutoFit/>
          </a:bodyPr>
          <a:lstStyle/>
          <a:p>
            <a:pPr marL="44826" marR="15689">
              <a:lnSpc>
                <a:spcPts val="1059"/>
              </a:lnSpc>
              <a:spcBef>
                <a:spcPts val="207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8S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24S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both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capability.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24S </a:t>
            </a:r>
            <a:r>
              <a:rPr sz="971" dirty="0">
                <a:latin typeface="Times New Roman"/>
                <a:cs typeface="Times New Roman"/>
              </a:rPr>
              <a:t>allows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less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expensive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8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pin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socket.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non-Blondel </a:t>
            </a:r>
            <a:r>
              <a:rPr sz="971" dirty="0">
                <a:latin typeface="Times New Roman"/>
                <a:cs typeface="Times New Roman"/>
              </a:rPr>
              <a:t>compliant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rated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 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3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>
              <a:latin typeface="Times New Roman"/>
              <a:cs typeface="Times New Roman"/>
            </a:endParaRPr>
          </a:p>
          <a:p>
            <a:pPr>
              <a:spcBef>
                <a:spcPts val="84"/>
              </a:spcBef>
            </a:pPr>
            <a:endParaRPr sz="971">
              <a:latin typeface="Times New Roman"/>
              <a:cs typeface="Times New Roman"/>
            </a:endParaRPr>
          </a:p>
          <a:p>
            <a:pPr marL="327229"/>
            <a:r>
              <a:rPr sz="1235" i="1" spc="110" dirty="0">
                <a:latin typeface="Times New Roman"/>
                <a:cs typeface="Times New Roman"/>
              </a:rPr>
              <a:t>P</a:t>
            </a:r>
            <a:r>
              <a:rPr sz="1235" i="1" spc="31" dirty="0">
                <a:latin typeface="Times New Roman"/>
                <a:cs typeface="Times New Roman"/>
              </a:rPr>
              <a:t> </a:t>
            </a:r>
            <a:r>
              <a:rPr sz="1235" spc="62" dirty="0">
                <a:latin typeface="Symbol"/>
                <a:cs typeface="Symbol"/>
              </a:rPr>
              <a:t></a:t>
            </a:r>
            <a:r>
              <a:rPr sz="1235" spc="-13" dirty="0">
                <a:latin typeface="Times New Roman"/>
                <a:cs typeface="Times New Roman"/>
              </a:rPr>
              <a:t> </a:t>
            </a:r>
            <a:r>
              <a:rPr sz="1235" spc="79" dirty="0">
                <a:latin typeface="Times New Roman"/>
                <a:cs typeface="Times New Roman"/>
              </a:rPr>
              <a:t>0.5*</a:t>
            </a:r>
            <a:r>
              <a:rPr sz="1235" i="1" spc="79" dirty="0">
                <a:latin typeface="Times New Roman"/>
                <a:cs typeface="Times New Roman"/>
              </a:rPr>
              <a:t>V</a:t>
            </a:r>
            <a:r>
              <a:rPr sz="1522" i="1" spc="119" baseline="-16908" dirty="0">
                <a:latin typeface="Times New Roman"/>
                <a:cs typeface="Times New Roman"/>
              </a:rPr>
              <a:t>ab</a:t>
            </a:r>
            <a:r>
              <a:rPr sz="1522" i="1" spc="191" baseline="-16908" dirty="0">
                <a:latin typeface="Times New Roman"/>
                <a:cs typeface="Times New Roman"/>
              </a:rPr>
              <a:t> </a:t>
            </a:r>
            <a:r>
              <a:rPr sz="1235" spc="-657" dirty="0">
                <a:latin typeface="Symbol"/>
                <a:cs typeface="Symbol"/>
              </a:rPr>
              <a:t></a:t>
            </a:r>
            <a:r>
              <a:rPr sz="1235" spc="-163" dirty="0">
                <a:latin typeface="Times New Roman"/>
                <a:cs typeface="Times New Roman"/>
              </a:rPr>
              <a:t> </a:t>
            </a:r>
            <a:r>
              <a:rPr sz="1235" spc="128" dirty="0">
                <a:latin typeface="Times New Roman"/>
                <a:cs typeface="Times New Roman"/>
              </a:rPr>
              <a:t>(</a:t>
            </a:r>
            <a:r>
              <a:rPr sz="1235" i="1" spc="128" dirty="0">
                <a:latin typeface="Times New Roman"/>
                <a:cs typeface="Times New Roman"/>
              </a:rPr>
              <a:t>I</a:t>
            </a:r>
            <a:r>
              <a:rPr sz="1522" i="1" spc="191" baseline="-16908" dirty="0">
                <a:latin typeface="Times New Roman"/>
                <a:cs typeface="Times New Roman"/>
              </a:rPr>
              <a:t>a</a:t>
            </a:r>
            <a:r>
              <a:rPr sz="1522" i="1" spc="304" baseline="-16908" dirty="0">
                <a:latin typeface="Times New Roman"/>
                <a:cs typeface="Times New Roman"/>
              </a:rPr>
              <a:t> </a:t>
            </a:r>
            <a:r>
              <a:rPr sz="1235" spc="62" dirty="0">
                <a:latin typeface="Symbol"/>
                <a:cs typeface="Symbol"/>
              </a:rPr>
              <a:t></a:t>
            </a:r>
            <a:r>
              <a:rPr sz="1235" spc="-57" dirty="0">
                <a:latin typeface="Times New Roman"/>
                <a:cs typeface="Times New Roman"/>
              </a:rPr>
              <a:t> </a:t>
            </a:r>
            <a:r>
              <a:rPr sz="1235" i="1" spc="115" dirty="0">
                <a:latin typeface="Times New Roman"/>
                <a:cs typeface="Times New Roman"/>
              </a:rPr>
              <a:t>I</a:t>
            </a:r>
            <a:r>
              <a:rPr sz="1522" i="1" spc="172" baseline="-16908" dirty="0">
                <a:latin typeface="Times New Roman"/>
                <a:cs typeface="Times New Roman"/>
              </a:rPr>
              <a:t>b</a:t>
            </a:r>
            <a:r>
              <a:rPr sz="1522" i="1" spc="-53" baseline="-16908" dirty="0">
                <a:latin typeface="Times New Roman"/>
                <a:cs typeface="Times New Roman"/>
              </a:rPr>
              <a:t> </a:t>
            </a:r>
            <a:r>
              <a:rPr sz="1235" spc="57" dirty="0">
                <a:latin typeface="Times New Roman"/>
                <a:cs typeface="Times New Roman"/>
              </a:rPr>
              <a:t>)</a:t>
            </a:r>
            <a:r>
              <a:rPr sz="1235" spc="-88" dirty="0">
                <a:latin typeface="Times New Roman"/>
                <a:cs typeface="Times New Roman"/>
              </a:rPr>
              <a:t> </a:t>
            </a:r>
            <a:r>
              <a:rPr sz="1235" spc="79" dirty="0">
                <a:latin typeface="Symbol"/>
                <a:cs typeface="Symbol"/>
              </a:rPr>
              <a:t></a:t>
            </a:r>
            <a:r>
              <a:rPr sz="1235" i="1" spc="79" dirty="0">
                <a:latin typeface="Times New Roman"/>
                <a:cs typeface="Times New Roman"/>
              </a:rPr>
              <a:t>V</a:t>
            </a:r>
            <a:r>
              <a:rPr sz="1522" i="1" spc="119" baseline="-16908" dirty="0">
                <a:latin typeface="Times New Roman"/>
                <a:cs typeface="Times New Roman"/>
              </a:rPr>
              <a:t>cn</a:t>
            </a:r>
            <a:r>
              <a:rPr sz="1522" i="1" spc="224" baseline="-16908" dirty="0">
                <a:latin typeface="Times New Roman"/>
                <a:cs typeface="Times New Roman"/>
              </a:rPr>
              <a:t> </a:t>
            </a:r>
            <a:r>
              <a:rPr sz="1235" spc="-657" dirty="0">
                <a:latin typeface="Symbol"/>
                <a:cs typeface="Symbol"/>
              </a:rPr>
              <a:t></a:t>
            </a:r>
            <a:r>
              <a:rPr sz="1235" spc="-97" dirty="0">
                <a:latin typeface="Times New Roman"/>
                <a:cs typeface="Times New Roman"/>
              </a:rPr>
              <a:t> </a:t>
            </a:r>
            <a:r>
              <a:rPr sz="1235" i="1" spc="101" dirty="0">
                <a:latin typeface="Times New Roman"/>
                <a:cs typeface="Times New Roman"/>
              </a:rPr>
              <a:t>I</a:t>
            </a:r>
            <a:r>
              <a:rPr sz="1522" i="1" spc="152" baseline="-16908" dirty="0">
                <a:latin typeface="Times New Roman"/>
                <a:cs typeface="Times New Roman"/>
              </a:rPr>
              <a:t>c</a:t>
            </a:r>
            <a:endParaRPr sz="1522" baseline="-16908">
              <a:latin typeface="Times New Roman"/>
              <a:cs typeface="Times New Roman"/>
            </a:endParaRPr>
          </a:p>
          <a:p>
            <a:pPr marL="44826" marR="68920">
              <a:lnSpc>
                <a:spcPct val="95800"/>
              </a:lnSpc>
              <a:spcBef>
                <a:spcPts val="855"/>
              </a:spcBef>
            </a:pP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assumptions</a:t>
            </a:r>
            <a:r>
              <a:rPr sz="971" spc="-9" dirty="0">
                <a:latin typeface="Times New Roman"/>
                <a:cs typeface="Times New Roman"/>
              </a:rPr>
              <a:t> about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Here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assumption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similar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assumption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2S </a:t>
            </a:r>
            <a:r>
              <a:rPr sz="971" dirty="0">
                <a:latin typeface="Times New Roman"/>
                <a:cs typeface="Times New Roman"/>
              </a:rPr>
              <a:t>residential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meter: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</a:t>
            </a:r>
            <a:r>
              <a:rPr sz="927" baseline="-11904" dirty="0">
                <a:latin typeface="Times New Roman"/>
                <a:cs typeface="Times New Roman"/>
              </a:rPr>
              <a:t>an</a:t>
            </a:r>
            <a:r>
              <a:rPr sz="927" spc="119" baseline="-1190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</a:t>
            </a:r>
            <a:r>
              <a:rPr sz="927" baseline="-11904" dirty="0">
                <a:latin typeface="Times New Roman"/>
                <a:cs typeface="Times New Roman"/>
              </a:rPr>
              <a:t>bn</a:t>
            </a:r>
            <a:r>
              <a:rPr sz="927" spc="125" baseline="-1190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balanced.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See </a:t>
            </a:r>
            <a:r>
              <a:rPr sz="971" dirty="0">
                <a:latin typeface="Times New Roman"/>
                <a:cs typeface="Times New Roman"/>
              </a:rPr>
              <a:t>Appendix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details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about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errors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when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assumption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met.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17" name="Subtitle 12">
            <a:extLst>
              <a:ext uri="{FF2B5EF4-FFF2-40B4-BE49-F238E27FC236}">
                <a16:creationId xmlns:a16="http://schemas.microsoft.com/office/drawing/2014/main" id="{E0A7CD05-A544-75CE-4C61-C24F52D07453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Delta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73C0E8-6116-F182-8344-5585DE81D3B2}"/>
              </a:ext>
            </a:extLst>
          </p:cNvPr>
          <p:cNvSpPr txBox="1"/>
          <p:nvPr/>
        </p:nvSpPr>
        <p:spPr>
          <a:xfrm>
            <a:off x="2857870" y="9165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>
              <a:spcBef>
                <a:spcPts val="525"/>
              </a:spcBef>
            </a:pPr>
            <a:r>
              <a:rPr lang="en-US" sz="1800" b="1" spc="-9" dirty="0">
                <a:latin typeface="Arial"/>
                <a:cs typeface="Arial"/>
              </a:rPr>
              <a:t>Transformer-</a:t>
            </a:r>
            <a:r>
              <a:rPr lang="en-US" sz="1800" b="1" dirty="0">
                <a:latin typeface="Arial"/>
                <a:cs typeface="Arial"/>
              </a:rPr>
              <a:t>Rated</a:t>
            </a:r>
            <a:r>
              <a:rPr lang="en-US" sz="1800" b="1" spc="53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E42046A-D4E5-45C7-519E-7EF6032D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8E91BA-BD5D-8429-5698-9B2848AF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2278" y="1171377"/>
            <a:ext cx="3753971" cy="4949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sz="1059" b="1" dirty="0">
                <a:latin typeface="Arial"/>
                <a:cs typeface="Arial"/>
              </a:rPr>
              <a:t>North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American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Services</a:t>
            </a:r>
            <a:endParaRPr sz="1059" dirty="0">
              <a:latin typeface="Arial"/>
              <a:cs typeface="Arial"/>
            </a:endParaRPr>
          </a:p>
          <a:p>
            <a:pPr marL="43145" marR="129435">
              <a:lnSpc>
                <a:spcPts val="1121"/>
              </a:lnSpc>
              <a:spcBef>
                <a:spcPts val="344"/>
              </a:spcBef>
            </a:pPr>
            <a:r>
              <a:rPr sz="971" dirty="0">
                <a:latin typeface="Times New Roman"/>
                <a:cs typeface="Times New Roman"/>
              </a:rPr>
              <a:t>North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America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limited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number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services,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even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fewer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18" dirty="0">
                <a:latin typeface="Times New Roman"/>
                <a:cs typeface="Times New Roman"/>
              </a:rPr>
              <a:t> are:</a:t>
            </a:r>
            <a:endParaRPr sz="97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26560"/>
              </p:ext>
            </p:extLst>
          </p:nvPr>
        </p:nvGraphicFramePr>
        <p:xfrm>
          <a:off x="3002278" y="1976717"/>
          <a:ext cx="3719793" cy="3114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97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Description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28575" indent="27940">
                        <a:lnSpc>
                          <a:spcPts val="1170"/>
                        </a:lnSpc>
                        <a:spcBef>
                          <a:spcPts val="405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L-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VAC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28575" indent="35560">
                        <a:lnSpc>
                          <a:spcPts val="1170"/>
                        </a:lnSpc>
                        <a:spcBef>
                          <a:spcPts val="405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L-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VAC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Area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Designation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3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2-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120V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Neutral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120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2W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(120V)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2-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208V</a:t>
                      </a:r>
                      <a:r>
                        <a:rPr sz="10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75" baseline="23809" dirty="0">
                          <a:latin typeface="Arial Narrow"/>
                          <a:cs typeface="Arial Narrow"/>
                        </a:rPr>
                        <a:t>†</a:t>
                      </a:r>
                      <a:endParaRPr sz="900" baseline="23809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208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2W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(208V)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2-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240V</a:t>
                      </a:r>
                      <a:r>
                        <a:rPr sz="10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75" baseline="23809" dirty="0">
                          <a:latin typeface="Arial Narrow"/>
                          <a:cs typeface="Arial Narrow"/>
                        </a:rPr>
                        <a:t>†</a:t>
                      </a:r>
                      <a:endParaRPr sz="900" baseline="23809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2W</a:t>
                      </a:r>
                      <a:r>
                        <a:rPr sz="10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(240V)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120/240V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624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120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3W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(240V)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120/208V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624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120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208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3N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(208V)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208V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Delta </a:t>
                      </a:r>
                      <a:r>
                        <a:rPr sz="900" b="1" spc="-75" baseline="23809" dirty="0">
                          <a:latin typeface="Arial Narrow"/>
                          <a:cs typeface="Arial Narrow"/>
                        </a:rPr>
                        <a:t>†</a:t>
                      </a:r>
                      <a:endParaRPr sz="900" baseline="23809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208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3D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(208V)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 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480V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Delta</a:t>
                      </a:r>
                      <a:r>
                        <a:rPr sz="10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75" baseline="23809" dirty="0">
                          <a:latin typeface="Arial Narrow"/>
                          <a:cs typeface="Arial Narrow"/>
                        </a:rPr>
                        <a:t>†</a:t>
                      </a:r>
                      <a:endParaRPr sz="900" baseline="23809">
                        <a:latin typeface="Arial Narrow"/>
                        <a:cs typeface="Arial Narrow"/>
                      </a:endParaRPr>
                    </a:p>
                  </a:txBody>
                  <a:tcPr marL="0" marR="0" marT="1624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480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3D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(480V)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600V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Delta </a:t>
                      </a:r>
                      <a:r>
                        <a:rPr sz="900" b="1" spc="-75" baseline="23809" dirty="0">
                          <a:latin typeface="Arial Narrow"/>
                          <a:cs typeface="Arial Narrow"/>
                        </a:rPr>
                        <a:t>†</a:t>
                      </a:r>
                      <a:endParaRPr sz="900" baseline="23809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0" dirty="0">
                          <a:latin typeface="Arial Narrow"/>
                          <a:cs typeface="Arial Narrow"/>
                        </a:rPr>
                        <a:t>-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600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US,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5" dirty="0">
                          <a:latin typeface="Arial Narrow"/>
                          <a:cs typeface="Arial Narrow"/>
                        </a:rPr>
                        <a:t>Ca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3D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(600V)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4-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Wye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120/208V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624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120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208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4Y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(208V)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4-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Wye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277/480V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624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277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480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4Y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(480V)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4-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Wye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347/600V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347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600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US,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5" dirty="0">
                          <a:latin typeface="Arial Narrow"/>
                          <a:cs typeface="Arial Narrow"/>
                        </a:rPr>
                        <a:t>Ca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4Y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(600V)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7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71755" marR="749300">
                        <a:lnSpc>
                          <a:spcPts val="1260"/>
                        </a:lnSpc>
                        <a:spcBef>
                          <a:spcPts val="434"/>
                        </a:spcBef>
                      </a:pP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Phase,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4-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Wire </a:t>
                      </a:r>
                      <a:r>
                        <a:rPr sz="1000" b="1" spc="-20" dirty="0">
                          <a:latin typeface="Arial Narrow"/>
                          <a:cs typeface="Arial Narrow"/>
                        </a:rPr>
                        <a:t>Delta 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120/208/240V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87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95"/>
                        </a:lnSpc>
                        <a:spcBef>
                          <a:spcPts val="350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120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76200">
                        <a:lnSpc>
                          <a:spcPts val="1295"/>
                        </a:lnSpc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208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3922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4D</a:t>
                      </a:r>
                      <a:r>
                        <a:rPr sz="10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(240V)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03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Phase,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4-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Wire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Delta</a:t>
                      </a:r>
                      <a:r>
                        <a:rPr sz="10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240/415/480V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95"/>
                        </a:lnSpc>
                        <a:spcBef>
                          <a:spcPts val="350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240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76200">
                        <a:lnSpc>
                          <a:spcPts val="1295"/>
                        </a:lnSpc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415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39221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480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25" dirty="0">
                          <a:latin typeface="Arial Narrow"/>
                          <a:cs typeface="Arial Narrow"/>
                        </a:rPr>
                        <a:t>US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3P-</a:t>
                      </a:r>
                      <a:r>
                        <a:rPr sz="1000" dirty="0">
                          <a:latin typeface="Arial Narrow"/>
                          <a:cs typeface="Arial Narrow"/>
                        </a:rPr>
                        <a:t>4D</a:t>
                      </a:r>
                      <a:r>
                        <a:rPr sz="10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latin typeface="Arial Narrow"/>
                          <a:cs typeface="Arial Narrow"/>
                        </a:rPr>
                        <a:t>(480V)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1103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002278" y="5216785"/>
            <a:ext cx="3706906" cy="58783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3619">
              <a:lnSpc>
                <a:spcPts val="1143"/>
              </a:lnSpc>
              <a:spcBef>
                <a:spcPts val="84"/>
              </a:spcBef>
            </a:pPr>
            <a:r>
              <a:rPr sz="927" b="1" baseline="23809" dirty="0">
                <a:latin typeface="Arial Narrow"/>
                <a:cs typeface="Arial Narrow"/>
              </a:rPr>
              <a:t>†</a:t>
            </a:r>
            <a:r>
              <a:rPr sz="927" b="1" spc="199" baseline="23809" dirty="0">
                <a:latin typeface="Arial Narrow"/>
                <a:cs typeface="Arial Narrow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conductor.</a:t>
            </a:r>
            <a:endParaRPr sz="971" dirty="0">
              <a:latin typeface="Times New Roman"/>
              <a:cs typeface="Times New Roman"/>
            </a:endParaRPr>
          </a:p>
          <a:p>
            <a:pPr marL="33619" marR="26896">
              <a:lnSpc>
                <a:spcPts val="1121"/>
              </a:lnSpc>
              <a:spcBef>
                <a:spcPts val="53"/>
              </a:spcBef>
            </a:pP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types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their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descriptions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13" dirty="0">
                <a:latin typeface="Times New Roman"/>
                <a:cs typeface="Times New Roman"/>
              </a:rPr>
              <a:t> </a:t>
            </a:r>
            <a:r>
              <a:rPr sz="971" b="1" dirty="0">
                <a:latin typeface="Times New Roman"/>
                <a:cs typeface="Times New Roman"/>
              </a:rPr>
              <a:t>bold</a:t>
            </a:r>
            <a:r>
              <a:rPr sz="971" dirty="0">
                <a:latin typeface="Times New Roman"/>
                <a:cs typeface="Times New Roman"/>
              </a:rPr>
              <a:t>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these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derive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from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basic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configurations: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center</a:t>
            </a:r>
            <a:r>
              <a:rPr sz="971" spc="-9" dirty="0">
                <a:latin typeface="Times New Roman"/>
                <a:cs typeface="Times New Roman"/>
              </a:rPr>
              <a:t> tapped </a:t>
            </a:r>
            <a:r>
              <a:rPr sz="971" dirty="0">
                <a:latin typeface="Times New Roman"/>
                <a:cs typeface="Times New Roman"/>
              </a:rPr>
              <a:t>single-phase,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three-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delta,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three-phase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wye.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3" name="Subtitle 12">
            <a:extLst>
              <a:ext uri="{FF2B5EF4-FFF2-40B4-BE49-F238E27FC236}">
                <a16:creationId xmlns:a16="http://schemas.microsoft.com/office/drawing/2014/main" id="{73128AE7-0306-E05D-04B5-D67407AF3D91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Service Types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2613B8-D3D8-DCF2-5403-4BA8C7464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535E5-5C4A-1593-3C49-CF0A693D9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6906" y="1968049"/>
            <a:ext cx="375397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sz="882" u="sng" spc="-9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4-</a:t>
            </a:r>
            <a:r>
              <a:rPr sz="882" b="1" dirty="0">
                <a:latin typeface="Arial"/>
                <a:cs typeface="Arial"/>
              </a:rPr>
              <a:t>9S,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39S</a:t>
            </a:r>
            <a:r>
              <a:rPr sz="882" b="1" spc="22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21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3V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3I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4W</a:t>
            </a:r>
            <a:r>
              <a:rPr lang="en-US" sz="882" b="1" dirty="0">
                <a:latin typeface="Arial"/>
                <a:cs typeface="Arial"/>
              </a:rPr>
              <a:t>	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263" y="1965311"/>
            <a:ext cx="132397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10S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3I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4W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511" y="2300266"/>
            <a:ext cx="1487888" cy="26332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303" y="2252578"/>
            <a:ext cx="1516935" cy="26809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3893" y="2265911"/>
            <a:ext cx="1487780" cy="263326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26168" y="2990202"/>
            <a:ext cx="1770529" cy="877593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1206" marR="4483">
              <a:lnSpc>
                <a:spcPct val="958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9S,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10S,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11S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2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39S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function </a:t>
            </a:r>
            <a:r>
              <a:rPr sz="971" dirty="0">
                <a:latin typeface="Times New Roman"/>
                <a:cs typeface="Times New Roman"/>
              </a:rPr>
              <a:t>identically.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simply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differ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in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wiring.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Blondel </a:t>
            </a:r>
            <a:r>
              <a:rPr sz="971" dirty="0">
                <a:latin typeface="Times New Roman"/>
                <a:cs typeface="Times New Roman"/>
              </a:rPr>
              <a:t>compliant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transformer-</a:t>
            </a:r>
            <a:r>
              <a:rPr sz="971" spc="-9" dirty="0">
                <a:latin typeface="Times New Roman"/>
                <a:cs typeface="Times New Roman"/>
              </a:rPr>
              <a:t>rated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 </a:t>
            </a:r>
            <a:r>
              <a:rPr sz="971" spc="-9" dirty="0">
                <a:latin typeface="Times New Roman"/>
                <a:cs typeface="Times New Roman"/>
              </a:rPr>
              <a:t>delta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6154" y="4022395"/>
            <a:ext cx="160244" cy="31376"/>
          </a:xfrm>
          <a:custGeom>
            <a:avLst/>
            <a:gdLst/>
            <a:ahLst/>
            <a:cxnLst/>
            <a:rect l="l" t="t" r="r" b="b"/>
            <a:pathLst>
              <a:path w="181610" h="35560">
                <a:moveTo>
                  <a:pt x="143825" y="0"/>
                </a:moveTo>
                <a:lnTo>
                  <a:pt x="149542" y="13096"/>
                </a:lnTo>
                <a:lnTo>
                  <a:pt x="0" y="13096"/>
                </a:lnTo>
                <a:lnTo>
                  <a:pt x="0" y="21728"/>
                </a:lnTo>
                <a:lnTo>
                  <a:pt x="149542" y="21728"/>
                </a:lnTo>
                <a:lnTo>
                  <a:pt x="143825" y="35122"/>
                </a:lnTo>
                <a:lnTo>
                  <a:pt x="181045" y="17561"/>
                </a:lnTo>
                <a:lnTo>
                  <a:pt x="143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277256" y="4022395"/>
            <a:ext cx="134471" cy="31376"/>
          </a:xfrm>
          <a:custGeom>
            <a:avLst/>
            <a:gdLst/>
            <a:ahLst/>
            <a:cxnLst/>
            <a:rect l="l" t="t" r="r" b="b"/>
            <a:pathLst>
              <a:path w="152400" h="35560">
                <a:moveTo>
                  <a:pt x="114538" y="0"/>
                </a:moveTo>
                <a:lnTo>
                  <a:pt x="120586" y="13096"/>
                </a:lnTo>
                <a:lnTo>
                  <a:pt x="0" y="13096"/>
                </a:lnTo>
                <a:lnTo>
                  <a:pt x="0" y="21728"/>
                </a:lnTo>
                <a:lnTo>
                  <a:pt x="120586" y="21728"/>
                </a:lnTo>
                <a:lnTo>
                  <a:pt x="114538" y="35122"/>
                </a:lnTo>
                <a:lnTo>
                  <a:pt x="152089" y="17561"/>
                </a:lnTo>
                <a:lnTo>
                  <a:pt x="114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579344" y="4022395"/>
            <a:ext cx="158003" cy="31376"/>
          </a:xfrm>
          <a:custGeom>
            <a:avLst/>
            <a:gdLst/>
            <a:ahLst/>
            <a:cxnLst/>
            <a:rect l="l" t="t" r="r" b="b"/>
            <a:pathLst>
              <a:path w="179070" h="35560">
                <a:moveTo>
                  <a:pt x="140947" y="0"/>
                </a:moveTo>
                <a:lnTo>
                  <a:pt x="146996" y="13096"/>
                </a:lnTo>
                <a:lnTo>
                  <a:pt x="0" y="13096"/>
                </a:lnTo>
                <a:lnTo>
                  <a:pt x="0" y="21728"/>
                </a:lnTo>
                <a:lnTo>
                  <a:pt x="146996" y="21728"/>
                </a:lnTo>
                <a:lnTo>
                  <a:pt x="140947" y="35122"/>
                </a:lnTo>
                <a:lnTo>
                  <a:pt x="178498" y="17561"/>
                </a:lnTo>
                <a:lnTo>
                  <a:pt x="1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837907" y="4022395"/>
            <a:ext cx="132229" cy="31376"/>
          </a:xfrm>
          <a:custGeom>
            <a:avLst/>
            <a:gdLst/>
            <a:ahLst/>
            <a:cxnLst/>
            <a:rect l="l" t="t" r="r" b="b"/>
            <a:pathLst>
              <a:path w="149860" h="35560">
                <a:moveTo>
                  <a:pt x="112055" y="0"/>
                </a:moveTo>
                <a:lnTo>
                  <a:pt x="117785" y="13096"/>
                </a:lnTo>
                <a:lnTo>
                  <a:pt x="0" y="13096"/>
                </a:lnTo>
                <a:lnTo>
                  <a:pt x="0" y="21728"/>
                </a:lnTo>
                <a:lnTo>
                  <a:pt x="117785" y="21728"/>
                </a:lnTo>
                <a:lnTo>
                  <a:pt x="112055" y="35122"/>
                </a:lnTo>
                <a:lnTo>
                  <a:pt x="149237" y="17561"/>
                </a:lnTo>
                <a:lnTo>
                  <a:pt x="112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137782" y="4022395"/>
            <a:ext cx="150159" cy="31376"/>
          </a:xfrm>
          <a:custGeom>
            <a:avLst/>
            <a:gdLst/>
            <a:ahLst/>
            <a:cxnLst/>
            <a:rect l="l" t="t" r="r" b="b"/>
            <a:pathLst>
              <a:path w="170179" h="35560">
                <a:moveTo>
                  <a:pt x="132683" y="0"/>
                </a:moveTo>
                <a:lnTo>
                  <a:pt x="138668" y="13096"/>
                </a:lnTo>
                <a:lnTo>
                  <a:pt x="0" y="13096"/>
                </a:lnTo>
                <a:lnTo>
                  <a:pt x="0" y="21728"/>
                </a:lnTo>
                <a:lnTo>
                  <a:pt x="138668" y="21728"/>
                </a:lnTo>
                <a:lnTo>
                  <a:pt x="132683" y="35122"/>
                </a:lnTo>
                <a:lnTo>
                  <a:pt x="169865" y="17561"/>
                </a:lnTo>
                <a:lnTo>
                  <a:pt x="132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389007" y="4022395"/>
            <a:ext cx="124385" cy="31376"/>
          </a:xfrm>
          <a:custGeom>
            <a:avLst/>
            <a:gdLst/>
            <a:ahLst/>
            <a:cxnLst/>
            <a:rect l="l" t="t" r="r" b="b"/>
            <a:pathLst>
              <a:path w="140970" h="35560">
                <a:moveTo>
                  <a:pt x="103778" y="0"/>
                </a:moveTo>
                <a:lnTo>
                  <a:pt x="109508" y="13096"/>
                </a:lnTo>
                <a:lnTo>
                  <a:pt x="0" y="13096"/>
                </a:lnTo>
                <a:lnTo>
                  <a:pt x="0" y="21728"/>
                </a:lnTo>
                <a:lnTo>
                  <a:pt x="109508" y="21728"/>
                </a:lnTo>
                <a:lnTo>
                  <a:pt x="103778" y="35122"/>
                </a:lnTo>
                <a:lnTo>
                  <a:pt x="140960" y="17561"/>
                </a:lnTo>
                <a:lnTo>
                  <a:pt x="103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6726168" y="4017041"/>
            <a:ext cx="1807509" cy="19796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191" i="1" spc="62" dirty="0">
                <a:latin typeface="Times New Roman"/>
                <a:cs typeface="Times New Roman"/>
              </a:rPr>
              <a:t>P</a:t>
            </a:r>
            <a:r>
              <a:rPr sz="1191" i="1" spc="44" dirty="0">
                <a:latin typeface="Times New Roman"/>
                <a:cs typeface="Times New Roman"/>
              </a:rPr>
              <a:t> </a:t>
            </a:r>
            <a:r>
              <a:rPr sz="1191" spc="-18" dirty="0">
                <a:latin typeface="Symbol"/>
                <a:cs typeface="Symbol"/>
              </a:rPr>
              <a:t></a:t>
            </a:r>
            <a:r>
              <a:rPr sz="1191" spc="-97" dirty="0">
                <a:latin typeface="Times New Roman"/>
                <a:cs typeface="Times New Roman"/>
              </a:rPr>
              <a:t> </a:t>
            </a:r>
            <a:r>
              <a:rPr sz="1191" i="1" spc="57" dirty="0">
                <a:latin typeface="Times New Roman"/>
                <a:cs typeface="Times New Roman"/>
              </a:rPr>
              <a:t>Va</a:t>
            </a:r>
            <a:r>
              <a:rPr sz="1191" i="1" spc="-97" dirty="0">
                <a:latin typeface="Times New Roman"/>
                <a:cs typeface="Times New Roman"/>
              </a:rPr>
              <a:t> </a:t>
            </a:r>
            <a:r>
              <a:rPr sz="1191" spc="-657" dirty="0">
                <a:latin typeface="Symbol"/>
                <a:cs typeface="Symbol"/>
              </a:rPr>
              <a:t></a:t>
            </a:r>
            <a:r>
              <a:rPr sz="1191" spc="-53" dirty="0">
                <a:latin typeface="Times New Roman"/>
                <a:cs typeface="Times New Roman"/>
              </a:rPr>
              <a:t> </a:t>
            </a:r>
            <a:r>
              <a:rPr sz="1191" i="1" spc="49" dirty="0">
                <a:latin typeface="Times New Roman"/>
                <a:cs typeface="Times New Roman"/>
              </a:rPr>
              <a:t>Ia</a:t>
            </a:r>
            <a:r>
              <a:rPr sz="1191" i="1" spc="-44" dirty="0">
                <a:latin typeface="Times New Roman"/>
                <a:cs typeface="Times New Roman"/>
              </a:rPr>
              <a:t> </a:t>
            </a:r>
            <a:r>
              <a:rPr sz="1191" spc="-18" dirty="0">
                <a:latin typeface="Symbol"/>
                <a:cs typeface="Symbol"/>
              </a:rPr>
              <a:t></a:t>
            </a:r>
            <a:r>
              <a:rPr sz="1191" spc="-141" dirty="0">
                <a:latin typeface="Times New Roman"/>
                <a:cs typeface="Times New Roman"/>
              </a:rPr>
              <a:t> </a:t>
            </a:r>
            <a:r>
              <a:rPr sz="1191" i="1" spc="57" dirty="0">
                <a:latin typeface="Times New Roman"/>
                <a:cs typeface="Times New Roman"/>
              </a:rPr>
              <a:t>Vb</a:t>
            </a:r>
            <a:r>
              <a:rPr sz="1191" i="1" spc="-119" dirty="0">
                <a:latin typeface="Times New Roman"/>
                <a:cs typeface="Times New Roman"/>
              </a:rPr>
              <a:t> </a:t>
            </a:r>
            <a:r>
              <a:rPr sz="1191" spc="-657" dirty="0">
                <a:latin typeface="Symbol"/>
                <a:cs typeface="Symbol"/>
              </a:rPr>
              <a:t></a:t>
            </a:r>
            <a:r>
              <a:rPr sz="1191" spc="-53" dirty="0">
                <a:latin typeface="Times New Roman"/>
                <a:cs typeface="Times New Roman"/>
              </a:rPr>
              <a:t> </a:t>
            </a:r>
            <a:r>
              <a:rPr sz="1191" i="1" spc="49" dirty="0">
                <a:latin typeface="Times New Roman"/>
                <a:cs typeface="Times New Roman"/>
              </a:rPr>
              <a:t>Ib</a:t>
            </a:r>
            <a:r>
              <a:rPr sz="1191" i="1" spc="-66" dirty="0">
                <a:latin typeface="Times New Roman"/>
                <a:cs typeface="Times New Roman"/>
              </a:rPr>
              <a:t> </a:t>
            </a:r>
            <a:r>
              <a:rPr sz="1191" spc="-18" dirty="0">
                <a:latin typeface="Symbol"/>
                <a:cs typeface="Symbol"/>
              </a:rPr>
              <a:t></a:t>
            </a:r>
            <a:r>
              <a:rPr sz="1191" spc="-137" dirty="0">
                <a:latin typeface="Times New Roman"/>
                <a:cs typeface="Times New Roman"/>
              </a:rPr>
              <a:t> </a:t>
            </a:r>
            <a:r>
              <a:rPr sz="1191" i="1" spc="31" dirty="0">
                <a:latin typeface="Times New Roman"/>
                <a:cs typeface="Times New Roman"/>
              </a:rPr>
              <a:t>Vc </a:t>
            </a:r>
            <a:r>
              <a:rPr sz="1191" spc="-1015" dirty="0">
                <a:latin typeface="Symbol"/>
                <a:cs typeface="Symbol"/>
              </a:rPr>
              <a:t></a:t>
            </a:r>
            <a:r>
              <a:rPr sz="1191" spc="-57" dirty="0">
                <a:latin typeface="Times New Roman"/>
                <a:cs typeface="Times New Roman"/>
              </a:rPr>
              <a:t> </a:t>
            </a:r>
            <a:r>
              <a:rPr sz="1191" i="1" spc="26" dirty="0">
                <a:latin typeface="Times New Roman"/>
                <a:cs typeface="Times New Roman"/>
              </a:rPr>
              <a:t>Ic</a:t>
            </a:r>
            <a:endParaRPr sz="1191">
              <a:latin typeface="Times New Roman"/>
              <a:cs typeface="Times New Roman"/>
            </a:endParaRPr>
          </a:p>
        </p:txBody>
      </p:sp>
      <p:sp>
        <p:nvSpPr>
          <p:cNvPr id="19" name="Subtitle 12">
            <a:extLst>
              <a:ext uri="{FF2B5EF4-FFF2-40B4-BE49-F238E27FC236}">
                <a16:creationId xmlns:a16="http://schemas.microsoft.com/office/drawing/2014/main" id="{71C05164-420D-236A-D920-F1E8A51F1429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Delta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5618A-B453-1614-5FA6-0209633F97F0}"/>
              </a:ext>
            </a:extLst>
          </p:cNvPr>
          <p:cNvSpPr txBox="1"/>
          <p:nvPr/>
        </p:nvSpPr>
        <p:spPr>
          <a:xfrm>
            <a:off x="2286000" y="10509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17">
              <a:spcBef>
                <a:spcPts val="1019"/>
              </a:spcBef>
            </a:pPr>
            <a:r>
              <a:rPr lang="en-US" sz="1800" b="1" spc="-9" dirty="0">
                <a:latin typeface="Arial"/>
                <a:cs typeface="Arial"/>
              </a:rPr>
              <a:t>Transformer-</a:t>
            </a:r>
            <a:r>
              <a:rPr lang="en-US" sz="1800" b="1" dirty="0">
                <a:latin typeface="Arial"/>
                <a:cs typeface="Arial"/>
              </a:rPr>
              <a:t>Rated</a:t>
            </a:r>
            <a:r>
              <a:rPr lang="en-US" sz="1800" b="1" spc="-9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Applications</a:t>
            </a:r>
            <a:r>
              <a:rPr lang="en-US" sz="1800" b="1" spc="-4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(cont.)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24A3E4-3F73-744B-16BF-142F9828AF0C}"/>
              </a:ext>
            </a:extLst>
          </p:cNvPr>
          <p:cNvSpPr txBox="1"/>
          <p:nvPr/>
        </p:nvSpPr>
        <p:spPr>
          <a:xfrm>
            <a:off x="4991256" y="1938727"/>
            <a:ext cx="4572000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>
            <a:defPPr>
              <a:defRPr lang="en-US"/>
            </a:defPPr>
            <a:lvl1pPr marL="11206">
              <a:spcBef>
                <a:spcPts val="88"/>
              </a:spcBef>
              <a:tabLst>
                <a:tab pos="3742404" algn="l"/>
              </a:tabLst>
              <a:defRPr sz="882" u="sng" spc="-9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defRPr>
            </a:lvl1pPr>
          </a:lstStyle>
          <a:p>
            <a:r>
              <a:rPr lang="pl-PL" dirty="0"/>
              <a:t>11S ( Blondel 3V 3I 4W )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AEACF4-713D-D03D-CC4A-B61486467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67FDCD-8317-9022-2AB3-5E238C5D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5014" y="1721394"/>
            <a:ext cx="3753971" cy="6359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861">
              <a:spcBef>
                <a:spcPts val="794"/>
              </a:spcBef>
            </a:pPr>
            <a:r>
              <a:rPr sz="1059" b="1" dirty="0">
                <a:latin typeface="Arial"/>
                <a:cs typeface="Arial"/>
              </a:rPr>
              <a:t>Metering a </a:t>
            </a:r>
            <a:r>
              <a:rPr sz="1059" b="1" spc="-18" dirty="0">
                <a:latin typeface="Arial"/>
                <a:cs typeface="Arial"/>
              </a:rPr>
              <a:t>Four-</a:t>
            </a:r>
            <a:r>
              <a:rPr sz="1059" b="1" dirty="0">
                <a:latin typeface="Arial"/>
                <a:cs typeface="Arial"/>
              </a:rPr>
              <a:t>Wire Wye</a:t>
            </a:r>
            <a:r>
              <a:rPr sz="1059" b="1" spc="4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Service </a:t>
            </a:r>
            <a:r>
              <a:rPr sz="1059" b="1" spc="-9" dirty="0">
                <a:latin typeface="Arial"/>
                <a:cs typeface="Arial"/>
              </a:rPr>
              <a:t>(3P-</a:t>
            </a:r>
            <a:r>
              <a:rPr sz="1059" b="1" spc="-22" dirty="0">
                <a:latin typeface="Arial"/>
                <a:cs typeface="Arial"/>
              </a:rPr>
              <a:t>4Y)</a:t>
            </a:r>
            <a:endParaRPr sz="1059" dirty="0">
              <a:latin typeface="Arial"/>
              <a:cs typeface="Arial"/>
            </a:endParaRPr>
          </a:p>
          <a:p>
            <a:pPr marL="35861" marR="225250">
              <a:lnSpc>
                <a:spcPts val="1121"/>
              </a:lnSpc>
              <a:spcBef>
                <a:spcPts val="340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heavy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and </a:t>
            </a:r>
            <a:r>
              <a:rPr sz="971" dirty="0">
                <a:latin typeface="Times New Roman"/>
                <a:cs typeface="Times New Roman"/>
              </a:rPr>
              <a:t>industrial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customers.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both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non-Blondel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meters available.</a:t>
            </a:r>
            <a:endParaRPr sz="97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9882"/>
              </p:ext>
            </p:extLst>
          </p:nvPr>
        </p:nvGraphicFramePr>
        <p:xfrm>
          <a:off x="5308751" y="3248678"/>
          <a:ext cx="3676648" cy="1108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1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87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Contained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16S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3473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14S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3473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72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Transformer-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9S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3473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5S,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6S,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7S,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8S,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10S,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29S,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36S,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39S,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45S,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46S,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76S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473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17606" y="2544439"/>
            <a:ext cx="1815913" cy="2030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93312">
              <a:spcBef>
                <a:spcPts val="366"/>
              </a:spcBef>
            </a:pPr>
            <a:r>
              <a:rPr sz="882" b="1" dirty="0">
                <a:latin typeface="Arial"/>
                <a:cs typeface="Arial"/>
              </a:rPr>
              <a:t>16S</a:t>
            </a:r>
            <a:r>
              <a:rPr sz="882" b="1" spc="207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3V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3I-4W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859" y="2818732"/>
            <a:ext cx="1784985" cy="23952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606" y="2814806"/>
            <a:ext cx="1784985" cy="239525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72921" y="2600450"/>
            <a:ext cx="1638860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14S</a:t>
            </a:r>
            <a:r>
              <a:rPr sz="882" b="1" spc="251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44" dirty="0">
                <a:latin typeface="Arial"/>
                <a:cs typeface="Arial"/>
              </a:rPr>
              <a:t>Blondel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2V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3I</a:t>
            </a:r>
            <a:r>
              <a:rPr sz="882" b="1" spc="-6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–</a:t>
            </a:r>
            <a:r>
              <a:rPr sz="882" b="1" spc="185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4W</a:t>
            </a:r>
            <a:r>
              <a:rPr sz="882" b="1" spc="13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1774" y="5812747"/>
            <a:ext cx="180974" cy="25773"/>
          </a:xfrm>
          <a:custGeom>
            <a:avLst/>
            <a:gdLst/>
            <a:ahLst/>
            <a:cxnLst/>
            <a:rect l="l" t="t" r="r" b="b"/>
            <a:pathLst>
              <a:path w="205105" h="29209">
                <a:moveTo>
                  <a:pt x="166371" y="0"/>
                </a:moveTo>
                <a:lnTo>
                  <a:pt x="172245" y="10818"/>
                </a:lnTo>
                <a:lnTo>
                  <a:pt x="0" y="10818"/>
                </a:lnTo>
                <a:lnTo>
                  <a:pt x="0" y="18109"/>
                </a:lnTo>
                <a:lnTo>
                  <a:pt x="172245" y="18109"/>
                </a:lnTo>
                <a:lnTo>
                  <a:pt x="166371" y="29163"/>
                </a:lnTo>
                <a:lnTo>
                  <a:pt x="204530" y="14581"/>
                </a:lnTo>
                <a:lnTo>
                  <a:pt x="166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508092" y="5812747"/>
            <a:ext cx="170329" cy="25773"/>
          </a:xfrm>
          <a:custGeom>
            <a:avLst/>
            <a:gdLst/>
            <a:ahLst/>
            <a:cxnLst/>
            <a:rect l="l" t="t" r="r" b="b"/>
            <a:pathLst>
              <a:path w="193040" h="29209">
                <a:moveTo>
                  <a:pt x="154308" y="0"/>
                </a:moveTo>
                <a:lnTo>
                  <a:pt x="160496" y="10818"/>
                </a:lnTo>
                <a:lnTo>
                  <a:pt x="0" y="10818"/>
                </a:lnTo>
                <a:lnTo>
                  <a:pt x="0" y="18109"/>
                </a:lnTo>
                <a:lnTo>
                  <a:pt x="160496" y="18109"/>
                </a:lnTo>
                <a:lnTo>
                  <a:pt x="154308" y="29163"/>
                </a:lnTo>
                <a:lnTo>
                  <a:pt x="192794" y="14581"/>
                </a:lnTo>
                <a:lnTo>
                  <a:pt x="154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3842557" y="5812747"/>
            <a:ext cx="174812" cy="25773"/>
          </a:xfrm>
          <a:custGeom>
            <a:avLst/>
            <a:gdLst/>
            <a:ahLst/>
            <a:cxnLst/>
            <a:rect l="l" t="t" r="r" b="b"/>
            <a:pathLst>
              <a:path w="198119" h="29209">
                <a:moveTo>
                  <a:pt x="159190" y="0"/>
                </a:moveTo>
                <a:lnTo>
                  <a:pt x="165392" y="10818"/>
                </a:lnTo>
                <a:lnTo>
                  <a:pt x="0" y="10818"/>
                </a:lnTo>
                <a:lnTo>
                  <a:pt x="0" y="18109"/>
                </a:lnTo>
                <a:lnTo>
                  <a:pt x="165392" y="18109"/>
                </a:lnTo>
                <a:lnTo>
                  <a:pt x="159190" y="29163"/>
                </a:lnTo>
                <a:lnTo>
                  <a:pt x="197689" y="14581"/>
                </a:lnTo>
                <a:lnTo>
                  <a:pt x="159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112563" y="5812747"/>
            <a:ext cx="164166" cy="25773"/>
          </a:xfrm>
          <a:custGeom>
            <a:avLst/>
            <a:gdLst/>
            <a:ahLst/>
            <a:cxnLst/>
            <a:rect l="l" t="t" r="r" b="b"/>
            <a:pathLst>
              <a:path w="186055" h="29209">
                <a:moveTo>
                  <a:pt x="147389" y="0"/>
                </a:moveTo>
                <a:lnTo>
                  <a:pt x="153264" y="10818"/>
                </a:lnTo>
                <a:lnTo>
                  <a:pt x="0" y="10818"/>
                </a:lnTo>
                <a:lnTo>
                  <a:pt x="0" y="18109"/>
                </a:lnTo>
                <a:lnTo>
                  <a:pt x="153264" y="18109"/>
                </a:lnTo>
                <a:lnTo>
                  <a:pt x="147389" y="29163"/>
                </a:lnTo>
                <a:lnTo>
                  <a:pt x="185640" y="14581"/>
                </a:lnTo>
                <a:lnTo>
                  <a:pt x="147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440623" y="5812747"/>
            <a:ext cx="170329" cy="25773"/>
          </a:xfrm>
          <a:custGeom>
            <a:avLst/>
            <a:gdLst/>
            <a:ahLst/>
            <a:cxnLst/>
            <a:rect l="l" t="t" r="r" b="b"/>
            <a:pathLst>
              <a:path w="193039" h="29209">
                <a:moveTo>
                  <a:pt x="154700" y="0"/>
                </a:moveTo>
                <a:lnTo>
                  <a:pt x="160574" y="10818"/>
                </a:lnTo>
                <a:lnTo>
                  <a:pt x="0" y="10818"/>
                </a:lnTo>
                <a:lnTo>
                  <a:pt x="0" y="18109"/>
                </a:lnTo>
                <a:lnTo>
                  <a:pt x="160574" y="18109"/>
                </a:lnTo>
                <a:lnTo>
                  <a:pt x="154700" y="29163"/>
                </a:lnTo>
                <a:lnTo>
                  <a:pt x="192820" y="14581"/>
                </a:lnTo>
                <a:lnTo>
                  <a:pt x="154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706597" y="5812747"/>
            <a:ext cx="159684" cy="25773"/>
          </a:xfrm>
          <a:custGeom>
            <a:avLst/>
            <a:gdLst/>
            <a:ahLst/>
            <a:cxnLst/>
            <a:rect l="l" t="t" r="r" b="b"/>
            <a:pathLst>
              <a:path w="180975" h="29209">
                <a:moveTo>
                  <a:pt x="142298" y="0"/>
                </a:moveTo>
                <a:lnTo>
                  <a:pt x="148433" y="10818"/>
                </a:lnTo>
                <a:lnTo>
                  <a:pt x="0" y="10818"/>
                </a:lnTo>
                <a:lnTo>
                  <a:pt x="0" y="18109"/>
                </a:lnTo>
                <a:lnTo>
                  <a:pt x="148433" y="18109"/>
                </a:lnTo>
                <a:lnTo>
                  <a:pt x="142298" y="29163"/>
                </a:lnTo>
                <a:lnTo>
                  <a:pt x="180809" y="14581"/>
                </a:lnTo>
                <a:lnTo>
                  <a:pt x="142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3196205" y="6234293"/>
            <a:ext cx="207309" cy="28015"/>
          </a:xfrm>
          <a:custGeom>
            <a:avLst/>
            <a:gdLst/>
            <a:ahLst/>
            <a:cxnLst/>
            <a:rect l="l" t="t" r="r" b="b"/>
            <a:pathLst>
              <a:path w="234950" h="31750">
                <a:moveTo>
                  <a:pt x="201854" y="0"/>
                </a:moveTo>
                <a:lnTo>
                  <a:pt x="206991" y="11905"/>
                </a:lnTo>
                <a:lnTo>
                  <a:pt x="0" y="11905"/>
                </a:lnTo>
                <a:lnTo>
                  <a:pt x="0" y="19644"/>
                </a:lnTo>
                <a:lnTo>
                  <a:pt x="206991" y="19644"/>
                </a:lnTo>
                <a:lnTo>
                  <a:pt x="201854" y="31550"/>
                </a:lnTo>
                <a:lnTo>
                  <a:pt x="234897" y="15775"/>
                </a:lnTo>
                <a:lnTo>
                  <a:pt x="20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3547592" y="6234293"/>
            <a:ext cx="141754" cy="28015"/>
          </a:xfrm>
          <a:custGeom>
            <a:avLst/>
            <a:gdLst/>
            <a:ahLst/>
            <a:cxnLst/>
            <a:rect l="l" t="t" r="r" b="b"/>
            <a:pathLst>
              <a:path w="160655" h="31750">
                <a:moveTo>
                  <a:pt x="127395" y="0"/>
                </a:moveTo>
                <a:lnTo>
                  <a:pt x="132532" y="11905"/>
                </a:lnTo>
                <a:lnTo>
                  <a:pt x="0" y="11905"/>
                </a:lnTo>
                <a:lnTo>
                  <a:pt x="0" y="19644"/>
                </a:lnTo>
                <a:lnTo>
                  <a:pt x="132532" y="19644"/>
                </a:lnTo>
                <a:lnTo>
                  <a:pt x="127395" y="31550"/>
                </a:lnTo>
                <a:lnTo>
                  <a:pt x="160451" y="15775"/>
                </a:lnTo>
                <a:lnTo>
                  <a:pt x="127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840090" y="6234293"/>
            <a:ext cx="136712" cy="28015"/>
          </a:xfrm>
          <a:custGeom>
            <a:avLst/>
            <a:gdLst/>
            <a:ahLst/>
            <a:cxnLst/>
            <a:rect l="l" t="t" r="r" b="b"/>
            <a:pathLst>
              <a:path w="154939" h="31750">
                <a:moveTo>
                  <a:pt x="120974" y="0"/>
                </a:moveTo>
                <a:lnTo>
                  <a:pt x="126432" y="11905"/>
                </a:lnTo>
                <a:lnTo>
                  <a:pt x="0" y="11905"/>
                </a:lnTo>
                <a:lnTo>
                  <a:pt x="0" y="19644"/>
                </a:lnTo>
                <a:lnTo>
                  <a:pt x="126432" y="19644"/>
                </a:lnTo>
                <a:lnTo>
                  <a:pt x="120974" y="31550"/>
                </a:lnTo>
                <a:lnTo>
                  <a:pt x="154351" y="15775"/>
                </a:lnTo>
                <a:lnTo>
                  <a:pt x="120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4179522" y="6234293"/>
            <a:ext cx="198344" cy="28015"/>
          </a:xfrm>
          <a:custGeom>
            <a:avLst/>
            <a:gdLst/>
            <a:ahLst/>
            <a:cxnLst/>
            <a:rect l="l" t="t" r="r" b="b"/>
            <a:pathLst>
              <a:path w="224789" h="31750">
                <a:moveTo>
                  <a:pt x="191606" y="0"/>
                </a:moveTo>
                <a:lnTo>
                  <a:pt x="196743" y="11905"/>
                </a:lnTo>
                <a:lnTo>
                  <a:pt x="0" y="11905"/>
                </a:lnTo>
                <a:lnTo>
                  <a:pt x="0" y="19644"/>
                </a:lnTo>
                <a:lnTo>
                  <a:pt x="196743" y="19644"/>
                </a:lnTo>
                <a:lnTo>
                  <a:pt x="191606" y="31550"/>
                </a:lnTo>
                <a:lnTo>
                  <a:pt x="224739" y="15775"/>
                </a:lnTo>
                <a:lnTo>
                  <a:pt x="191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4521845" y="6234293"/>
            <a:ext cx="132790" cy="28015"/>
          </a:xfrm>
          <a:custGeom>
            <a:avLst/>
            <a:gdLst/>
            <a:ahLst/>
            <a:cxnLst/>
            <a:rect l="l" t="t" r="r" b="b"/>
            <a:pathLst>
              <a:path w="150494" h="31750">
                <a:moveTo>
                  <a:pt x="116864" y="0"/>
                </a:moveTo>
                <a:lnTo>
                  <a:pt x="122386" y="11905"/>
                </a:lnTo>
                <a:lnTo>
                  <a:pt x="0" y="11905"/>
                </a:lnTo>
                <a:lnTo>
                  <a:pt x="0" y="19644"/>
                </a:lnTo>
                <a:lnTo>
                  <a:pt x="122386" y="19644"/>
                </a:lnTo>
                <a:lnTo>
                  <a:pt x="116864" y="31550"/>
                </a:lnTo>
                <a:lnTo>
                  <a:pt x="150254" y="15775"/>
                </a:lnTo>
                <a:lnTo>
                  <a:pt x="116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805017" y="6234293"/>
            <a:ext cx="136712" cy="28015"/>
          </a:xfrm>
          <a:custGeom>
            <a:avLst/>
            <a:gdLst/>
            <a:ahLst/>
            <a:cxnLst/>
            <a:rect l="l" t="t" r="r" b="b"/>
            <a:pathLst>
              <a:path w="154939" h="31750">
                <a:moveTo>
                  <a:pt x="121359" y="0"/>
                </a:moveTo>
                <a:lnTo>
                  <a:pt x="126496" y="11905"/>
                </a:lnTo>
                <a:lnTo>
                  <a:pt x="0" y="11905"/>
                </a:lnTo>
                <a:lnTo>
                  <a:pt x="0" y="19644"/>
                </a:lnTo>
                <a:lnTo>
                  <a:pt x="126496" y="19644"/>
                </a:lnTo>
                <a:lnTo>
                  <a:pt x="121359" y="31550"/>
                </a:lnTo>
                <a:lnTo>
                  <a:pt x="154364" y="15775"/>
                </a:lnTo>
                <a:lnTo>
                  <a:pt x="121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 txBox="1"/>
          <p:nvPr/>
        </p:nvSpPr>
        <p:spPr>
          <a:xfrm>
            <a:off x="2736700" y="5210063"/>
            <a:ext cx="3742765" cy="121218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44826" marR="57152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Note: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After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2010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these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may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links.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extreme </a:t>
            </a:r>
            <a:r>
              <a:rPr sz="971" dirty="0">
                <a:latin typeface="Times New Roman"/>
                <a:cs typeface="Times New Roman"/>
              </a:rPr>
              <a:t>caution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when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testing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some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test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equipment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may </a:t>
            </a:r>
            <a:r>
              <a:rPr sz="971" dirty="0">
                <a:latin typeface="Times New Roman"/>
                <a:cs typeface="Times New Roman"/>
              </a:rPr>
              <a:t>assume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open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links.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for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31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  <a:p>
            <a:pPr marL="207880">
              <a:spcBef>
                <a:spcPts val="679"/>
              </a:spcBef>
            </a:pPr>
            <a:r>
              <a:rPr sz="1015" i="1" spc="234" dirty="0">
                <a:latin typeface="Times New Roman"/>
                <a:cs typeface="Times New Roman"/>
              </a:rPr>
              <a:t>P</a:t>
            </a:r>
            <a:r>
              <a:rPr sz="1015" i="1" spc="57" dirty="0">
                <a:latin typeface="Times New Roman"/>
                <a:cs typeface="Times New Roman"/>
              </a:rPr>
              <a:t> </a:t>
            </a:r>
            <a:r>
              <a:rPr sz="1015" spc="260" dirty="0">
                <a:latin typeface="Symbol"/>
                <a:cs typeface="Symbol"/>
              </a:rPr>
              <a:t></a:t>
            </a:r>
            <a:r>
              <a:rPr sz="1015" spc="-84" dirty="0">
                <a:latin typeface="Times New Roman"/>
                <a:cs typeface="Times New Roman"/>
              </a:rPr>
              <a:t> </a:t>
            </a:r>
            <a:r>
              <a:rPr sz="1015" i="1" spc="199" dirty="0">
                <a:latin typeface="Times New Roman"/>
                <a:cs typeface="Times New Roman"/>
              </a:rPr>
              <a:t>V</a:t>
            </a:r>
            <a:r>
              <a:rPr sz="1191" i="1" spc="297" baseline="-18518" dirty="0">
                <a:latin typeface="Times New Roman"/>
                <a:cs typeface="Times New Roman"/>
              </a:rPr>
              <a:t>a</a:t>
            </a:r>
            <a:r>
              <a:rPr sz="1191" i="1" spc="258" baseline="-18518" dirty="0">
                <a:latin typeface="Times New Roman"/>
                <a:cs typeface="Times New Roman"/>
              </a:rPr>
              <a:t> </a:t>
            </a:r>
            <a:r>
              <a:rPr sz="1015" spc="-437" dirty="0">
                <a:latin typeface="Symbol"/>
                <a:cs typeface="Symbol"/>
              </a:rPr>
              <a:t></a:t>
            </a:r>
            <a:r>
              <a:rPr sz="1015" spc="-53" dirty="0">
                <a:latin typeface="Times New Roman"/>
                <a:cs typeface="Times New Roman"/>
              </a:rPr>
              <a:t> </a:t>
            </a:r>
            <a:r>
              <a:rPr sz="1015" i="1" spc="212" dirty="0">
                <a:latin typeface="Times New Roman"/>
                <a:cs typeface="Times New Roman"/>
              </a:rPr>
              <a:t>I</a:t>
            </a:r>
            <a:r>
              <a:rPr sz="1191" i="1" spc="317" baseline="-18518" dirty="0">
                <a:latin typeface="Times New Roman"/>
                <a:cs typeface="Times New Roman"/>
              </a:rPr>
              <a:t>a</a:t>
            </a:r>
            <a:r>
              <a:rPr sz="1191" i="1" spc="357" baseline="-18518" dirty="0">
                <a:latin typeface="Times New Roman"/>
                <a:cs typeface="Times New Roman"/>
              </a:rPr>
              <a:t> </a:t>
            </a:r>
            <a:r>
              <a:rPr sz="1015" spc="238" dirty="0">
                <a:latin typeface="Symbol"/>
                <a:cs typeface="Symbol"/>
              </a:rPr>
              <a:t></a:t>
            </a:r>
            <a:r>
              <a:rPr sz="1015" i="1" spc="238" dirty="0">
                <a:latin typeface="Times New Roman"/>
                <a:cs typeface="Times New Roman"/>
              </a:rPr>
              <a:t>V</a:t>
            </a:r>
            <a:r>
              <a:rPr sz="1191" i="1" spc="357" baseline="-18518" dirty="0">
                <a:latin typeface="Times New Roman"/>
                <a:cs typeface="Times New Roman"/>
              </a:rPr>
              <a:t>b</a:t>
            </a:r>
            <a:r>
              <a:rPr sz="1191" i="1" spc="238" baseline="-18518" dirty="0">
                <a:latin typeface="Times New Roman"/>
                <a:cs typeface="Times New Roman"/>
              </a:rPr>
              <a:t> </a:t>
            </a:r>
            <a:r>
              <a:rPr sz="1015" spc="-437" dirty="0">
                <a:latin typeface="Symbol"/>
                <a:cs typeface="Symbol"/>
              </a:rPr>
              <a:t></a:t>
            </a:r>
            <a:r>
              <a:rPr sz="1015" spc="-57" dirty="0">
                <a:latin typeface="Times New Roman"/>
                <a:cs typeface="Times New Roman"/>
              </a:rPr>
              <a:t> </a:t>
            </a:r>
            <a:r>
              <a:rPr sz="1015" i="1" spc="194" dirty="0">
                <a:latin typeface="Times New Roman"/>
                <a:cs typeface="Times New Roman"/>
              </a:rPr>
              <a:t>I</a:t>
            </a:r>
            <a:r>
              <a:rPr sz="1191" i="1" spc="291" baseline="-18518" dirty="0">
                <a:latin typeface="Times New Roman"/>
                <a:cs typeface="Times New Roman"/>
              </a:rPr>
              <a:t>b</a:t>
            </a:r>
            <a:r>
              <a:rPr sz="1191" i="1" spc="331" baseline="-18518" dirty="0">
                <a:latin typeface="Times New Roman"/>
                <a:cs typeface="Times New Roman"/>
              </a:rPr>
              <a:t> </a:t>
            </a:r>
            <a:r>
              <a:rPr sz="1015" spc="238" dirty="0">
                <a:latin typeface="Symbol"/>
                <a:cs typeface="Symbol"/>
              </a:rPr>
              <a:t></a:t>
            </a:r>
            <a:r>
              <a:rPr sz="1015" i="1" spc="238" dirty="0">
                <a:latin typeface="Times New Roman"/>
                <a:cs typeface="Times New Roman"/>
              </a:rPr>
              <a:t>V</a:t>
            </a:r>
            <a:r>
              <a:rPr sz="1191" i="1" spc="357" baseline="-18518" dirty="0">
                <a:latin typeface="Times New Roman"/>
                <a:cs typeface="Times New Roman"/>
              </a:rPr>
              <a:t>c</a:t>
            </a:r>
            <a:r>
              <a:rPr sz="1191" i="1" spc="258" baseline="-18518" dirty="0">
                <a:latin typeface="Times New Roman"/>
                <a:cs typeface="Times New Roman"/>
              </a:rPr>
              <a:t> </a:t>
            </a:r>
            <a:r>
              <a:rPr sz="1015" spc="-437" dirty="0">
                <a:latin typeface="Symbol"/>
                <a:cs typeface="Symbol"/>
              </a:rPr>
              <a:t></a:t>
            </a:r>
            <a:r>
              <a:rPr sz="1015" spc="-57" dirty="0">
                <a:latin typeface="Times New Roman"/>
                <a:cs typeface="Times New Roman"/>
              </a:rPr>
              <a:t> </a:t>
            </a:r>
            <a:r>
              <a:rPr sz="1015" i="1" spc="172" dirty="0">
                <a:latin typeface="Times New Roman"/>
                <a:cs typeface="Times New Roman"/>
              </a:rPr>
              <a:t>I</a:t>
            </a:r>
            <a:r>
              <a:rPr sz="1191" i="1" spc="258" baseline="-18518" dirty="0">
                <a:latin typeface="Times New Roman"/>
                <a:cs typeface="Times New Roman"/>
              </a:rPr>
              <a:t>c</a:t>
            </a:r>
            <a:endParaRPr sz="1191" baseline="-18518" dirty="0">
              <a:latin typeface="Times New Roman"/>
              <a:cs typeface="Times New Roman"/>
            </a:endParaRPr>
          </a:p>
          <a:p>
            <a:pPr marL="44826">
              <a:spcBef>
                <a:spcPts val="206"/>
              </a:spcBef>
            </a:pP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14S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equation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 dirty="0">
              <a:latin typeface="Times New Roman"/>
              <a:cs typeface="Times New Roman"/>
            </a:endParaRPr>
          </a:p>
          <a:p>
            <a:pPr marL="202837">
              <a:spcBef>
                <a:spcPts val="710"/>
              </a:spcBef>
            </a:pPr>
            <a:r>
              <a:rPr sz="1103" i="1" spc="44" dirty="0">
                <a:latin typeface="Times New Roman"/>
                <a:cs typeface="Times New Roman"/>
              </a:rPr>
              <a:t>P </a:t>
            </a:r>
            <a:r>
              <a:rPr sz="1103" spc="-22" dirty="0">
                <a:latin typeface="Symbol"/>
                <a:cs typeface="Symbol"/>
              </a:rPr>
              <a:t></a:t>
            </a:r>
            <a:r>
              <a:rPr sz="1103" spc="-75" dirty="0">
                <a:latin typeface="Times New Roman"/>
                <a:cs typeface="Times New Roman"/>
              </a:rPr>
              <a:t> </a:t>
            </a:r>
            <a:r>
              <a:rPr sz="1103" i="1" dirty="0">
                <a:latin typeface="Times New Roman"/>
                <a:cs typeface="Times New Roman"/>
              </a:rPr>
              <a:t>V</a:t>
            </a:r>
            <a:r>
              <a:rPr sz="1324" i="1" baseline="-16666" dirty="0">
                <a:latin typeface="Times New Roman"/>
                <a:cs typeface="Times New Roman"/>
              </a:rPr>
              <a:t>an</a:t>
            </a:r>
            <a:r>
              <a:rPr sz="1324" i="1" spc="199" baseline="-16666" dirty="0">
                <a:latin typeface="Times New Roman"/>
                <a:cs typeface="Times New Roman"/>
              </a:rPr>
              <a:t> </a:t>
            </a:r>
            <a:r>
              <a:rPr sz="1103" spc="-618" dirty="0">
                <a:latin typeface="Symbol"/>
                <a:cs typeface="Symbol"/>
              </a:rPr>
              <a:t></a:t>
            </a:r>
            <a:r>
              <a:rPr sz="1103" spc="-106" dirty="0">
                <a:latin typeface="Times New Roman"/>
                <a:cs typeface="Times New Roman"/>
              </a:rPr>
              <a:t> </a:t>
            </a:r>
            <a:r>
              <a:rPr sz="1103" spc="84" dirty="0">
                <a:latin typeface="Times New Roman"/>
                <a:cs typeface="Times New Roman"/>
              </a:rPr>
              <a:t>(</a:t>
            </a:r>
            <a:r>
              <a:rPr sz="1103" i="1" spc="84" dirty="0">
                <a:latin typeface="Times New Roman"/>
                <a:cs typeface="Times New Roman"/>
              </a:rPr>
              <a:t>I</a:t>
            </a:r>
            <a:r>
              <a:rPr sz="1324" i="1" spc="125" baseline="-16666" dirty="0">
                <a:latin typeface="Times New Roman"/>
                <a:cs typeface="Times New Roman"/>
              </a:rPr>
              <a:t>a</a:t>
            </a:r>
            <a:r>
              <a:rPr sz="1324" i="1" spc="284" baseline="-16666" dirty="0">
                <a:latin typeface="Times New Roman"/>
                <a:cs typeface="Times New Roman"/>
              </a:rPr>
              <a:t> </a:t>
            </a:r>
            <a:r>
              <a:rPr sz="1103" dirty="0">
                <a:latin typeface="Symbol"/>
                <a:cs typeface="Symbol"/>
              </a:rPr>
              <a:t></a:t>
            </a:r>
            <a:r>
              <a:rPr sz="1103" spc="-4" dirty="0">
                <a:latin typeface="Times New Roman"/>
                <a:cs typeface="Times New Roman"/>
              </a:rPr>
              <a:t> </a:t>
            </a:r>
            <a:r>
              <a:rPr sz="1103" i="1" spc="71" dirty="0">
                <a:latin typeface="Times New Roman"/>
                <a:cs typeface="Times New Roman"/>
              </a:rPr>
              <a:t>I</a:t>
            </a:r>
            <a:r>
              <a:rPr sz="1324" i="1" spc="106" baseline="-16666" dirty="0">
                <a:latin typeface="Times New Roman"/>
                <a:cs typeface="Times New Roman"/>
              </a:rPr>
              <a:t>b</a:t>
            </a:r>
            <a:r>
              <a:rPr sz="1324" i="1" spc="-86" baseline="-16666" dirty="0">
                <a:latin typeface="Times New Roman"/>
                <a:cs typeface="Times New Roman"/>
              </a:rPr>
              <a:t> </a:t>
            </a:r>
            <a:r>
              <a:rPr sz="1103" dirty="0">
                <a:latin typeface="Times New Roman"/>
                <a:cs typeface="Times New Roman"/>
              </a:rPr>
              <a:t>)</a:t>
            </a:r>
            <a:r>
              <a:rPr sz="1103" spc="-44" dirty="0">
                <a:latin typeface="Times New Roman"/>
                <a:cs typeface="Times New Roman"/>
              </a:rPr>
              <a:t> </a:t>
            </a:r>
            <a:r>
              <a:rPr sz="1103" spc="-22" dirty="0">
                <a:latin typeface="Symbol"/>
                <a:cs typeface="Symbol"/>
              </a:rPr>
              <a:t></a:t>
            </a:r>
            <a:r>
              <a:rPr sz="1103" spc="-137" dirty="0">
                <a:latin typeface="Times New Roman"/>
                <a:cs typeface="Times New Roman"/>
              </a:rPr>
              <a:t> </a:t>
            </a:r>
            <a:r>
              <a:rPr sz="1103" i="1" dirty="0">
                <a:latin typeface="Times New Roman"/>
                <a:cs typeface="Times New Roman"/>
              </a:rPr>
              <a:t>V</a:t>
            </a:r>
            <a:r>
              <a:rPr sz="1324" i="1" baseline="-16666" dirty="0">
                <a:latin typeface="Times New Roman"/>
                <a:cs typeface="Times New Roman"/>
              </a:rPr>
              <a:t>cn</a:t>
            </a:r>
            <a:r>
              <a:rPr sz="1324" i="1" spc="251" baseline="-16666" dirty="0">
                <a:latin typeface="Times New Roman"/>
                <a:cs typeface="Times New Roman"/>
              </a:rPr>
              <a:t> </a:t>
            </a:r>
            <a:r>
              <a:rPr sz="1103" spc="-618" dirty="0">
                <a:latin typeface="Symbol"/>
                <a:cs typeface="Symbol"/>
              </a:rPr>
              <a:t></a:t>
            </a:r>
            <a:r>
              <a:rPr sz="1103" spc="-106" dirty="0">
                <a:latin typeface="Times New Roman"/>
                <a:cs typeface="Times New Roman"/>
              </a:rPr>
              <a:t> </a:t>
            </a:r>
            <a:r>
              <a:rPr sz="1103" spc="75" dirty="0">
                <a:latin typeface="Times New Roman"/>
                <a:cs typeface="Times New Roman"/>
              </a:rPr>
              <a:t>(</a:t>
            </a:r>
            <a:r>
              <a:rPr sz="1103" i="1" spc="75" dirty="0">
                <a:latin typeface="Times New Roman"/>
                <a:cs typeface="Times New Roman"/>
              </a:rPr>
              <a:t>I</a:t>
            </a:r>
            <a:r>
              <a:rPr sz="1324" i="1" spc="112" baseline="-16666" dirty="0">
                <a:latin typeface="Times New Roman"/>
                <a:cs typeface="Times New Roman"/>
              </a:rPr>
              <a:t>c</a:t>
            </a:r>
            <a:r>
              <a:rPr sz="1324" i="1" spc="291" baseline="-16666" dirty="0">
                <a:latin typeface="Times New Roman"/>
                <a:cs typeface="Times New Roman"/>
              </a:rPr>
              <a:t> </a:t>
            </a:r>
            <a:r>
              <a:rPr sz="1103" dirty="0">
                <a:latin typeface="Symbol"/>
                <a:cs typeface="Symbol"/>
              </a:rPr>
              <a:t></a:t>
            </a:r>
            <a:r>
              <a:rPr sz="1103" spc="-4" dirty="0">
                <a:latin typeface="Times New Roman"/>
                <a:cs typeface="Times New Roman"/>
              </a:rPr>
              <a:t> </a:t>
            </a:r>
            <a:r>
              <a:rPr sz="1103" i="1" spc="66" dirty="0" err="1">
                <a:latin typeface="Times New Roman"/>
                <a:cs typeface="Times New Roman"/>
              </a:rPr>
              <a:t>I</a:t>
            </a:r>
            <a:r>
              <a:rPr sz="1324" i="1" spc="99" baseline="-16666" dirty="0" err="1">
                <a:latin typeface="Times New Roman"/>
                <a:cs typeface="Times New Roman"/>
              </a:rPr>
              <a:t>b</a:t>
            </a:r>
            <a:r>
              <a:rPr sz="1324" i="1" spc="-86" baseline="-16666" dirty="0">
                <a:latin typeface="Times New Roman"/>
                <a:cs typeface="Times New Roman"/>
              </a:rPr>
              <a:t> </a:t>
            </a:r>
            <a:r>
              <a:rPr sz="1103" spc="-44" dirty="0">
                <a:latin typeface="Times New Roman"/>
                <a:cs typeface="Times New Roman"/>
              </a:rPr>
              <a:t>)</a:t>
            </a:r>
            <a:endParaRPr sz="1103" dirty="0">
              <a:latin typeface="Times New Roman"/>
              <a:cs typeface="Times New Roman"/>
            </a:endParaRPr>
          </a:p>
        </p:txBody>
      </p:sp>
      <p:sp>
        <p:nvSpPr>
          <p:cNvPr id="22" name="Subtitle 12">
            <a:extLst>
              <a:ext uri="{FF2B5EF4-FFF2-40B4-BE49-F238E27FC236}">
                <a16:creationId xmlns:a16="http://schemas.microsoft.com/office/drawing/2014/main" id="{496F89E0-2D28-106F-2A11-7A11B92051B2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Wye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806C9D-CD03-FA69-C0BE-F14A9C86AF37}"/>
              </a:ext>
            </a:extLst>
          </p:cNvPr>
          <p:cNvSpPr txBox="1"/>
          <p:nvPr/>
        </p:nvSpPr>
        <p:spPr>
          <a:xfrm>
            <a:off x="6041923" y="28148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60">
              <a:spcBef>
                <a:spcPts val="816"/>
              </a:spcBef>
            </a:pPr>
            <a:r>
              <a:rPr lang="en-US" sz="1800" b="1" dirty="0">
                <a:latin typeface="Arial"/>
                <a:cs typeface="Arial"/>
              </a:rPr>
              <a:t>Meter</a:t>
            </a:r>
            <a:r>
              <a:rPr lang="en-US" sz="1800" b="1" spc="-4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Forms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FB124C-E0A4-AF52-2D3B-E168A1337CD6}"/>
              </a:ext>
            </a:extLst>
          </p:cNvPr>
          <p:cNvSpPr txBox="1"/>
          <p:nvPr/>
        </p:nvSpPr>
        <p:spPr>
          <a:xfrm>
            <a:off x="2736700" y="1085654"/>
            <a:ext cx="5309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>
              <a:spcBef>
                <a:spcPts val="525"/>
              </a:spcBef>
            </a:pPr>
            <a:r>
              <a:rPr lang="en-US" sz="1800" b="1" spc="-9" dirty="0">
                <a:latin typeface="Arial"/>
                <a:cs typeface="Arial"/>
              </a:rPr>
              <a:t>Self-</a:t>
            </a:r>
            <a:r>
              <a:rPr lang="en-US" sz="1800" b="1" dirty="0">
                <a:latin typeface="Arial"/>
                <a:cs typeface="Arial"/>
              </a:rPr>
              <a:t>Contained</a:t>
            </a:r>
            <a:r>
              <a:rPr lang="en-US" sz="1800" b="1" spc="-22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88EAE7-842C-6433-8782-EC07CAB58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7C2852C-DF81-D8CD-E82E-5EA2E337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97682" y="1063958"/>
            <a:ext cx="2077010" cy="2030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56628">
              <a:spcBef>
                <a:spcPts val="366"/>
              </a:spcBef>
            </a:pPr>
            <a:r>
              <a:rPr sz="882" b="1" dirty="0">
                <a:latin typeface="Arial"/>
                <a:cs typeface="Arial"/>
              </a:rPr>
              <a:t>9S</a:t>
            </a:r>
            <a:r>
              <a:rPr sz="882" b="1" spc="20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07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0PT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3CT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125" y="1050359"/>
            <a:ext cx="1248896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9S</a:t>
            </a:r>
            <a:r>
              <a:rPr sz="882" b="1" spc="20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Blondel</a:t>
            </a:r>
            <a:r>
              <a:rPr sz="882" b="1" spc="207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3PT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3CT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693" y="1483630"/>
            <a:ext cx="1694961" cy="29085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3507" y="1304559"/>
            <a:ext cx="1726817" cy="3048414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95176"/>
              </p:ext>
            </p:extLst>
          </p:nvPr>
        </p:nvGraphicFramePr>
        <p:xfrm>
          <a:off x="2142230" y="5225975"/>
          <a:ext cx="2104464" cy="940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solidFill>
                            <a:srgbClr val="FFCC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FFCC00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FFCC00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FFCC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FFCC00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1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844673" y="6429750"/>
            <a:ext cx="3446369" cy="302496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11206" marR="4483">
              <a:lnSpc>
                <a:spcPts val="1121"/>
              </a:lnSpc>
              <a:spcBef>
                <a:spcPts val="159"/>
              </a:spcBef>
            </a:pPr>
            <a:r>
              <a:rPr sz="971" dirty="0">
                <a:latin typeface="Times New Roman"/>
                <a:cs typeface="Times New Roman"/>
              </a:rPr>
              <a:t>Vector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diagram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shown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with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ABC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rotation.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CBA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rotation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44" dirty="0">
                <a:latin typeface="Times New Roman"/>
                <a:cs typeface="Times New Roman"/>
              </a:rPr>
              <a:t>B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exchanged.</a:t>
            </a:r>
            <a:endParaRPr sz="971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8188" y="4949939"/>
            <a:ext cx="1322854" cy="1320613"/>
            <a:chOff x="2962131" y="5204175"/>
            <a:chExt cx="1499235" cy="1496695"/>
          </a:xfrm>
        </p:grpSpPr>
        <p:sp>
          <p:nvSpPr>
            <p:cNvPr id="13" name="object 13"/>
            <p:cNvSpPr/>
            <p:nvPr/>
          </p:nvSpPr>
          <p:spPr>
            <a:xfrm>
              <a:off x="2968886" y="5210930"/>
              <a:ext cx="1483995" cy="1482725"/>
            </a:xfrm>
            <a:custGeom>
              <a:avLst/>
              <a:gdLst/>
              <a:ahLst/>
              <a:cxnLst/>
              <a:rect l="l" t="t" r="r" b="b"/>
              <a:pathLst>
                <a:path w="1483995" h="1482725">
                  <a:moveTo>
                    <a:pt x="742168" y="1482674"/>
                  </a:moveTo>
                  <a:lnTo>
                    <a:pt x="790782" y="1481092"/>
                  </a:lnTo>
                  <a:lnTo>
                    <a:pt x="838578" y="1476412"/>
                  </a:lnTo>
                  <a:lnTo>
                    <a:pt x="885456" y="1468733"/>
                  </a:lnTo>
                  <a:lnTo>
                    <a:pt x="931316" y="1458153"/>
                  </a:lnTo>
                  <a:lnTo>
                    <a:pt x="976060" y="1444773"/>
                  </a:lnTo>
                  <a:lnTo>
                    <a:pt x="1019588" y="1428690"/>
                  </a:lnTo>
                  <a:lnTo>
                    <a:pt x="1061801" y="1410004"/>
                  </a:lnTo>
                  <a:lnTo>
                    <a:pt x="1102600" y="1388814"/>
                  </a:lnTo>
                  <a:lnTo>
                    <a:pt x="1141886" y="1365219"/>
                  </a:lnTo>
                  <a:lnTo>
                    <a:pt x="1179560" y="1339317"/>
                  </a:lnTo>
                  <a:lnTo>
                    <a:pt x="1215521" y="1311208"/>
                  </a:lnTo>
                  <a:lnTo>
                    <a:pt x="1249672" y="1280992"/>
                  </a:lnTo>
                  <a:lnTo>
                    <a:pt x="1281913" y="1248765"/>
                  </a:lnTo>
                  <a:lnTo>
                    <a:pt x="1312145" y="1214629"/>
                  </a:lnTo>
                  <a:lnTo>
                    <a:pt x="1340268" y="1178682"/>
                  </a:lnTo>
                  <a:lnTo>
                    <a:pt x="1366184" y="1141022"/>
                  </a:lnTo>
                  <a:lnTo>
                    <a:pt x="1389793" y="1101749"/>
                  </a:lnTo>
                  <a:lnTo>
                    <a:pt x="1410995" y="1060962"/>
                  </a:lnTo>
                  <a:lnTo>
                    <a:pt x="1429693" y="1018759"/>
                  </a:lnTo>
                  <a:lnTo>
                    <a:pt x="1445786" y="975240"/>
                  </a:lnTo>
                  <a:lnTo>
                    <a:pt x="1459176" y="930504"/>
                  </a:lnTo>
                  <a:lnTo>
                    <a:pt x="1469762" y="884650"/>
                  </a:lnTo>
                  <a:lnTo>
                    <a:pt x="1477447" y="837776"/>
                  </a:lnTo>
                  <a:lnTo>
                    <a:pt x="1482131" y="789982"/>
                  </a:lnTo>
                  <a:lnTo>
                    <a:pt x="1483714" y="741367"/>
                  </a:lnTo>
                  <a:lnTo>
                    <a:pt x="1482131" y="692751"/>
                  </a:lnTo>
                  <a:lnTo>
                    <a:pt x="1477447" y="644956"/>
                  </a:lnTo>
                  <a:lnTo>
                    <a:pt x="1469762" y="598081"/>
                  </a:lnTo>
                  <a:lnTo>
                    <a:pt x="1459176" y="552225"/>
                  </a:lnTo>
                  <a:lnTo>
                    <a:pt x="1445786" y="507487"/>
                  </a:lnTo>
                  <a:lnTo>
                    <a:pt x="1429693" y="463966"/>
                  </a:lnTo>
                  <a:lnTo>
                    <a:pt x="1410995" y="421760"/>
                  </a:lnTo>
                  <a:lnTo>
                    <a:pt x="1389793" y="380970"/>
                  </a:lnTo>
                  <a:lnTo>
                    <a:pt x="1366184" y="341694"/>
                  </a:lnTo>
                  <a:lnTo>
                    <a:pt x="1340268" y="304031"/>
                  </a:lnTo>
                  <a:lnTo>
                    <a:pt x="1312145" y="268080"/>
                  </a:lnTo>
                  <a:lnTo>
                    <a:pt x="1281913" y="233940"/>
                  </a:lnTo>
                  <a:lnTo>
                    <a:pt x="1249672" y="201710"/>
                  </a:lnTo>
                  <a:lnTo>
                    <a:pt x="1215521" y="171490"/>
                  </a:lnTo>
                  <a:lnTo>
                    <a:pt x="1179560" y="143378"/>
                  </a:lnTo>
                  <a:lnTo>
                    <a:pt x="1141886" y="117473"/>
                  </a:lnTo>
                  <a:lnTo>
                    <a:pt x="1102600" y="93874"/>
                  </a:lnTo>
                  <a:lnTo>
                    <a:pt x="1061801" y="72681"/>
                  </a:lnTo>
                  <a:lnTo>
                    <a:pt x="1019588" y="53993"/>
                  </a:lnTo>
                  <a:lnTo>
                    <a:pt x="976060" y="37907"/>
                  </a:lnTo>
                  <a:lnTo>
                    <a:pt x="931316" y="24525"/>
                  </a:lnTo>
                  <a:lnTo>
                    <a:pt x="885456" y="13943"/>
                  </a:lnTo>
                  <a:lnTo>
                    <a:pt x="838578" y="6263"/>
                  </a:lnTo>
                  <a:lnTo>
                    <a:pt x="790782" y="1582"/>
                  </a:lnTo>
                  <a:lnTo>
                    <a:pt x="742168" y="0"/>
                  </a:lnTo>
                  <a:lnTo>
                    <a:pt x="693513" y="1582"/>
                  </a:lnTo>
                  <a:lnTo>
                    <a:pt x="645678" y="6263"/>
                  </a:lnTo>
                  <a:lnTo>
                    <a:pt x="598761" y="13943"/>
                  </a:lnTo>
                  <a:lnTo>
                    <a:pt x="552862" y="24525"/>
                  </a:lnTo>
                  <a:lnTo>
                    <a:pt x="508081" y="37907"/>
                  </a:lnTo>
                  <a:lnTo>
                    <a:pt x="464517" y="53993"/>
                  </a:lnTo>
                  <a:lnTo>
                    <a:pt x="422268" y="72681"/>
                  </a:lnTo>
                  <a:lnTo>
                    <a:pt x="381435" y="93874"/>
                  </a:lnTo>
                  <a:lnTo>
                    <a:pt x="342116" y="117473"/>
                  </a:lnTo>
                  <a:lnTo>
                    <a:pt x="304411" y="143378"/>
                  </a:lnTo>
                  <a:lnTo>
                    <a:pt x="268419" y="171490"/>
                  </a:lnTo>
                  <a:lnTo>
                    <a:pt x="234239" y="201710"/>
                  </a:lnTo>
                  <a:lnTo>
                    <a:pt x="201971" y="233940"/>
                  </a:lnTo>
                  <a:lnTo>
                    <a:pt x="171714" y="268080"/>
                  </a:lnTo>
                  <a:lnTo>
                    <a:pt x="143567" y="304031"/>
                  </a:lnTo>
                  <a:lnTo>
                    <a:pt x="117630" y="341694"/>
                  </a:lnTo>
                  <a:lnTo>
                    <a:pt x="94001" y="380970"/>
                  </a:lnTo>
                  <a:lnTo>
                    <a:pt x="72780" y="421760"/>
                  </a:lnTo>
                  <a:lnTo>
                    <a:pt x="54067" y="463966"/>
                  </a:lnTo>
                  <a:lnTo>
                    <a:pt x="37960" y="507487"/>
                  </a:lnTo>
                  <a:lnTo>
                    <a:pt x="24559" y="552225"/>
                  </a:lnTo>
                  <a:lnTo>
                    <a:pt x="13963" y="598081"/>
                  </a:lnTo>
                  <a:lnTo>
                    <a:pt x="6272" y="644956"/>
                  </a:lnTo>
                  <a:lnTo>
                    <a:pt x="1584" y="692751"/>
                  </a:lnTo>
                  <a:lnTo>
                    <a:pt x="0" y="741367"/>
                  </a:lnTo>
                  <a:lnTo>
                    <a:pt x="1584" y="789982"/>
                  </a:lnTo>
                  <a:lnTo>
                    <a:pt x="6272" y="837776"/>
                  </a:lnTo>
                  <a:lnTo>
                    <a:pt x="13963" y="884650"/>
                  </a:lnTo>
                  <a:lnTo>
                    <a:pt x="24559" y="930504"/>
                  </a:lnTo>
                  <a:lnTo>
                    <a:pt x="37960" y="975240"/>
                  </a:lnTo>
                  <a:lnTo>
                    <a:pt x="54067" y="1018759"/>
                  </a:lnTo>
                  <a:lnTo>
                    <a:pt x="72780" y="1060962"/>
                  </a:lnTo>
                  <a:lnTo>
                    <a:pt x="94001" y="1101749"/>
                  </a:lnTo>
                  <a:lnTo>
                    <a:pt x="117630" y="1141022"/>
                  </a:lnTo>
                  <a:lnTo>
                    <a:pt x="143567" y="1178682"/>
                  </a:lnTo>
                  <a:lnTo>
                    <a:pt x="171714" y="1214629"/>
                  </a:lnTo>
                  <a:lnTo>
                    <a:pt x="201971" y="1248765"/>
                  </a:lnTo>
                  <a:lnTo>
                    <a:pt x="234239" y="1280992"/>
                  </a:lnTo>
                  <a:lnTo>
                    <a:pt x="268419" y="1311208"/>
                  </a:lnTo>
                  <a:lnTo>
                    <a:pt x="304411" y="1339317"/>
                  </a:lnTo>
                  <a:lnTo>
                    <a:pt x="342116" y="1365219"/>
                  </a:lnTo>
                  <a:lnTo>
                    <a:pt x="381435" y="1388814"/>
                  </a:lnTo>
                  <a:lnTo>
                    <a:pt x="422268" y="1410004"/>
                  </a:lnTo>
                  <a:lnTo>
                    <a:pt x="464517" y="1428690"/>
                  </a:lnTo>
                  <a:lnTo>
                    <a:pt x="508081" y="1444773"/>
                  </a:lnTo>
                  <a:lnTo>
                    <a:pt x="552862" y="1458153"/>
                  </a:lnTo>
                  <a:lnTo>
                    <a:pt x="598761" y="1468733"/>
                  </a:lnTo>
                  <a:lnTo>
                    <a:pt x="645678" y="1476412"/>
                  </a:lnTo>
                  <a:lnTo>
                    <a:pt x="693513" y="1481092"/>
                  </a:lnTo>
                  <a:lnTo>
                    <a:pt x="742168" y="1482674"/>
                  </a:lnTo>
                  <a:close/>
                </a:path>
              </a:pathLst>
            </a:custGeom>
            <a:ln w="13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8886" y="5210930"/>
              <a:ext cx="1483995" cy="1482725"/>
            </a:xfrm>
            <a:custGeom>
              <a:avLst/>
              <a:gdLst/>
              <a:ahLst/>
              <a:cxnLst/>
              <a:rect l="l" t="t" r="r" b="b"/>
              <a:pathLst>
                <a:path w="1483995" h="1482725">
                  <a:moveTo>
                    <a:pt x="0" y="741367"/>
                  </a:moveTo>
                  <a:lnTo>
                    <a:pt x="1483714" y="741367"/>
                  </a:lnTo>
                </a:path>
                <a:path w="1483995" h="1482725">
                  <a:moveTo>
                    <a:pt x="742168" y="0"/>
                  </a:moveTo>
                  <a:lnTo>
                    <a:pt x="742168" y="1482674"/>
                  </a:lnTo>
                </a:path>
              </a:pathLst>
            </a:custGeom>
            <a:ln w="7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1054" y="5952297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>
                  <a:moveTo>
                    <a:pt x="0" y="0"/>
                  </a:moveTo>
                  <a:lnTo>
                    <a:pt x="741546" y="0"/>
                  </a:lnTo>
                </a:path>
              </a:pathLst>
            </a:custGeom>
            <a:ln w="70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3682" y="5948582"/>
              <a:ext cx="374015" cy="632460"/>
            </a:xfrm>
            <a:custGeom>
              <a:avLst/>
              <a:gdLst/>
              <a:ahLst/>
              <a:cxnLst/>
              <a:rect l="l" t="t" r="r" b="b"/>
              <a:pathLst>
                <a:path w="374014" h="632459">
                  <a:moveTo>
                    <a:pt x="360608" y="0"/>
                  </a:moveTo>
                  <a:lnTo>
                    <a:pt x="0" y="624568"/>
                  </a:lnTo>
                  <a:lnTo>
                    <a:pt x="12510" y="631984"/>
                  </a:lnTo>
                  <a:lnTo>
                    <a:pt x="373457" y="7429"/>
                  </a:lnTo>
                  <a:lnTo>
                    <a:pt x="36060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3214" y="6517473"/>
              <a:ext cx="76038" cy="809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43682" y="5323987"/>
              <a:ext cx="374015" cy="632460"/>
            </a:xfrm>
            <a:custGeom>
              <a:avLst/>
              <a:gdLst/>
              <a:ahLst/>
              <a:cxnLst/>
              <a:rect l="l" t="t" r="r" b="b"/>
              <a:pathLst>
                <a:path w="374014" h="632460">
                  <a:moveTo>
                    <a:pt x="12510" y="0"/>
                  </a:moveTo>
                  <a:lnTo>
                    <a:pt x="0" y="7429"/>
                  </a:lnTo>
                  <a:lnTo>
                    <a:pt x="360608" y="632024"/>
                  </a:lnTo>
                  <a:lnTo>
                    <a:pt x="373457" y="624595"/>
                  </a:lnTo>
                  <a:lnTo>
                    <a:pt x="12510" y="0"/>
                  </a:lnTo>
                  <a:close/>
                </a:path>
              </a:pathLst>
            </a:custGeom>
            <a:solidFill>
              <a:srgbClr val="001A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3214" y="5306157"/>
              <a:ext cx="76038" cy="813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14435" y="5944866"/>
              <a:ext cx="721995" cy="15240"/>
            </a:xfrm>
            <a:custGeom>
              <a:avLst/>
              <a:gdLst/>
              <a:ahLst/>
              <a:cxnLst/>
              <a:rect l="l" t="t" r="r" b="b"/>
              <a:pathLst>
                <a:path w="721995" h="15239">
                  <a:moveTo>
                    <a:pt x="721555" y="0"/>
                  </a:moveTo>
                  <a:lnTo>
                    <a:pt x="0" y="0"/>
                  </a:lnTo>
                  <a:lnTo>
                    <a:pt x="0" y="14845"/>
                  </a:lnTo>
                  <a:lnTo>
                    <a:pt x="721555" y="14845"/>
                  </a:lnTo>
                  <a:lnTo>
                    <a:pt x="7215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5245" y="5908425"/>
              <a:ext cx="75741" cy="877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24453" y="5456301"/>
              <a:ext cx="300355" cy="508634"/>
            </a:xfrm>
            <a:custGeom>
              <a:avLst/>
              <a:gdLst/>
              <a:ahLst/>
              <a:cxnLst/>
              <a:rect l="l" t="t" r="r" b="b"/>
              <a:pathLst>
                <a:path w="300354" h="508635">
                  <a:moveTo>
                    <a:pt x="299770" y="497357"/>
                  </a:moveTo>
                  <a:lnTo>
                    <a:pt x="61963" y="85420"/>
                  </a:lnTo>
                  <a:lnTo>
                    <a:pt x="102412" y="62077"/>
                  </a:lnTo>
                  <a:lnTo>
                    <a:pt x="0" y="0"/>
                  </a:lnTo>
                  <a:lnTo>
                    <a:pt x="2362" y="119786"/>
                  </a:lnTo>
                  <a:lnTo>
                    <a:pt x="42684" y="96532"/>
                  </a:lnTo>
                  <a:lnTo>
                    <a:pt x="280504" y="508482"/>
                  </a:lnTo>
                  <a:lnTo>
                    <a:pt x="299770" y="497357"/>
                  </a:lnTo>
                  <a:close/>
                </a:path>
              </a:pathLst>
            </a:custGeom>
            <a:solidFill>
              <a:srgbClr val="001A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0072" y="5946902"/>
              <a:ext cx="300355" cy="508634"/>
            </a:xfrm>
            <a:custGeom>
              <a:avLst/>
              <a:gdLst/>
              <a:ahLst/>
              <a:cxnLst/>
              <a:rect l="l" t="t" r="r" b="b"/>
              <a:pathLst>
                <a:path w="300354" h="508635">
                  <a:moveTo>
                    <a:pt x="300101" y="10807"/>
                  </a:moveTo>
                  <a:lnTo>
                    <a:pt x="281165" y="0"/>
                  </a:lnTo>
                  <a:lnTo>
                    <a:pt x="43408" y="411861"/>
                  </a:lnTo>
                  <a:lnTo>
                    <a:pt x="2692" y="388378"/>
                  </a:lnTo>
                  <a:lnTo>
                    <a:pt x="0" y="508165"/>
                  </a:lnTo>
                  <a:lnTo>
                    <a:pt x="102730" y="446062"/>
                  </a:lnTo>
                  <a:lnTo>
                    <a:pt x="62420" y="422833"/>
                  </a:lnTo>
                  <a:lnTo>
                    <a:pt x="300101" y="1080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1054" y="5894603"/>
              <a:ext cx="581025" cy="115570"/>
            </a:xfrm>
            <a:custGeom>
              <a:avLst/>
              <a:gdLst/>
              <a:ahLst/>
              <a:cxnLst/>
              <a:rect l="l" t="t" r="r" b="b"/>
              <a:pathLst>
                <a:path w="581025" h="115570">
                  <a:moveTo>
                    <a:pt x="580593" y="57696"/>
                  </a:moveTo>
                  <a:lnTo>
                    <a:pt x="475500" y="0"/>
                  </a:lnTo>
                  <a:lnTo>
                    <a:pt x="475500" y="46558"/>
                  </a:lnTo>
                  <a:lnTo>
                    <a:pt x="0" y="46558"/>
                  </a:lnTo>
                  <a:lnTo>
                    <a:pt x="0" y="68834"/>
                  </a:lnTo>
                  <a:lnTo>
                    <a:pt x="475500" y="68834"/>
                  </a:lnTo>
                  <a:lnTo>
                    <a:pt x="475500" y="115392"/>
                  </a:lnTo>
                  <a:lnTo>
                    <a:pt x="580593" y="57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53716" y="5556967"/>
            <a:ext cx="195543" cy="150862"/>
          </a:xfrm>
          <a:prstGeom prst="rect">
            <a:avLst/>
          </a:prstGeom>
        </p:spPr>
        <p:txBody>
          <a:bodyPr vert="horz" wrap="square" lIns="0" tIns="29134" rIns="0" bIns="0" rtlCol="0">
            <a:spAutoFit/>
          </a:bodyPr>
          <a:lstStyle/>
          <a:p>
            <a:pPr marR="4483" algn="r">
              <a:spcBef>
                <a:spcPts val="229"/>
              </a:spcBef>
            </a:pPr>
            <a:r>
              <a:rPr sz="353" spc="-22" dirty="0">
                <a:latin typeface="Arial"/>
                <a:cs typeface="Arial"/>
              </a:rPr>
              <a:t>0°</a:t>
            </a:r>
            <a:endParaRPr sz="353">
              <a:latin typeface="Arial"/>
              <a:cs typeface="Arial"/>
            </a:endParaRPr>
          </a:p>
          <a:p>
            <a:pPr marL="11206">
              <a:spcBef>
                <a:spcPts val="146"/>
              </a:spcBef>
            </a:pPr>
            <a:r>
              <a:rPr sz="353" spc="-22" dirty="0">
                <a:latin typeface="Arial"/>
                <a:cs typeface="Arial"/>
              </a:rPr>
              <a:t>Va</a:t>
            </a:r>
            <a:endParaRPr sz="35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1710" y="5571428"/>
            <a:ext cx="112059" cy="69021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353" spc="-18" dirty="0">
                <a:latin typeface="Arial"/>
                <a:cs typeface="Arial"/>
              </a:rPr>
              <a:t>180°</a:t>
            </a:r>
            <a:endParaRPr sz="35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36577" y="5487178"/>
            <a:ext cx="59951" cy="69021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353" spc="-22" dirty="0">
                <a:latin typeface="Arial"/>
                <a:cs typeface="Arial"/>
              </a:rPr>
              <a:t>Ia</a:t>
            </a:r>
            <a:endParaRPr sz="35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8538" y="5222508"/>
            <a:ext cx="57149" cy="69021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353" spc="-22" dirty="0">
                <a:latin typeface="Arial"/>
                <a:cs typeface="Arial"/>
              </a:rPr>
              <a:t>Ic</a:t>
            </a:r>
            <a:endParaRPr sz="35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2410" y="4484773"/>
            <a:ext cx="3578599" cy="700546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11206" marR="4483">
              <a:lnSpc>
                <a:spcPct val="95700"/>
              </a:lnSpc>
              <a:spcBef>
                <a:spcPts val="137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preferred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method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wye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9S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above.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with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phase-neutral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voltage </a:t>
            </a:r>
            <a:r>
              <a:rPr sz="971" dirty="0">
                <a:latin typeface="Times New Roman"/>
                <a:cs typeface="Times New Roman"/>
              </a:rPr>
              <a:t>over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but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below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600V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low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ratio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PTs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now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commonly</a:t>
            </a:r>
            <a:r>
              <a:rPr sz="971" spc="-9" dirty="0">
                <a:latin typeface="Times New Roman"/>
                <a:cs typeface="Times New Roman"/>
              </a:rPr>
              <a:t> used.</a:t>
            </a:r>
            <a:endParaRPr sz="971" dirty="0">
              <a:latin typeface="Times New Roman"/>
              <a:cs typeface="Times New Roman"/>
            </a:endParaRPr>
          </a:p>
          <a:p>
            <a:pPr marR="606271" algn="r">
              <a:spcBef>
                <a:spcPts val="618"/>
              </a:spcBef>
            </a:pPr>
            <a:r>
              <a:rPr sz="353" spc="-18" dirty="0">
                <a:latin typeface="Arial"/>
                <a:cs typeface="Arial"/>
              </a:rPr>
              <a:t>270°</a:t>
            </a:r>
            <a:endParaRPr sz="353" dirty="0">
              <a:latin typeface="Arial"/>
              <a:cs typeface="Arial"/>
            </a:endParaRPr>
          </a:p>
          <a:p>
            <a:pPr>
              <a:spcBef>
                <a:spcPts val="119"/>
              </a:spcBef>
            </a:pPr>
            <a:endParaRPr sz="353" dirty="0">
              <a:latin typeface="Arial"/>
              <a:cs typeface="Arial"/>
            </a:endParaRPr>
          </a:p>
          <a:p>
            <a:pPr marR="836564" algn="r"/>
            <a:r>
              <a:rPr sz="353" spc="-22" dirty="0">
                <a:latin typeface="Arial"/>
                <a:cs typeface="Arial"/>
              </a:rPr>
              <a:t>Vc</a:t>
            </a:r>
            <a:endParaRPr sz="353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82218" y="5920658"/>
            <a:ext cx="292474" cy="404689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R="33059" algn="ctr">
              <a:spcBef>
                <a:spcPts val="115"/>
              </a:spcBef>
            </a:pPr>
            <a:r>
              <a:rPr sz="353" spc="-22" dirty="0">
                <a:latin typeface="Arial"/>
                <a:cs typeface="Arial"/>
              </a:rPr>
              <a:t>Ib</a:t>
            </a:r>
            <a:endParaRPr sz="35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3">
              <a:latin typeface="Arial"/>
              <a:cs typeface="Arial"/>
            </a:endParaRPr>
          </a:p>
          <a:p>
            <a:pPr>
              <a:spcBef>
                <a:spcPts val="278"/>
              </a:spcBef>
            </a:pPr>
            <a:endParaRPr sz="353">
              <a:latin typeface="Arial"/>
              <a:cs typeface="Arial"/>
            </a:endParaRPr>
          </a:p>
          <a:p>
            <a:pPr marL="11206">
              <a:spcBef>
                <a:spcPts val="4"/>
              </a:spcBef>
            </a:pPr>
            <a:r>
              <a:rPr sz="353" spc="-22" dirty="0">
                <a:latin typeface="Arial"/>
                <a:cs typeface="Arial"/>
              </a:rPr>
              <a:t>Vb</a:t>
            </a:r>
            <a:endParaRPr sz="353">
              <a:latin typeface="Arial"/>
              <a:cs typeface="Arial"/>
            </a:endParaRPr>
          </a:p>
          <a:p>
            <a:pPr>
              <a:spcBef>
                <a:spcPts val="207"/>
              </a:spcBef>
            </a:pPr>
            <a:endParaRPr sz="353">
              <a:latin typeface="Arial"/>
              <a:cs typeface="Arial"/>
            </a:endParaRPr>
          </a:p>
          <a:p>
            <a:pPr marR="4483" algn="r">
              <a:spcBef>
                <a:spcPts val="4"/>
              </a:spcBef>
            </a:pPr>
            <a:r>
              <a:rPr sz="353" spc="-22" dirty="0">
                <a:latin typeface="Arial"/>
                <a:cs typeface="Arial"/>
              </a:rPr>
              <a:t>90°</a:t>
            </a:r>
            <a:endParaRPr sz="353">
              <a:latin typeface="Arial"/>
              <a:cs typeface="Arial"/>
            </a:endParaRPr>
          </a:p>
        </p:txBody>
      </p:sp>
      <p:sp>
        <p:nvSpPr>
          <p:cNvPr id="32" name="Subtitle 12">
            <a:extLst>
              <a:ext uri="{FF2B5EF4-FFF2-40B4-BE49-F238E27FC236}">
                <a16:creationId xmlns:a16="http://schemas.microsoft.com/office/drawing/2014/main" id="{1C6E8256-297E-36F2-D764-EE7E19869353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Wye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C675A5-15E8-F820-D67A-74ECF2DF9075}"/>
              </a:ext>
            </a:extLst>
          </p:cNvPr>
          <p:cNvSpPr txBox="1"/>
          <p:nvPr/>
        </p:nvSpPr>
        <p:spPr>
          <a:xfrm>
            <a:off x="756513" y="2050061"/>
            <a:ext cx="232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algn="ctr">
              <a:spcBef>
                <a:spcPts val="525"/>
              </a:spcBef>
            </a:pPr>
            <a:r>
              <a:rPr lang="en-US" sz="1800" b="1" spc="-9" dirty="0">
                <a:latin typeface="Arial"/>
                <a:cs typeface="Arial"/>
              </a:rPr>
              <a:t>Transformer-</a:t>
            </a:r>
            <a:r>
              <a:rPr lang="en-US" sz="1800" b="1" dirty="0">
                <a:latin typeface="Arial"/>
                <a:cs typeface="Arial"/>
              </a:rPr>
              <a:t>Rated</a:t>
            </a:r>
            <a:r>
              <a:rPr lang="en-US" sz="1800" b="1" spc="53" dirty="0">
                <a:latin typeface="Arial"/>
                <a:cs typeface="Arial"/>
              </a:rPr>
              <a:t> </a:t>
            </a:r>
            <a:r>
              <a:rPr lang="en-US" sz="1800" b="1" spc="-9" dirty="0">
                <a:latin typeface="Arial"/>
                <a:cs typeface="Arial"/>
              </a:rPr>
              <a:t>Applications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331705F-0B54-B52D-BFE0-23B06FDB9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A1BDDAC-9F27-0034-D036-5B3F09A34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383" y="1298222"/>
            <a:ext cx="3753971" cy="59763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68360">
              <a:spcBef>
                <a:spcPts val="1019"/>
              </a:spcBef>
            </a:pPr>
            <a:r>
              <a:rPr sz="1059" b="1" spc="-9" dirty="0">
                <a:latin typeface="Arial"/>
                <a:cs typeface="Arial"/>
              </a:rPr>
              <a:t>Non-</a:t>
            </a:r>
            <a:r>
              <a:rPr sz="1059" b="1" dirty="0">
                <a:latin typeface="Arial"/>
                <a:cs typeface="Arial"/>
              </a:rPr>
              <a:t>Blondel</a:t>
            </a:r>
            <a:r>
              <a:rPr sz="1059" b="1" spc="9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Transformer-</a:t>
            </a:r>
            <a:r>
              <a:rPr sz="1059" b="1" dirty="0">
                <a:latin typeface="Arial"/>
                <a:cs typeface="Arial"/>
              </a:rPr>
              <a:t>Rated</a:t>
            </a:r>
            <a:r>
              <a:rPr sz="1059" b="1" spc="4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Applications</a:t>
            </a:r>
            <a:endParaRPr sz="1059" dirty="0">
              <a:latin typeface="Arial"/>
              <a:cs typeface="Arial"/>
            </a:endParaRPr>
          </a:p>
          <a:p>
            <a:pPr marL="68360" marR="57152">
              <a:lnSpc>
                <a:spcPct val="83400"/>
              </a:lnSpc>
              <a:spcBef>
                <a:spcPts val="393"/>
              </a:spcBef>
            </a:pP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wide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variety of</a:t>
            </a:r>
            <a:r>
              <a:rPr sz="971" spc="-9" dirty="0">
                <a:latin typeface="Times New Roman"/>
                <a:cs typeface="Times New Roman"/>
              </a:rPr>
              <a:t> 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four- </a:t>
            </a:r>
            <a:r>
              <a:rPr sz="971" dirty="0">
                <a:latin typeface="Times New Roman"/>
                <a:cs typeface="Times New Roman"/>
              </a:rPr>
              <a:t>wire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wye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grouped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number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and </a:t>
            </a:r>
            <a:r>
              <a:rPr sz="971" dirty="0">
                <a:latin typeface="Times New Roman"/>
                <a:cs typeface="Times New Roman"/>
              </a:rPr>
              <a:t>currents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used.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0095" y="1933404"/>
            <a:ext cx="306481" cy="435904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L="11206">
              <a:spcBef>
                <a:spcPts val="569"/>
              </a:spcBef>
            </a:pPr>
            <a:r>
              <a:rPr sz="971" dirty="0">
                <a:latin typeface="Times New Roman"/>
                <a:cs typeface="Times New Roman"/>
              </a:rPr>
              <a:t>2V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2I</a:t>
            </a:r>
            <a:endParaRPr sz="971">
              <a:latin typeface="Times New Roman"/>
              <a:cs typeface="Times New Roman"/>
            </a:endParaRPr>
          </a:p>
          <a:p>
            <a:pPr marL="11206">
              <a:spcBef>
                <a:spcPts val="481"/>
              </a:spcBef>
            </a:pPr>
            <a:r>
              <a:rPr sz="971" dirty="0">
                <a:latin typeface="Times New Roman"/>
                <a:cs typeface="Times New Roman"/>
              </a:rPr>
              <a:t>2V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3I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6918" y="1933404"/>
            <a:ext cx="1104900" cy="435904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L="11206">
              <a:spcBef>
                <a:spcPts val="569"/>
              </a:spcBef>
            </a:pPr>
            <a:r>
              <a:rPr sz="971" dirty="0">
                <a:latin typeface="Times New Roman"/>
                <a:cs typeface="Times New Roman"/>
              </a:rPr>
              <a:t>5S,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26S,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45S,</a:t>
            </a:r>
            <a:r>
              <a:rPr sz="971" spc="-26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66S</a:t>
            </a:r>
            <a:endParaRPr sz="971" dirty="0">
              <a:latin typeface="Times New Roman"/>
              <a:cs typeface="Times New Roman"/>
            </a:endParaRPr>
          </a:p>
          <a:p>
            <a:pPr marL="11206">
              <a:spcBef>
                <a:spcPts val="481"/>
              </a:spcBef>
            </a:pPr>
            <a:r>
              <a:rPr sz="971" dirty="0">
                <a:latin typeface="Times New Roman"/>
                <a:cs typeface="Times New Roman"/>
              </a:rPr>
              <a:t>6S,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7S,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29S,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36S,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46S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801" y="3209843"/>
            <a:ext cx="3623981" cy="1613127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6164">
              <a:lnSpc>
                <a:spcPts val="971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Only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wiring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diagrams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shown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below.</a:t>
            </a:r>
            <a:r>
              <a:rPr sz="971" spc="216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all </a:t>
            </a:r>
            <a:r>
              <a:rPr sz="971" dirty="0">
                <a:latin typeface="Times New Roman"/>
                <a:cs typeface="Times New Roman"/>
              </a:rPr>
              <a:t>cases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PTs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may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omitted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inputs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connected</a:t>
            </a:r>
            <a:r>
              <a:rPr sz="971" spc="-9" dirty="0">
                <a:latin typeface="Times New Roman"/>
                <a:cs typeface="Times New Roman"/>
              </a:rPr>
              <a:t> directly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if 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rated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full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line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voltage.</a:t>
            </a:r>
            <a:endParaRPr sz="971" dirty="0">
              <a:latin typeface="Times New Roman"/>
              <a:cs typeface="Times New Roman"/>
            </a:endParaRPr>
          </a:p>
          <a:p>
            <a:pPr marL="11206" marR="4483">
              <a:lnSpc>
                <a:spcPct val="83300"/>
              </a:lnSpc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2V2I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style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like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5S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inherently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compliant, </a:t>
            </a:r>
            <a:r>
              <a:rPr sz="971" dirty="0">
                <a:latin typeface="Times New Roman"/>
                <a:cs typeface="Times New Roman"/>
              </a:rPr>
              <a:t>however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when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described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below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becomes</a:t>
            </a:r>
            <a:r>
              <a:rPr sz="971" spc="-18" dirty="0">
                <a:latin typeface="Times New Roman"/>
                <a:cs typeface="Times New Roman"/>
              </a:rPr>
              <a:t> non-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running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multiple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through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CTs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are </a:t>
            </a:r>
            <a:r>
              <a:rPr sz="971" dirty="0">
                <a:latin typeface="Times New Roman"/>
                <a:cs typeface="Times New Roman"/>
              </a:rPr>
              <a:t>only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measuring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2V3I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style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meters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inherently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</a:t>
            </a:r>
            <a:r>
              <a:rPr sz="971" dirty="0">
                <a:latin typeface="Times New Roman"/>
                <a:cs typeface="Times New Roman"/>
              </a:rPr>
              <a:t>Blondel.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combining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currents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vectorally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 </a:t>
            </a:r>
            <a:r>
              <a:rPr sz="971" dirty="0">
                <a:latin typeface="Times New Roman"/>
                <a:cs typeface="Times New Roman"/>
              </a:rPr>
              <a:t>done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internal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Both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style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</a:t>
            </a:r>
            <a:r>
              <a:rPr sz="971" spc="-9" dirty="0">
                <a:latin typeface="Times New Roman"/>
                <a:cs typeface="Times New Roman"/>
              </a:rPr>
              <a:t> assumptions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</a:t>
            </a:r>
            <a:r>
              <a:rPr sz="971" spc="-9" dirty="0">
                <a:latin typeface="Times New Roman"/>
                <a:cs typeface="Times New Roman"/>
              </a:rPr>
              <a:t> 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error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functions.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details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errors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in </a:t>
            </a:r>
            <a:r>
              <a:rPr sz="971" dirty="0">
                <a:latin typeface="Times New Roman"/>
                <a:cs typeface="Times New Roman"/>
              </a:rPr>
              <a:t>these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Appendix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A.</a:t>
            </a:r>
            <a:endParaRPr sz="971" dirty="0">
              <a:latin typeface="Times New Roman"/>
              <a:cs typeface="Times New Roman"/>
            </a:endParaRPr>
          </a:p>
          <a:p>
            <a:pPr>
              <a:spcBef>
                <a:spcPts val="441"/>
              </a:spcBef>
            </a:pP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63" y="2768995"/>
            <a:ext cx="1639504" cy="29865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309" y="2768995"/>
            <a:ext cx="1639504" cy="2986531"/>
          </a:xfrm>
          <a:prstGeom prst="rect">
            <a:avLst/>
          </a:prstGeom>
        </p:spPr>
      </p:pic>
      <p:sp>
        <p:nvSpPr>
          <p:cNvPr id="12" name="Subtitle 12">
            <a:extLst>
              <a:ext uri="{FF2B5EF4-FFF2-40B4-BE49-F238E27FC236}">
                <a16:creationId xmlns:a16="http://schemas.microsoft.com/office/drawing/2014/main" id="{FABEA07B-706C-B402-E24A-9A86B3D3A996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Wye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ED29-5E4E-C4C3-59E0-3D556B7A233B}"/>
              </a:ext>
            </a:extLst>
          </p:cNvPr>
          <p:cNvSpPr txBox="1"/>
          <p:nvPr/>
        </p:nvSpPr>
        <p:spPr>
          <a:xfrm>
            <a:off x="802411" y="251854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036">
              <a:tabLst>
                <a:tab pos="1985228" algn="l"/>
              </a:tabLst>
            </a:pPr>
            <a:r>
              <a:rPr lang="nl-NL" sz="900" b="1" dirty="0">
                <a:latin typeface="Arial"/>
                <a:cs typeface="Arial"/>
              </a:rPr>
              <a:t>5S</a:t>
            </a:r>
            <a:r>
              <a:rPr lang="nl-NL" sz="900" b="1" spc="216" dirty="0">
                <a:latin typeface="Arial"/>
                <a:cs typeface="Arial"/>
              </a:rPr>
              <a:t> </a:t>
            </a:r>
            <a:r>
              <a:rPr lang="nl-NL" sz="900" b="1" spc="-9" dirty="0">
                <a:latin typeface="Arial"/>
                <a:cs typeface="Arial"/>
              </a:rPr>
              <a:t>(</a:t>
            </a:r>
            <a:r>
              <a:rPr lang="nl-NL" sz="900" b="1" spc="-119" dirty="0">
                <a:latin typeface="Arial"/>
                <a:cs typeface="Arial"/>
              </a:rPr>
              <a:t> </a:t>
            </a:r>
            <a:r>
              <a:rPr lang="nl-NL" sz="900" b="1" spc="-9" dirty="0">
                <a:latin typeface="Arial"/>
                <a:cs typeface="Arial"/>
              </a:rPr>
              <a:t>Non-</a:t>
            </a:r>
            <a:r>
              <a:rPr lang="nl-NL" sz="900" b="1" spc="-26" dirty="0">
                <a:latin typeface="Arial"/>
                <a:cs typeface="Arial"/>
              </a:rPr>
              <a:t>Blondel</a:t>
            </a:r>
            <a:r>
              <a:rPr lang="nl-NL" sz="900" b="1" spc="212" dirty="0">
                <a:latin typeface="Arial"/>
                <a:cs typeface="Arial"/>
              </a:rPr>
              <a:t> </a:t>
            </a:r>
            <a:r>
              <a:rPr lang="nl-NL" sz="900" b="1" dirty="0">
                <a:latin typeface="Arial"/>
                <a:cs typeface="Arial"/>
              </a:rPr>
              <a:t>2PT</a:t>
            </a:r>
            <a:r>
              <a:rPr lang="nl-NL" sz="900" b="1" spc="-18" dirty="0">
                <a:latin typeface="Arial"/>
                <a:cs typeface="Arial"/>
              </a:rPr>
              <a:t> </a:t>
            </a:r>
            <a:r>
              <a:rPr lang="nl-NL" sz="900" b="1" dirty="0">
                <a:latin typeface="Arial"/>
                <a:cs typeface="Arial"/>
              </a:rPr>
              <a:t>2CT</a:t>
            </a:r>
            <a:r>
              <a:rPr lang="nl-NL" sz="900" b="1" spc="-9" dirty="0">
                <a:latin typeface="Arial"/>
                <a:cs typeface="Arial"/>
              </a:rPr>
              <a:t> </a:t>
            </a:r>
            <a:r>
              <a:rPr lang="nl-NL" sz="900" b="1" spc="-44" dirty="0">
                <a:latin typeface="Arial"/>
                <a:cs typeface="Arial"/>
              </a:rPr>
              <a:t>)</a:t>
            </a:r>
            <a:r>
              <a:rPr lang="nl-NL" sz="900" b="1" dirty="0">
                <a:latin typeface="Arial"/>
                <a:cs typeface="Arial"/>
              </a:rPr>
              <a:t>	45S</a:t>
            </a:r>
            <a:r>
              <a:rPr lang="nl-NL" sz="900" b="1" spc="212" dirty="0">
                <a:latin typeface="Arial"/>
                <a:cs typeface="Arial"/>
              </a:rPr>
              <a:t> </a:t>
            </a:r>
            <a:r>
              <a:rPr lang="nl-NL" sz="900" b="1" spc="-9" dirty="0">
                <a:latin typeface="Arial"/>
                <a:cs typeface="Arial"/>
              </a:rPr>
              <a:t>(</a:t>
            </a:r>
            <a:r>
              <a:rPr lang="nl-NL" sz="900" b="1" spc="-119" dirty="0">
                <a:latin typeface="Arial"/>
                <a:cs typeface="Arial"/>
              </a:rPr>
              <a:t> </a:t>
            </a:r>
            <a:r>
              <a:rPr lang="nl-NL" sz="900" b="1" spc="-9" dirty="0">
                <a:latin typeface="Arial"/>
                <a:cs typeface="Arial"/>
              </a:rPr>
              <a:t>Non-</a:t>
            </a:r>
            <a:r>
              <a:rPr lang="nl-NL" sz="900" b="1" spc="-26" dirty="0">
                <a:latin typeface="Arial"/>
                <a:cs typeface="Arial"/>
              </a:rPr>
              <a:t>Blondel</a:t>
            </a:r>
            <a:r>
              <a:rPr lang="nl-NL" sz="900" b="1" spc="212" dirty="0">
                <a:latin typeface="Arial"/>
                <a:cs typeface="Arial"/>
              </a:rPr>
              <a:t> </a:t>
            </a:r>
            <a:r>
              <a:rPr lang="nl-NL" sz="900" b="1" dirty="0">
                <a:latin typeface="Arial"/>
                <a:cs typeface="Arial"/>
              </a:rPr>
              <a:t>2PT</a:t>
            </a:r>
            <a:r>
              <a:rPr lang="nl-NL" sz="900" b="1" spc="-18" dirty="0">
                <a:latin typeface="Arial"/>
                <a:cs typeface="Arial"/>
              </a:rPr>
              <a:t> </a:t>
            </a:r>
            <a:r>
              <a:rPr lang="nl-NL" sz="900" b="1" dirty="0">
                <a:latin typeface="Arial"/>
                <a:cs typeface="Arial"/>
              </a:rPr>
              <a:t>2CT</a:t>
            </a:r>
            <a:r>
              <a:rPr lang="nl-NL" sz="900" b="1" spc="-9" dirty="0">
                <a:latin typeface="Arial"/>
                <a:cs typeface="Arial"/>
              </a:rPr>
              <a:t> </a:t>
            </a:r>
            <a:r>
              <a:rPr lang="nl-NL" sz="900" b="1" spc="-44" dirty="0">
                <a:latin typeface="Arial"/>
                <a:cs typeface="Arial"/>
              </a:rPr>
              <a:t>)</a:t>
            </a:r>
            <a:endParaRPr lang="nl-NL" sz="900" dirty="0">
              <a:latin typeface="Arial"/>
              <a:cs typeface="Arial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9BA3FE-68F7-F653-BD77-683286550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40C933-1531-2801-AD92-AA58EB1A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5220" y="731875"/>
            <a:ext cx="3753971" cy="42386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  <a:tabLst>
                <a:tab pos="3731198" algn="l"/>
              </a:tabLst>
            </a:pPr>
            <a:r>
              <a:rPr sz="882" u="sng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	</a:t>
            </a:r>
            <a:endParaRPr sz="882" dirty="0">
              <a:latin typeface="Arial Unicode MS"/>
              <a:cs typeface="Arial Unicode MS"/>
            </a:endParaRPr>
          </a:p>
          <a:p>
            <a:pPr marR="31378" algn="ctr">
              <a:spcBef>
                <a:spcPts val="1068"/>
              </a:spcBef>
              <a:tabLst>
                <a:tab pos="1870922" algn="l"/>
              </a:tabLst>
            </a:pPr>
            <a:r>
              <a:rPr sz="882" b="1" dirty="0">
                <a:latin typeface="Arial"/>
                <a:cs typeface="Arial"/>
              </a:rPr>
              <a:t>26S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16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2PT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2CT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r>
              <a:rPr sz="882" b="1" dirty="0">
                <a:latin typeface="Arial"/>
                <a:cs typeface="Arial"/>
              </a:rPr>
              <a:t>	66S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12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2PT</a:t>
            </a:r>
            <a:r>
              <a:rPr sz="882" b="1" spc="-18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2CT</a:t>
            </a:r>
            <a:r>
              <a:rPr sz="882" b="1" spc="-9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2171" y="1280248"/>
            <a:ext cx="1658741" cy="29219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12378" y="4371686"/>
            <a:ext cx="3571315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11206" marR="4483">
              <a:lnSpc>
                <a:spcPts val="1015"/>
              </a:lnSpc>
              <a:spcBef>
                <a:spcPts val="159"/>
              </a:spcBef>
            </a:pPr>
            <a:r>
              <a:rPr sz="882" dirty="0">
                <a:latin typeface="Times New Roman"/>
                <a:cs typeface="Times New Roman"/>
              </a:rPr>
              <a:t>Note: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Some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“universal”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type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66S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meters</a:t>
            </a:r>
            <a:r>
              <a:rPr sz="882" spc="-9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may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require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both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pins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16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and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17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to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22" dirty="0">
                <a:latin typeface="Times New Roman"/>
                <a:cs typeface="Times New Roman"/>
              </a:rPr>
              <a:t>be </a:t>
            </a:r>
            <a:r>
              <a:rPr sz="882" dirty="0">
                <a:latin typeface="Times New Roman"/>
                <a:cs typeface="Times New Roman"/>
              </a:rPr>
              <a:t>connected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to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neutral.</a:t>
            </a:r>
            <a:endParaRPr sz="882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9274" y="1316334"/>
            <a:ext cx="1658741" cy="292195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139274" y="4834869"/>
            <a:ext cx="1439395" cy="1437154"/>
            <a:chOff x="2858403" y="4922356"/>
            <a:chExt cx="1631314" cy="1628775"/>
          </a:xfrm>
        </p:grpSpPr>
        <p:sp>
          <p:nvSpPr>
            <p:cNvPr id="10" name="object 10"/>
            <p:cNvSpPr/>
            <p:nvPr/>
          </p:nvSpPr>
          <p:spPr>
            <a:xfrm>
              <a:off x="2865070" y="4929023"/>
              <a:ext cx="1617980" cy="1615440"/>
            </a:xfrm>
            <a:custGeom>
              <a:avLst/>
              <a:gdLst/>
              <a:ahLst/>
              <a:cxnLst/>
              <a:rect l="l" t="t" r="r" b="b"/>
              <a:pathLst>
                <a:path w="1617979" h="1615440">
                  <a:moveTo>
                    <a:pt x="808504" y="1615152"/>
                  </a:moveTo>
                  <a:lnTo>
                    <a:pt x="855897" y="1613778"/>
                  </a:lnTo>
                  <a:lnTo>
                    <a:pt x="902589" y="1609705"/>
                  </a:lnTo>
                  <a:lnTo>
                    <a:pt x="948503" y="1603011"/>
                  </a:lnTo>
                  <a:lnTo>
                    <a:pt x="993561" y="1593772"/>
                  </a:lnTo>
                  <a:lnTo>
                    <a:pt x="1037686" y="1582065"/>
                  </a:lnTo>
                  <a:lnTo>
                    <a:pt x="1080802" y="1567966"/>
                  </a:lnTo>
                  <a:lnTo>
                    <a:pt x="1122830" y="1551551"/>
                  </a:lnTo>
                  <a:lnTo>
                    <a:pt x="1163694" y="1532898"/>
                  </a:lnTo>
                  <a:lnTo>
                    <a:pt x="1203317" y="1512083"/>
                  </a:lnTo>
                  <a:lnTo>
                    <a:pt x="1241622" y="1489182"/>
                  </a:lnTo>
                  <a:lnTo>
                    <a:pt x="1278530" y="1464272"/>
                  </a:lnTo>
                  <a:lnTo>
                    <a:pt x="1313966" y="1437429"/>
                  </a:lnTo>
                  <a:lnTo>
                    <a:pt x="1347852" y="1408731"/>
                  </a:lnTo>
                  <a:lnTo>
                    <a:pt x="1380111" y="1378253"/>
                  </a:lnTo>
                  <a:lnTo>
                    <a:pt x="1410666" y="1346072"/>
                  </a:lnTo>
                  <a:lnTo>
                    <a:pt x="1439439" y="1312265"/>
                  </a:lnTo>
                  <a:lnTo>
                    <a:pt x="1466354" y="1276908"/>
                  </a:lnTo>
                  <a:lnTo>
                    <a:pt x="1491333" y="1240078"/>
                  </a:lnTo>
                  <a:lnTo>
                    <a:pt x="1514299" y="1201851"/>
                  </a:lnTo>
                  <a:lnTo>
                    <a:pt x="1535175" y="1162304"/>
                  </a:lnTo>
                  <a:lnTo>
                    <a:pt x="1553884" y="1121514"/>
                  </a:lnTo>
                  <a:lnTo>
                    <a:pt x="1570349" y="1079557"/>
                  </a:lnTo>
                  <a:lnTo>
                    <a:pt x="1584493" y="1036509"/>
                  </a:lnTo>
                  <a:lnTo>
                    <a:pt x="1596238" y="992448"/>
                  </a:lnTo>
                  <a:lnTo>
                    <a:pt x="1605507" y="947449"/>
                  </a:lnTo>
                  <a:lnTo>
                    <a:pt x="1612224" y="901589"/>
                  </a:lnTo>
                  <a:lnTo>
                    <a:pt x="1616310" y="854945"/>
                  </a:lnTo>
                  <a:lnTo>
                    <a:pt x="1617689" y="807593"/>
                  </a:lnTo>
                  <a:lnTo>
                    <a:pt x="1616310" y="760280"/>
                  </a:lnTo>
                  <a:lnTo>
                    <a:pt x="1612224" y="713668"/>
                  </a:lnTo>
                  <a:lnTo>
                    <a:pt x="1605507" y="667836"/>
                  </a:lnTo>
                  <a:lnTo>
                    <a:pt x="1596238" y="622858"/>
                  </a:lnTo>
                  <a:lnTo>
                    <a:pt x="1584493" y="578814"/>
                  </a:lnTo>
                  <a:lnTo>
                    <a:pt x="1570349" y="535779"/>
                  </a:lnTo>
                  <a:lnTo>
                    <a:pt x="1553884" y="493830"/>
                  </a:lnTo>
                  <a:lnTo>
                    <a:pt x="1535175" y="453044"/>
                  </a:lnTo>
                  <a:lnTo>
                    <a:pt x="1514299" y="413498"/>
                  </a:lnTo>
                  <a:lnTo>
                    <a:pt x="1491333" y="375269"/>
                  </a:lnTo>
                  <a:lnTo>
                    <a:pt x="1466354" y="338434"/>
                  </a:lnTo>
                  <a:lnTo>
                    <a:pt x="1439439" y="303070"/>
                  </a:lnTo>
                  <a:lnTo>
                    <a:pt x="1410666" y="269253"/>
                  </a:lnTo>
                  <a:lnTo>
                    <a:pt x="1380111" y="237061"/>
                  </a:lnTo>
                  <a:lnTo>
                    <a:pt x="1347852" y="206570"/>
                  </a:lnTo>
                  <a:lnTo>
                    <a:pt x="1313966" y="177858"/>
                  </a:lnTo>
                  <a:lnTo>
                    <a:pt x="1278530" y="151000"/>
                  </a:lnTo>
                  <a:lnTo>
                    <a:pt x="1241622" y="126075"/>
                  </a:lnTo>
                  <a:lnTo>
                    <a:pt x="1203317" y="103159"/>
                  </a:lnTo>
                  <a:lnTo>
                    <a:pt x="1163694" y="82328"/>
                  </a:lnTo>
                  <a:lnTo>
                    <a:pt x="1122830" y="63660"/>
                  </a:lnTo>
                  <a:lnTo>
                    <a:pt x="1080802" y="47232"/>
                  </a:lnTo>
                  <a:lnTo>
                    <a:pt x="1037686" y="33120"/>
                  </a:lnTo>
                  <a:lnTo>
                    <a:pt x="993561" y="21402"/>
                  </a:lnTo>
                  <a:lnTo>
                    <a:pt x="948503" y="12154"/>
                  </a:lnTo>
                  <a:lnTo>
                    <a:pt x="902589" y="5453"/>
                  </a:lnTo>
                  <a:lnTo>
                    <a:pt x="855897" y="1376"/>
                  </a:lnTo>
                  <a:lnTo>
                    <a:pt x="808504" y="0"/>
                  </a:lnTo>
                  <a:lnTo>
                    <a:pt x="761143" y="1376"/>
                  </a:lnTo>
                  <a:lnTo>
                    <a:pt x="714485" y="5453"/>
                  </a:lnTo>
                  <a:lnTo>
                    <a:pt x="668605" y="12154"/>
                  </a:lnTo>
                  <a:lnTo>
                    <a:pt x="623581" y="21402"/>
                  </a:lnTo>
                  <a:lnTo>
                    <a:pt x="579490" y="33120"/>
                  </a:lnTo>
                  <a:lnTo>
                    <a:pt x="536408" y="47232"/>
                  </a:lnTo>
                  <a:lnTo>
                    <a:pt x="494414" y="63660"/>
                  </a:lnTo>
                  <a:lnTo>
                    <a:pt x="453583" y="82328"/>
                  </a:lnTo>
                  <a:lnTo>
                    <a:pt x="413993" y="103159"/>
                  </a:lnTo>
                  <a:lnTo>
                    <a:pt x="375721" y="126075"/>
                  </a:lnTo>
                  <a:lnTo>
                    <a:pt x="338844" y="151000"/>
                  </a:lnTo>
                  <a:lnTo>
                    <a:pt x="303439" y="177858"/>
                  </a:lnTo>
                  <a:lnTo>
                    <a:pt x="269583" y="206570"/>
                  </a:lnTo>
                  <a:lnTo>
                    <a:pt x="237353" y="237061"/>
                  </a:lnTo>
                  <a:lnTo>
                    <a:pt x="206826" y="269253"/>
                  </a:lnTo>
                  <a:lnTo>
                    <a:pt x="178079" y="303070"/>
                  </a:lnTo>
                  <a:lnTo>
                    <a:pt x="151189" y="338434"/>
                  </a:lnTo>
                  <a:lnTo>
                    <a:pt x="126233" y="375269"/>
                  </a:lnTo>
                  <a:lnTo>
                    <a:pt x="103289" y="413498"/>
                  </a:lnTo>
                  <a:lnTo>
                    <a:pt x="82432" y="453044"/>
                  </a:lnTo>
                  <a:lnTo>
                    <a:pt x="63741" y="493830"/>
                  </a:lnTo>
                  <a:lnTo>
                    <a:pt x="47292" y="535779"/>
                  </a:lnTo>
                  <a:lnTo>
                    <a:pt x="33163" y="578814"/>
                  </a:lnTo>
                  <a:lnTo>
                    <a:pt x="21429" y="622858"/>
                  </a:lnTo>
                  <a:lnTo>
                    <a:pt x="12169" y="667836"/>
                  </a:lnTo>
                  <a:lnTo>
                    <a:pt x="5460" y="713668"/>
                  </a:lnTo>
                  <a:lnTo>
                    <a:pt x="1377" y="760280"/>
                  </a:lnTo>
                  <a:lnTo>
                    <a:pt x="0" y="807593"/>
                  </a:lnTo>
                  <a:lnTo>
                    <a:pt x="1377" y="854945"/>
                  </a:lnTo>
                  <a:lnTo>
                    <a:pt x="5460" y="901589"/>
                  </a:lnTo>
                  <a:lnTo>
                    <a:pt x="12169" y="947449"/>
                  </a:lnTo>
                  <a:lnTo>
                    <a:pt x="21429" y="992448"/>
                  </a:lnTo>
                  <a:lnTo>
                    <a:pt x="33163" y="1036509"/>
                  </a:lnTo>
                  <a:lnTo>
                    <a:pt x="47292" y="1079557"/>
                  </a:lnTo>
                  <a:lnTo>
                    <a:pt x="63741" y="1121514"/>
                  </a:lnTo>
                  <a:lnTo>
                    <a:pt x="82432" y="1162304"/>
                  </a:lnTo>
                  <a:lnTo>
                    <a:pt x="103289" y="1201851"/>
                  </a:lnTo>
                  <a:lnTo>
                    <a:pt x="126233" y="1240078"/>
                  </a:lnTo>
                  <a:lnTo>
                    <a:pt x="151189" y="1276908"/>
                  </a:lnTo>
                  <a:lnTo>
                    <a:pt x="178079" y="1312265"/>
                  </a:lnTo>
                  <a:lnTo>
                    <a:pt x="206826" y="1346072"/>
                  </a:lnTo>
                  <a:lnTo>
                    <a:pt x="237353" y="1378253"/>
                  </a:lnTo>
                  <a:lnTo>
                    <a:pt x="269583" y="1408731"/>
                  </a:lnTo>
                  <a:lnTo>
                    <a:pt x="303439" y="1437429"/>
                  </a:lnTo>
                  <a:lnTo>
                    <a:pt x="338844" y="1464272"/>
                  </a:lnTo>
                  <a:lnTo>
                    <a:pt x="375721" y="1489182"/>
                  </a:lnTo>
                  <a:lnTo>
                    <a:pt x="413993" y="1512083"/>
                  </a:lnTo>
                  <a:lnTo>
                    <a:pt x="453583" y="1532898"/>
                  </a:lnTo>
                  <a:lnTo>
                    <a:pt x="494414" y="1551551"/>
                  </a:lnTo>
                  <a:lnTo>
                    <a:pt x="536408" y="1567966"/>
                  </a:lnTo>
                  <a:lnTo>
                    <a:pt x="579490" y="1582065"/>
                  </a:lnTo>
                  <a:lnTo>
                    <a:pt x="623581" y="1593772"/>
                  </a:lnTo>
                  <a:lnTo>
                    <a:pt x="668605" y="1603011"/>
                  </a:lnTo>
                  <a:lnTo>
                    <a:pt x="714485" y="1609705"/>
                  </a:lnTo>
                  <a:lnTo>
                    <a:pt x="761143" y="1613778"/>
                  </a:lnTo>
                  <a:lnTo>
                    <a:pt x="808504" y="1615152"/>
                  </a:lnTo>
                  <a:close/>
                </a:path>
              </a:pathLst>
            </a:custGeom>
            <a:ln w="128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5070" y="4929023"/>
              <a:ext cx="1617980" cy="1615440"/>
            </a:xfrm>
            <a:custGeom>
              <a:avLst/>
              <a:gdLst/>
              <a:ahLst/>
              <a:cxnLst/>
              <a:rect l="l" t="t" r="r" b="b"/>
              <a:pathLst>
                <a:path w="1617979" h="1615440">
                  <a:moveTo>
                    <a:pt x="0" y="807593"/>
                  </a:moveTo>
                  <a:lnTo>
                    <a:pt x="1617689" y="807593"/>
                  </a:lnTo>
                </a:path>
                <a:path w="1617979" h="1615440">
                  <a:moveTo>
                    <a:pt x="808504" y="0"/>
                  </a:moveTo>
                  <a:lnTo>
                    <a:pt x="808504" y="1615152"/>
                  </a:lnTo>
                </a:path>
              </a:pathLst>
            </a:custGeom>
            <a:ln w="64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69495" y="5509268"/>
            <a:ext cx="80122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22" dirty="0">
                <a:latin typeface="Arial"/>
                <a:cs typeface="Arial"/>
              </a:rPr>
              <a:t>0°</a:t>
            </a:r>
            <a:endParaRPr sz="44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4171" y="6251266"/>
            <a:ext cx="116541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22" dirty="0">
                <a:latin typeface="Arial"/>
                <a:cs typeface="Arial"/>
              </a:rPr>
              <a:t>90°</a:t>
            </a:r>
            <a:endParaRPr sz="44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2883" y="5509268"/>
            <a:ext cx="151279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18" dirty="0">
                <a:latin typeface="Arial"/>
                <a:cs typeface="Arial"/>
              </a:rPr>
              <a:t>180°</a:t>
            </a:r>
            <a:endParaRPr sz="44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1204" y="4767016"/>
            <a:ext cx="151279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18" dirty="0">
                <a:latin typeface="Arial"/>
                <a:cs typeface="Arial"/>
              </a:rPr>
              <a:t>270°</a:t>
            </a:r>
            <a:endParaRPr sz="441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95616" y="4932207"/>
            <a:ext cx="1081928" cy="663388"/>
            <a:chOff x="3262256" y="5032673"/>
            <a:chExt cx="1226185" cy="751840"/>
          </a:xfrm>
        </p:grpSpPr>
        <p:sp>
          <p:nvSpPr>
            <p:cNvPr id="17" name="object 17"/>
            <p:cNvSpPr/>
            <p:nvPr/>
          </p:nvSpPr>
          <p:spPr>
            <a:xfrm>
              <a:off x="3673574" y="5728589"/>
              <a:ext cx="787400" cy="16510"/>
            </a:xfrm>
            <a:custGeom>
              <a:avLst/>
              <a:gdLst/>
              <a:ahLst/>
              <a:cxnLst/>
              <a:rect l="l" t="t" r="r" b="b"/>
              <a:pathLst>
                <a:path w="787400" h="16510">
                  <a:moveTo>
                    <a:pt x="786976" y="0"/>
                  </a:moveTo>
                  <a:lnTo>
                    <a:pt x="0" y="0"/>
                  </a:lnTo>
                  <a:lnTo>
                    <a:pt x="0" y="16363"/>
                  </a:lnTo>
                  <a:lnTo>
                    <a:pt x="786976" y="16363"/>
                  </a:lnTo>
                  <a:lnTo>
                    <a:pt x="7869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5342" y="5689133"/>
              <a:ext cx="82562" cy="952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73508" y="5052195"/>
              <a:ext cx="407670" cy="688975"/>
            </a:xfrm>
            <a:custGeom>
              <a:avLst/>
              <a:gdLst/>
              <a:ahLst/>
              <a:cxnLst/>
              <a:rect l="l" t="t" r="r" b="b"/>
              <a:pathLst>
                <a:path w="407670" h="688975">
                  <a:moveTo>
                    <a:pt x="14133" y="0"/>
                  </a:moveTo>
                  <a:lnTo>
                    <a:pt x="0" y="8091"/>
                  </a:lnTo>
                  <a:lnTo>
                    <a:pt x="393648" y="688595"/>
                  </a:lnTo>
                  <a:lnTo>
                    <a:pt x="407139" y="680568"/>
                  </a:lnTo>
                  <a:lnTo>
                    <a:pt x="14133" y="0"/>
                  </a:lnTo>
                  <a:close/>
                </a:path>
              </a:pathLst>
            </a:custGeom>
            <a:solidFill>
              <a:srgbClr val="001A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2256" y="5032673"/>
              <a:ext cx="83230" cy="8823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10914" y="5104599"/>
              <a:ext cx="125730" cy="632460"/>
            </a:xfrm>
            <a:custGeom>
              <a:avLst/>
              <a:gdLst/>
              <a:ahLst/>
              <a:cxnLst/>
              <a:rect l="l" t="t" r="r" b="b"/>
              <a:pathLst>
                <a:path w="125729" h="632460">
                  <a:moveTo>
                    <a:pt x="125641" y="113804"/>
                  </a:moveTo>
                  <a:lnTo>
                    <a:pt x="62649" y="0"/>
                  </a:lnTo>
                  <a:lnTo>
                    <a:pt x="0" y="113804"/>
                  </a:lnTo>
                  <a:lnTo>
                    <a:pt x="50774" y="113804"/>
                  </a:lnTo>
                  <a:lnTo>
                    <a:pt x="50774" y="632028"/>
                  </a:lnTo>
                  <a:lnTo>
                    <a:pt x="74866" y="632028"/>
                  </a:lnTo>
                  <a:lnTo>
                    <a:pt x="74866" y="113804"/>
                  </a:lnTo>
                  <a:lnTo>
                    <a:pt x="125641" y="113804"/>
                  </a:lnTo>
                  <a:close/>
                </a:path>
              </a:pathLst>
            </a:custGeom>
            <a:solidFill>
              <a:srgbClr val="001A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7798" y="5420588"/>
              <a:ext cx="554355" cy="327025"/>
            </a:xfrm>
            <a:custGeom>
              <a:avLst/>
              <a:gdLst/>
              <a:ahLst/>
              <a:cxnLst/>
              <a:rect l="l" t="t" r="r" b="b"/>
              <a:pathLst>
                <a:path w="554354" h="327025">
                  <a:moveTo>
                    <a:pt x="554278" y="0"/>
                  </a:moveTo>
                  <a:lnTo>
                    <a:pt x="423875" y="2565"/>
                  </a:lnTo>
                  <a:lnTo>
                    <a:pt x="449313" y="46710"/>
                  </a:lnTo>
                  <a:lnTo>
                    <a:pt x="0" y="305765"/>
                  </a:lnTo>
                  <a:lnTo>
                    <a:pt x="12204" y="326618"/>
                  </a:lnTo>
                  <a:lnTo>
                    <a:pt x="461289" y="67462"/>
                  </a:lnTo>
                  <a:lnTo>
                    <a:pt x="486765" y="111645"/>
                  </a:lnTo>
                  <a:lnTo>
                    <a:pt x="5542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94122" y="5132182"/>
            <a:ext cx="409015" cy="32227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22" dirty="0">
                <a:latin typeface="Arial"/>
                <a:cs typeface="Arial"/>
              </a:rPr>
              <a:t>Icb</a:t>
            </a:r>
            <a:endParaRPr sz="44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1">
              <a:latin typeface="Arial"/>
              <a:cs typeface="Arial"/>
            </a:endParaRPr>
          </a:p>
          <a:p>
            <a:pPr>
              <a:spcBef>
                <a:spcPts val="344"/>
              </a:spcBef>
            </a:pPr>
            <a:endParaRPr sz="441">
              <a:latin typeface="Arial"/>
              <a:cs typeface="Arial"/>
            </a:endParaRPr>
          </a:p>
          <a:p>
            <a:pPr marR="4483" algn="r"/>
            <a:r>
              <a:rPr sz="441" spc="-22" dirty="0">
                <a:latin typeface="Arial"/>
                <a:cs typeface="Arial"/>
              </a:rPr>
              <a:t>Iab</a:t>
            </a:r>
            <a:endParaRPr sz="44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09272" y="5589108"/>
            <a:ext cx="85165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22" dirty="0">
                <a:latin typeface="Arial"/>
                <a:cs typeface="Arial"/>
              </a:rPr>
              <a:t>Va</a:t>
            </a:r>
            <a:endParaRPr sz="44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36490" y="5029371"/>
            <a:ext cx="81803" cy="80285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441" spc="-22" dirty="0">
                <a:latin typeface="Arial"/>
                <a:cs typeface="Arial"/>
              </a:rPr>
              <a:t>Vc</a:t>
            </a:r>
            <a:endParaRPr sz="441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39029"/>
              </p:ext>
            </p:extLst>
          </p:nvPr>
        </p:nvGraphicFramePr>
        <p:xfrm>
          <a:off x="2491535" y="5132182"/>
          <a:ext cx="2031067" cy="765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9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081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330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Icb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270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Subtitle 12">
            <a:extLst>
              <a:ext uri="{FF2B5EF4-FFF2-40B4-BE49-F238E27FC236}">
                <a16:creationId xmlns:a16="http://schemas.microsoft.com/office/drawing/2014/main" id="{EEFD0445-4A14-E359-1DF3-D7C12A994895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Wye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B49EF8-C334-656A-4168-5E174CE0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BFA10E-04F7-9899-0091-A266EDF12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7605" y="1743984"/>
            <a:ext cx="1499461" cy="26076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825532" y="2513655"/>
            <a:ext cx="375397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1719074" algn="l"/>
              </a:tabLst>
            </a:pPr>
            <a:r>
              <a:rPr sz="882" u="sng" spc="441" dirty="0">
                <a:uFill>
                  <a:solidFill>
                    <a:srgbClr val="000000"/>
                  </a:solidFill>
                </a:uFill>
                <a:latin typeface="Arial Unicode MS"/>
                <a:cs typeface="Arial Unicode MS"/>
              </a:rPr>
              <a:t> </a:t>
            </a:r>
            <a:endParaRPr sz="882" dirty="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060" y="4876848"/>
            <a:ext cx="1908362" cy="114342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9092">
              <a:spcBef>
                <a:spcPts val="88"/>
              </a:spcBef>
            </a:pPr>
            <a:r>
              <a:rPr sz="882" dirty="0">
                <a:latin typeface="Wingdings"/>
                <a:cs typeface="Wingdings"/>
              </a:rPr>
              <a:t></a:t>
            </a:r>
            <a:r>
              <a:rPr sz="882" spc="-4" dirty="0">
                <a:latin typeface="Times New Roman"/>
                <a:cs typeface="Times New Roman"/>
              </a:rPr>
              <a:t> </a:t>
            </a:r>
            <a:r>
              <a:rPr sz="882" b="1" dirty="0">
                <a:latin typeface="Arial"/>
                <a:cs typeface="Arial"/>
              </a:rPr>
              <a:t>7S</a:t>
            </a:r>
            <a:r>
              <a:rPr sz="882" b="1" spc="221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</a:t>
            </a:r>
            <a:r>
              <a:rPr sz="882" b="1" spc="-119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Non-</a:t>
            </a:r>
            <a:r>
              <a:rPr sz="882" b="1" spc="-26" dirty="0">
                <a:latin typeface="Arial"/>
                <a:cs typeface="Arial"/>
              </a:rPr>
              <a:t>Blondel</a:t>
            </a:r>
            <a:r>
              <a:rPr sz="882" b="1" spc="207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2PT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3CT</a:t>
            </a:r>
            <a:r>
              <a:rPr sz="882" b="1" spc="-13" dirty="0">
                <a:latin typeface="Arial"/>
                <a:cs typeface="Arial"/>
              </a:rPr>
              <a:t> </a:t>
            </a:r>
            <a:r>
              <a:rPr sz="882" b="1" spc="-44" dirty="0">
                <a:latin typeface="Arial"/>
                <a:cs typeface="Arial"/>
              </a:rPr>
              <a:t>)</a:t>
            </a:r>
            <a:endParaRPr sz="882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82" dirty="0">
              <a:latin typeface="Arial"/>
              <a:cs typeface="Arial"/>
            </a:endParaRPr>
          </a:p>
          <a:p>
            <a:pPr marL="11206" marR="4483">
              <a:lnSpc>
                <a:spcPct val="96000"/>
              </a:lnSpc>
              <a:spcBef>
                <a:spcPts val="4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7S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same </a:t>
            </a:r>
            <a:r>
              <a:rPr sz="971" dirty="0">
                <a:latin typeface="Times New Roman"/>
                <a:cs typeface="Times New Roman"/>
              </a:rPr>
              <a:t>assumptions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other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non-Blondel </a:t>
            </a:r>
            <a:r>
              <a:rPr sz="971" dirty="0">
                <a:latin typeface="Times New Roman"/>
                <a:cs typeface="Times New Roman"/>
              </a:rPr>
              <a:t>forms.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distinguished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using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44" dirty="0">
                <a:latin typeface="Times New Roman"/>
                <a:cs typeface="Times New Roman"/>
              </a:rPr>
              <a:t>8 </a:t>
            </a:r>
            <a:r>
              <a:rPr sz="971" dirty="0">
                <a:latin typeface="Times New Roman"/>
                <a:cs typeface="Times New Roman"/>
              </a:rPr>
              <a:t>pin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socket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instead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15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used </a:t>
            </a:r>
            <a:r>
              <a:rPr sz="971" dirty="0">
                <a:latin typeface="Times New Roman"/>
                <a:cs typeface="Times New Roman"/>
              </a:rPr>
              <a:t>by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rated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for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service.</a:t>
            </a: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997" y="1645603"/>
            <a:ext cx="1336301" cy="26726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4766" y="2252980"/>
            <a:ext cx="2093673" cy="553315"/>
          </a:xfrm>
          <a:prstGeom prst="rect">
            <a:avLst/>
          </a:prstGeom>
        </p:spPr>
        <p:txBody>
          <a:bodyPr vert="horz" wrap="square" lIns="0" tIns="46504" rIns="0" bIns="0" rtlCol="0">
            <a:spAutoFit/>
          </a:bodyPr>
          <a:lstStyle/>
          <a:p>
            <a:pPr marL="11206" marR="4483">
              <a:lnSpc>
                <a:spcPct val="75900"/>
              </a:lnSpc>
              <a:spcBef>
                <a:spcPts val="366"/>
              </a:spcBef>
            </a:pPr>
            <a:r>
              <a:rPr lang="en-US" sz="971" dirty="0">
                <a:latin typeface="Times New Roman"/>
                <a:cs typeface="Times New Roman"/>
              </a:rPr>
              <a:t>The</a:t>
            </a:r>
            <a:r>
              <a:rPr lang="en-US" sz="971" spc="-22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6S,</a:t>
            </a:r>
            <a:r>
              <a:rPr lang="en-US" sz="971" spc="-22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36S,</a:t>
            </a:r>
            <a:r>
              <a:rPr lang="en-US" sz="971" spc="-22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and</a:t>
            </a:r>
            <a:r>
              <a:rPr lang="en-US" sz="971" spc="-18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46S</a:t>
            </a:r>
            <a:r>
              <a:rPr lang="en-US" sz="971" spc="-18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only</a:t>
            </a:r>
            <a:r>
              <a:rPr lang="en-US" sz="971" spc="-22" dirty="0">
                <a:latin typeface="Times New Roman"/>
                <a:cs typeface="Times New Roman"/>
              </a:rPr>
              <a:t> </a:t>
            </a:r>
            <a:r>
              <a:rPr lang="en-US" sz="971" dirty="0">
                <a:latin typeface="Times New Roman"/>
                <a:cs typeface="Times New Roman"/>
              </a:rPr>
              <a:t>differ</a:t>
            </a:r>
            <a:r>
              <a:rPr lang="en-US" sz="971" spc="-18" dirty="0">
                <a:latin typeface="Times New Roman"/>
                <a:cs typeface="Times New Roman"/>
              </a:rPr>
              <a:t> </a:t>
            </a:r>
            <a:r>
              <a:rPr lang="en-US" sz="971" spc="-22" dirty="0">
                <a:latin typeface="Times New Roman"/>
                <a:cs typeface="Times New Roman"/>
              </a:rPr>
              <a:t>in</a:t>
            </a:r>
            <a:endParaRPr lang="en-US" sz="971" dirty="0">
              <a:latin typeface="Times New Roman"/>
              <a:cs typeface="Times New Roman"/>
            </a:endParaRPr>
          </a:p>
          <a:p>
            <a:pPr marL="11206" marR="4483">
              <a:lnSpc>
                <a:spcPct val="75900"/>
              </a:lnSpc>
              <a:spcBef>
                <a:spcPts val="366"/>
              </a:spcBef>
            </a:pPr>
            <a:r>
              <a:rPr sz="971" dirty="0">
                <a:latin typeface="Times New Roman"/>
                <a:cs typeface="Times New Roman"/>
              </a:rPr>
              <a:t>connections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pins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16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17.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three </a:t>
            </a:r>
            <a:r>
              <a:rPr sz="971" dirty="0">
                <a:latin typeface="Times New Roman"/>
                <a:cs typeface="Times New Roman"/>
              </a:rPr>
              <a:t>forms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interchangeably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if </a:t>
            </a:r>
            <a:r>
              <a:rPr sz="971" dirty="0">
                <a:latin typeface="Times New Roman"/>
                <a:cs typeface="Times New Roman"/>
              </a:rPr>
              <a:t>pins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16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17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connected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neutral.</a:t>
            </a:r>
            <a:endParaRPr sz="971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616" y="3766844"/>
            <a:ext cx="1479694" cy="259053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91325" y="4791051"/>
            <a:ext cx="641537" cy="842689"/>
          </a:xfrm>
          <a:prstGeom prst="rect">
            <a:avLst/>
          </a:prstGeom>
        </p:spPr>
        <p:txBody>
          <a:bodyPr vert="horz" wrap="square" lIns="0" tIns="46504" rIns="0" bIns="0" rtlCol="0">
            <a:spAutoFit/>
          </a:bodyPr>
          <a:lstStyle/>
          <a:p>
            <a:pPr marL="11206" marR="4483">
              <a:lnSpc>
                <a:spcPct val="75800"/>
              </a:lnSpc>
              <a:spcBef>
                <a:spcPts val="366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29S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 </a:t>
            </a:r>
            <a:r>
              <a:rPr sz="971" spc="-9" dirty="0">
                <a:latin typeface="Times New Roman"/>
                <a:cs typeface="Times New Roman"/>
              </a:rPr>
              <a:t>similar </a:t>
            </a:r>
            <a:r>
              <a:rPr sz="971" dirty="0">
                <a:latin typeface="Times New Roman"/>
                <a:cs typeface="Times New Roman"/>
              </a:rPr>
              <a:t>except </a:t>
            </a:r>
            <a:r>
              <a:rPr sz="971" spc="-18" dirty="0">
                <a:latin typeface="Times New Roman"/>
                <a:cs typeface="Times New Roman"/>
              </a:rPr>
              <a:t>that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KYZ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Neutral </a:t>
            </a:r>
            <a:r>
              <a:rPr sz="971" dirty="0">
                <a:latin typeface="Times New Roman"/>
                <a:cs typeface="Times New Roman"/>
              </a:rPr>
              <a:t>use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different pins.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5760" y="1645603"/>
            <a:ext cx="160244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spc="-22" dirty="0">
                <a:latin typeface="Arial"/>
                <a:cs typeface="Arial"/>
              </a:rPr>
              <a:t>6S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8489" y="4632492"/>
            <a:ext cx="1159809" cy="1159809"/>
          </a:xfrm>
          <a:prstGeom prst="rect">
            <a:avLst/>
          </a:prstGeom>
        </p:spPr>
      </p:pic>
      <p:sp>
        <p:nvSpPr>
          <p:cNvPr id="15" name="Subtitle 12">
            <a:extLst>
              <a:ext uri="{FF2B5EF4-FFF2-40B4-BE49-F238E27FC236}">
                <a16:creationId xmlns:a16="http://schemas.microsoft.com/office/drawing/2014/main" id="{A1FD53CD-FA9A-63D5-5142-DDCCCA0F1F40}"/>
              </a:ext>
            </a:extLst>
          </p:cNvPr>
          <p:cNvSpPr txBox="1">
            <a:spLocks/>
          </p:cNvSpPr>
          <p:nvPr/>
        </p:nvSpPr>
        <p:spPr>
          <a:xfrm>
            <a:off x="5397910" y="186087"/>
            <a:ext cx="3352800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4 Wire Wye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CB356-7D28-6BF5-FD53-B598A130385D}"/>
              </a:ext>
            </a:extLst>
          </p:cNvPr>
          <p:cNvSpPr txBox="1"/>
          <p:nvPr/>
        </p:nvSpPr>
        <p:spPr>
          <a:xfrm>
            <a:off x="2502310" y="1155373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4535">
              <a:spcBef>
                <a:spcPts val="1068"/>
              </a:spcBef>
            </a:pPr>
            <a:r>
              <a:rPr lang="en-US" sz="900" b="1" dirty="0">
                <a:latin typeface="Arial"/>
                <a:cs typeface="Arial"/>
              </a:rPr>
              <a:t>6S</a:t>
            </a:r>
            <a:r>
              <a:rPr lang="en-US" sz="900" b="1" spc="-35" dirty="0">
                <a:latin typeface="Arial"/>
                <a:cs typeface="Arial"/>
              </a:rPr>
              <a:t> </a:t>
            </a:r>
            <a:r>
              <a:rPr lang="en-US" sz="900" b="1" spc="-9" dirty="0">
                <a:latin typeface="Arial"/>
                <a:cs typeface="Arial"/>
              </a:rPr>
              <a:t>Family</a:t>
            </a:r>
            <a:r>
              <a:rPr lang="en-US" sz="900" b="1" spc="190" dirty="0">
                <a:latin typeface="Arial"/>
                <a:cs typeface="Arial"/>
              </a:rPr>
              <a:t> </a:t>
            </a:r>
            <a:r>
              <a:rPr lang="en-US" sz="900" b="1" dirty="0">
                <a:latin typeface="Arial"/>
                <a:cs typeface="Arial"/>
              </a:rPr>
              <a:t>(</a:t>
            </a:r>
            <a:r>
              <a:rPr lang="en-US" sz="900" b="1" spc="-18" dirty="0">
                <a:latin typeface="Arial"/>
                <a:cs typeface="Arial"/>
              </a:rPr>
              <a:t> </a:t>
            </a:r>
            <a:r>
              <a:rPr lang="en-US" sz="900" b="1" spc="-35" dirty="0">
                <a:latin typeface="Arial"/>
                <a:cs typeface="Arial"/>
              </a:rPr>
              <a:t>Non-</a:t>
            </a:r>
            <a:r>
              <a:rPr lang="en-US" sz="900" b="1" spc="-31" dirty="0">
                <a:latin typeface="Arial"/>
                <a:cs typeface="Arial"/>
              </a:rPr>
              <a:t>Blondel</a:t>
            </a:r>
            <a:r>
              <a:rPr lang="en-US" sz="900" b="1" spc="185" dirty="0">
                <a:latin typeface="Arial"/>
                <a:cs typeface="Arial"/>
              </a:rPr>
              <a:t> </a:t>
            </a:r>
            <a:r>
              <a:rPr lang="en-US" sz="900" b="1" dirty="0">
                <a:latin typeface="Arial"/>
                <a:cs typeface="Arial"/>
              </a:rPr>
              <a:t>2PT</a:t>
            </a:r>
            <a:r>
              <a:rPr lang="en-US" sz="900" b="1" spc="-26" dirty="0">
                <a:latin typeface="Arial"/>
                <a:cs typeface="Arial"/>
              </a:rPr>
              <a:t> </a:t>
            </a:r>
            <a:r>
              <a:rPr lang="en-US" sz="900" b="1" dirty="0">
                <a:latin typeface="Arial"/>
                <a:cs typeface="Arial"/>
              </a:rPr>
              <a:t>3CT</a:t>
            </a:r>
            <a:r>
              <a:rPr lang="en-US" sz="900" b="1" spc="-26" dirty="0">
                <a:latin typeface="Arial"/>
                <a:cs typeface="Arial"/>
              </a:rPr>
              <a:t> </a:t>
            </a:r>
            <a:r>
              <a:rPr lang="en-US" sz="900" b="1" spc="-44" dirty="0">
                <a:latin typeface="Arial"/>
                <a:cs typeface="Arial"/>
              </a:rPr>
              <a:t>)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C30930-1D77-0004-4270-9908B38C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07F8B11-B95F-6D64-2143-0B0E01702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AD4A-2ABB-4426-A1D3-1531700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TOU and Demand Metering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552B-032F-4836-A6D5-1A5258BB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9600" dirty="0"/>
          </a:p>
          <a:p>
            <a:pPr marL="0" indent="0" algn="ctr">
              <a:buNone/>
            </a:pPr>
            <a:r>
              <a:rPr lang="en-US" sz="15400" dirty="0">
                <a:solidFill>
                  <a:srgbClr val="FF0000"/>
                </a:solidFill>
                <a:latin typeface="Amasis MT Pro Medium" panose="020F0502020204030204" pitchFamily="18" charset="0"/>
                <a:cs typeface="Aharoni" panose="020F0502020204030204" pitchFamily="2" charset="-79"/>
              </a:rPr>
              <a:t>Thank you</a:t>
            </a:r>
          </a:p>
          <a:p>
            <a:pPr marL="0" indent="0" algn="ctr">
              <a:buNone/>
            </a:pPr>
            <a:endParaRPr lang="en-US" sz="1300" dirty="0">
              <a:solidFill>
                <a:srgbClr val="FF0000"/>
              </a:solidFill>
              <a:latin typeface="Amasis MT Pro Medium" panose="020F0502020204030204" pitchFamily="18" charset="0"/>
              <a:cs typeface="Aharoni" panose="020F0502020204030204" pitchFamily="2" charset="-79"/>
            </a:endParaRPr>
          </a:p>
          <a:p>
            <a:pPr marL="0" indent="0" algn="ctr">
              <a:buNone/>
            </a:pPr>
            <a:r>
              <a:rPr lang="en-US" sz="6200" dirty="0">
                <a:latin typeface="Brush Script MT" panose="020F0502020204030204" pitchFamily="66" charset="0"/>
              </a:rPr>
              <a:t>Carl Chermak</a:t>
            </a:r>
          </a:p>
          <a:p>
            <a:pPr marL="0" indent="0" algn="ctr">
              <a:buNone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315-436-8696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4E4-7CDB-47DC-A9DC-BE874D7E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4347-6B9F-48C2-AF8B-BD54C46F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9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812" y="1269940"/>
            <a:ext cx="3753971" cy="10521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3145">
              <a:spcBef>
                <a:spcPts val="1046"/>
              </a:spcBef>
            </a:pPr>
            <a:r>
              <a:rPr sz="1059" b="1" dirty="0">
                <a:latin typeface="Arial"/>
                <a:cs typeface="Arial"/>
              </a:rPr>
              <a:t>Transformer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Configurations</a:t>
            </a:r>
            <a:r>
              <a:rPr sz="1059" b="1" spc="-22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for</a:t>
            </a:r>
            <a:r>
              <a:rPr sz="1059" b="1" spc="-22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Single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Phase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Services</a:t>
            </a:r>
            <a:endParaRPr sz="1059" dirty="0">
              <a:latin typeface="Arial"/>
              <a:cs typeface="Arial"/>
            </a:endParaRPr>
          </a:p>
          <a:p>
            <a:pPr marL="43145" marR="146805">
              <a:lnSpc>
                <a:spcPct val="96000"/>
              </a:lnSpc>
              <a:spcBef>
                <a:spcPts val="317"/>
              </a:spcBef>
            </a:pP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 common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single-phase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services.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simple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single-</a:t>
            </a:r>
            <a:r>
              <a:rPr sz="971" spc="-9" dirty="0">
                <a:latin typeface="Times New Roman"/>
                <a:cs typeface="Times New Roman"/>
              </a:rPr>
              <a:t>phase </a:t>
            </a:r>
            <a:r>
              <a:rPr sz="971" dirty="0">
                <a:latin typeface="Times New Roman"/>
                <a:cs typeface="Times New Roman"/>
              </a:rPr>
              <a:t>center-tapped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virtually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universally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residential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0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“network”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configuration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consists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4- </a:t>
            </a:r>
            <a:r>
              <a:rPr sz="971" dirty="0">
                <a:latin typeface="Times New Roman"/>
                <a:cs typeface="Times New Roman"/>
              </a:rPr>
              <a:t>wire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wye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bank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 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light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9" dirty="0">
                <a:latin typeface="Times New Roman"/>
                <a:cs typeface="Times New Roman"/>
              </a:rPr>
              <a:t> installations.</a:t>
            </a:r>
            <a:endParaRPr sz="971" dirty="0">
              <a:latin typeface="Times New Roman"/>
              <a:cs typeface="Times New Roman"/>
            </a:endParaRPr>
          </a:p>
          <a:p>
            <a:pPr marL="43145">
              <a:spcBef>
                <a:spcPts val="838"/>
              </a:spcBef>
              <a:tabLst>
                <a:tab pos="1657438" algn="l"/>
                <a:tab pos="2688995" algn="l"/>
              </a:tabLst>
            </a:pPr>
            <a:r>
              <a:rPr sz="1059" b="1" spc="-9" dirty="0">
                <a:latin typeface="Arial"/>
                <a:cs typeface="Arial"/>
              </a:rPr>
              <a:t>1-</a:t>
            </a:r>
            <a:r>
              <a:rPr sz="1059" b="1" dirty="0">
                <a:latin typeface="Arial"/>
                <a:cs typeface="Arial"/>
              </a:rPr>
              <a:t>Phase,</a:t>
            </a:r>
            <a:r>
              <a:rPr sz="1059" b="1" spc="9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3-</a:t>
            </a:r>
            <a:r>
              <a:rPr sz="1059" b="1" spc="-18" dirty="0">
                <a:latin typeface="Arial"/>
                <a:cs typeface="Arial"/>
              </a:rPr>
              <a:t>Wire</a:t>
            </a:r>
            <a:r>
              <a:rPr sz="1059" b="1" dirty="0">
                <a:latin typeface="Arial"/>
                <a:cs typeface="Arial"/>
              </a:rPr>
              <a:t>	</a:t>
            </a:r>
            <a:r>
              <a:rPr sz="1059" b="1" spc="-9" dirty="0">
                <a:latin typeface="Arial"/>
                <a:cs typeface="Arial"/>
              </a:rPr>
              <a:t>120/240V</a:t>
            </a:r>
            <a:r>
              <a:rPr sz="1059" b="1" dirty="0">
                <a:latin typeface="Arial"/>
                <a:cs typeface="Arial"/>
              </a:rPr>
              <a:t>	</a:t>
            </a:r>
            <a:r>
              <a:rPr sz="1059" b="1" spc="-9" dirty="0">
                <a:latin typeface="Arial"/>
                <a:cs typeface="Arial"/>
              </a:rPr>
              <a:t>Residential</a:t>
            </a:r>
            <a:endParaRPr sz="105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4548" y="5815404"/>
            <a:ext cx="3679451" cy="590720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35861" marR="113746">
              <a:lnSpc>
                <a:spcPct val="958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generally applicable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customers.</a:t>
            </a:r>
            <a:r>
              <a:rPr sz="971" spc="23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self- </a:t>
            </a:r>
            <a:r>
              <a:rPr sz="971" dirty="0">
                <a:latin typeface="Times New Roman"/>
                <a:cs typeface="Times New Roman"/>
              </a:rPr>
              <a:t>contained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200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320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generally </a:t>
            </a:r>
            <a:r>
              <a:rPr sz="971" dirty="0">
                <a:latin typeface="Times New Roman"/>
                <a:cs typeface="Times New Roman"/>
              </a:rPr>
              <a:t>used.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transformer-rated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5S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 </a:t>
            </a:r>
            <a:r>
              <a:rPr sz="971" dirty="0">
                <a:latin typeface="Times New Roman"/>
                <a:cs typeface="Times New Roman"/>
              </a:rPr>
              <a:t>generally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used.</a:t>
            </a:r>
            <a:endParaRPr sz="882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2275" y="3117475"/>
            <a:ext cx="3720913" cy="843481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1206" marR="4483">
              <a:lnSpc>
                <a:spcPct val="95800"/>
              </a:lnSpc>
              <a:spcBef>
                <a:spcPts val="132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generally metered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with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 self-contained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200</a:t>
            </a:r>
            <a:r>
              <a:rPr sz="971" spc="44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320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Occasionally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very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large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residential </a:t>
            </a:r>
            <a:r>
              <a:rPr sz="971" dirty="0">
                <a:latin typeface="Times New Roman"/>
                <a:cs typeface="Times New Roman"/>
              </a:rPr>
              <a:t>customers,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rated meter may be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used.</a:t>
            </a:r>
            <a:r>
              <a:rPr sz="971" spc="23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situation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Form </a:t>
            </a:r>
            <a:r>
              <a:rPr sz="971" dirty="0">
                <a:latin typeface="Times New Roman"/>
                <a:cs typeface="Times New Roman"/>
              </a:rPr>
              <a:t>3S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Form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4S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Class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appropriate.</a:t>
            </a:r>
            <a:endParaRPr sz="971">
              <a:latin typeface="Times New Roman"/>
              <a:cs typeface="Times New Roman"/>
            </a:endParaRPr>
          </a:p>
          <a:p>
            <a:pPr marL="43145">
              <a:spcBef>
                <a:spcPts val="679"/>
              </a:spcBef>
              <a:tabLst>
                <a:tab pos="1657438" algn="l"/>
                <a:tab pos="2867738" algn="l"/>
              </a:tabLst>
            </a:pPr>
            <a:r>
              <a:rPr sz="1059" b="1" spc="-9" dirty="0">
                <a:latin typeface="Arial"/>
                <a:cs typeface="Arial"/>
              </a:rPr>
              <a:t>1-</a:t>
            </a:r>
            <a:r>
              <a:rPr sz="1059" b="1" dirty="0">
                <a:latin typeface="Arial"/>
                <a:cs typeface="Arial"/>
              </a:rPr>
              <a:t>Phase,</a:t>
            </a:r>
            <a:r>
              <a:rPr sz="1059" b="1" spc="9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3-</a:t>
            </a:r>
            <a:r>
              <a:rPr sz="1059" b="1" spc="-18" dirty="0">
                <a:latin typeface="Arial"/>
                <a:cs typeface="Arial"/>
              </a:rPr>
              <a:t>Wire</a:t>
            </a:r>
            <a:r>
              <a:rPr sz="1059" b="1" dirty="0">
                <a:latin typeface="Arial"/>
                <a:cs typeface="Arial"/>
              </a:rPr>
              <a:t>	</a:t>
            </a:r>
            <a:r>
              <a:rPr sz="1059" b="1" spc="-9" dirty="0">
                <a:latin typeface="Arial"/>
                <a:cs typeface="Arial"/>
              </a:rPr>
              <a:t>120/208V</a:t>
            </a:r>
            <a:r>
              <a:rPr sz="1059" b="1" dirty="0">
                <a:latin typeface="Arial"/>
                <a:cs typeface="Arial"/>
              </a:rPr>
              <a:t>	</a:t>
            </a:r>
            <a:r>
              <a:rPr sz="1059" b="1" spc="-9" dirty="0">
                <a:latin typeface="Arial"/>
                <a:cs typeface="Arial"/>
              </a:rPr>
              <a:t>Network</a:t>
            </a:r>
            <a:endParaRPr sz="1059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516" y="2673365"/>
            <a:ext cx="2963419" cy="15112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9230" y="4053585"/>
            <a:ext cx="3449780" cy="1660090"/>
          </a:xfrm>
          <a:prstGeom prst="rect">
            <a:avLst/>
          </a:prstGeom>
        </p:spPr>
      </p:pic>
      <p:sp>
        <p:nvSpPr>
          <p:cNvPr id="8" name="Subtitle 12">
            <a:extLst>
              <a:ext uri="{FF2B5EF4-FFF2-40B4-BE49-F238E27FC236}">
                <a16:creationId xmlns:a16="http://schemas.microsoft.com/office/drawing/2014/main" id="{BE2D9BAB-E9AD-3C3A-E633-0BA25796CC72}"/>
              </a:ext>
            </a:extLst>
          </p:cNvPr>
          <p:cNvSpPr txBox="1">
            <a:spLocks/>
          </p:cNvSpPr>
          <p:nvPr/>
        </p:nvSpPr>
        <p:spPr>
          <a:xfrm>
            <a:off x="2389239" y="186087"/>
            <a:ext cx="6361471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Transformer Configurations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0AD5A6-ADBE-F3BA-8869-C006408FE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229354-D21E-B3C0-4C12-ECD1AECD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8847" y="3492622"/>
            <a:ext cx="1708359" cy="10614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8178" y="3751204"/>
            <a:ext cx="360829" cy="8997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33619">
              <a:spcBef>
                <a:spcPts val="119"/>
              </a:spcBef>
            </a:pPr>
            <a:r>
              <a:rPr sz="728" baseline="10101" dirty="0">
                <a:latin typeface="Arial"/>
                <a:cs typeface="Arial"/>
              </a:rPr>
              <a:t>X3</a:t>
            </a:r>
            <a:r>
              <a:rPr sz="728" spc="244" baseline="10101" dirty="0">
                <a:latin typeface="Arial"/>
                <a:cs typeface="Arial"/>
              </a:rPr>
              <a:t> </a:t>
            </a:r>
            <a:r>
              <a:rPr sz="485" dirty="0">
                <a:latin typeface="Arial"/>
                <a:cs typeface="Arial"/>
              </a:rPr>
              <a:t>X2</a:t>
            </a:r>
            <a:r>
              <a:rPr sz="485" spc="53" dirty="0">
                <a:latin typeface="Arial"/>
                <a:cs typeface="Arial"/>
              </a:rPr>
              <a:t> </a:t>
            </a:r>
            <a:r>
              <a:rPr sz="728" spc="-33" baseline="10101" dirty="0">
                <a:latin typeface="Arial"/>
                <a:cs typeface="Arial"/>
              </a:rPr>
              <a:t>X1</a:t>
            </a:r>
            <a:endParaRPr sz="728" baseline="101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0513" y="3751204"/>
            <a:ext cx="361390" cy="8997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33619">
              <a:spcBef>
                <a:spcPts val="119"/>
              </a:spcBef>
            </a:pPr>
            <a:r>
              <a:rPr sz="728" baseline="10101" dirty="0">
                <a:latin typeface="Arial"/>
                <a:cs typeface="Arial"/>
              </a:rPr>
              <a:t>X3</a:t>
            </a:r>
            <a:r>
              <a:rPr sz="728" spc="79" baseline="10101" dirty="0">
                <a:latin typeface="Arial"/>
                <a:cs typeface="Arial"/>
              </a:rPr>
              <a:t> </a:t>
            </a:r>
            <a:r>
              <a:rPr sz="728" baseline="10101" dirty="0">
                <a:latin typeface="Arial"/>
                <a:cs typeface="Arial"/>
              </a:rPr>
              <a:t>X2</a:t>
            </a:r>
            <a:r>
              <a:rPr sz="728" spc="244" baseline="10101" dirty="0">
                <a:latin typeface="Arial"/>
                <a:cs typeface="Arial"/>
              </a:rPr>
              <a:t> </a:t>
            </a:r>
            <a:r>
              <a:rPr sz="485" spc="-22" dirty="0">
                <a:latin typeface="Arial"/>
                <a:cs typeface="Arial"/>
              </a:rPr>
              <a:t>X1</a:t>
            </a:r>
            <a:endParaRPr sz="48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2064" y="3751204"/>
            <a:ext cx="360829" cy="89976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33619">
              <a:spcBef>
                <a:spcPts val="119"/>
              </a:spcBef>
            </a:pPr>
            <a:r>
              <a:rPr sz="728" baseline="10101" dirty="0">
                <a:latin typeface="Arial"/>
                <a:cs typeface="Arial"/>
              </a:rPr>
              <a:t>X3</a:t>
            </a:r>
            <a:r>
              <a:rPr sz="728" spc="244" baseline="10101" dirty="0">
                <a:latin typeface="Arial"/>
                <a:cs typeface="Arial"/>
              </a:rPr>
              <a:t> </a:t>
            </a:r>
            <a:r>
              <a:rPr sz="485" dirty="0">
                <a:latin typeface="Arial"/>
                <a:cs typeface="Arial"/>
              </a:rPr>
              <a:t>X2</a:t>
            </a:r>
            <a:r>
              <a:rPr sz="485" spc="53" dirty="0">
                <a:latin typeface="Arial"/>
                <a:cs typeface="Arial"/>
              </a:rPr>
              <a:t> </a:t>
            </a:r>
            <a:r>
              <a:rPr sz="485" spc="-22" dirty="0">
                <a:latin typeface="Arial"/>
                <a:cs typeface="Arial"/>
              </a:rPr>
              <a:t>X1</a:t>
            </a:r>
            <a:endParaRPr sz="48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0978" y="4276334"/>
            <a:ext cx="71157" cy="311873"/>
          </a:xfrm>
          <a:prstGeom prst="rect">
            <a:avLst/>
          </a:prstGeom>
        </p:spPr>
        <p:txBody>
          <a:bodyPr vert="horz" wrap="square" lIns="0" tIns="16249" rIns="0" bIns="0" rtlCol="0">
            <a:spAutoFit/>
          </a:bodyPr>
          <a:lstStyle/>
          <a:p>
            <a:pPr marL="11206" marR="4483" algn="just">
              <a:lnSpc>
                <a:spcPct val="98500"/>
              </a:lnSpc>
              <a:spcBef>
                <a:spcPts val="128"/>
              </a:spcBef>
            </a:pPr>
            <a:r>
              <a:rPr sz="485" spc="-44" dirty="0">
                <a:latin typeface="Arial"/>
                <a:cs typeface="Arial"/>
              </a:rPr>
              <a:t>A</a:t>
            </a:r>
            <a:r>
              <a:rPr sz="485" spc="44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N</a:t>
            </a:r>
            <a:r>
              <a:rPr sz="485" spc="44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B</a:t>
            </a:r>
            <a:r>
              <a:rPr sz="485" spc="44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C</a:t>
            </a:r>
            <a:endParaRPr sz="485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5049" y="3596075"/>
            <a:ext cx="1530400" cy="83413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29243" y="2715006"/>
            <a:ext cx="3622301" cy="952975"/>
          </a:xfrm>
          <a:prstGeom prst="rect">
            <a:avLst/>
          </a:prstGeom>
        </p:spPr>
        <p:txBody>
          <a:bodyPr vert="horz" wrap="square" lIns="0" tIns="46504" rIns="0" bIns="0" rtlCol="0">
            <a:spAutoFit/>
          </a:bodyPr>
          <a:lstStyle/>
          <a:p>
            <a:pPr marL="11206" algn="just">
              <a:spcBef>
                <a:spcPts val="366"/>
              </a:spcBef>
            </a:pPr>
            <a:r>
              <a:rPr sz="882" b="1" spc="-9" dirty="0">
                <a:latin typeface="Arial"/>
                <a:cs typeface="Arial"/>
              </a:rPr>
              <a:t>Four-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Delta</a:t>
            </a:r>
            <a:endParaRPr sz="882">
              <a:latin typeface="Arial"/>
              <a:cs typeface="Arial"/>
            </a:endParaRPr>
          </a:p>
          <a:p>
            <a:pPr marL="11206" marR="4483" algn="just">
              <a:lnSpc>
                <a:spcPct val="95800"/>
              </a:lnSpc>
              <a:spcBef>
                <a:spcPts val="326"/>
              </a:spcBef>
            </a:pP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four-</a:t>
            </a:r>
            <a:r>
              <a:rPr sz="882" dirty="0">
                <a:latin typeface="Times New Roman"/>
                <a:cs typeface="Times New Roman"/>
              </a:rPr>
              <a:t>wire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delta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(4WD)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service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is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similar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to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three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wire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delta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except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neutral </a:t>
            </a:r>
            <a:r>
              <a:rPr sz="882" dirty="0">
                <a:latin typeface="Times New Roman"/>
                <a:cs typeface="Times New Roman"/>
              </a:rPr>
              <a:t>connection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is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made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to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center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of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one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of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legs.</a:t>
            </a:r>
            <a:r>
              <a:rPr sz="882" spc="180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This</a:t>
            </a:r>
            <a:r>
              <a:rPr sz="882" spc="-26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creates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service</a:t>
            </a:r>
            <a:r>
              <a:rPr sz="882" spc="-26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which </a:t>
            </a:r>
            <a:r>
              <a:rPr sz="882" dirty="0">
                <a:latin typeface="Times New Roman"/>
                <a:cs typeface="Times New Roman"/>
              </a:rPr>
              <a:t>provides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26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wide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selection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of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voltages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for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customer.</a:t>
            </a:r>
            <a:endParaRPr sz="882">
              <a:latin typeface="Times New Roman"/>
              <a:cs typeface="Times New Roman"/>
            </a:endParaRPr>
          </a:p>
          <a:p>
            <a:pPr>
              <a:spcBef>
                <a:spcPts val="741"/>
              </a:spcBef>
            </a:pPr>
            <a:endParaRPr sz="882">
              <a:latin typeface="Times New Roman"/>
              <a:cs typeface="Times New Roman"/>
            </a:endParaRPr>
          </a:p>
          <a:p>
            <a:pPr marL="1045565" algn="ctr"/>
            <a:r>
              <a:rPr sz="750" spc="-44" dirty="0">
                <a:latin typeface="Arial"/>
                <a:cs typeface="Arial"/>
              </a:rPr>
              <a:t>A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8223" y="4024514"/>
            <a:ext cx="735666" cy="245543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656700">
              <a:spcBef>
                <a:spcPts val="115"/>
              </a:spcBef>
            </a:pPr>
            <a:r>
              <a:rPr sz="750" spc="-44" dirty="0">
                <a:latin typeface="Arial"/>
                <a:cs typeface="Arial"/>
              </a:rPr>
              <a:t>B</a:t>
            </a:r>
            <a:endParaRPr sz="750">
              <a:latin typeface="Arial"/>
              <a:cs typeface="Arial"/>
            </a:endParaRPr>
          </a:p>
          <a:p>
            <a:pPr marL="11206">
              <a:spcBef>
                <a:spcPts val="44"/>
              </a:spcBef>
            </a:pPr>
            <a:r>
              <a:rPr sz="750" spc="-44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1619" y="3772972"/>
            <a:ext cx="95250" cy="13012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750" spc="-44" dirty="0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9087" y="3655177"/>
            <a:ext cx="846604" cy="410564"/>
          </a:xfrm>
          <a:prstGeom prst="rect">
            <a:avLst/>
          </a:prstGeom>
        </p:spPr>
        <p:txBody>
          <a:bodyPr vert="horz" wrap="square" lIns="0" tIns="34737" rIns="0" bIns="0" rtlCol="0">
            <a:spAutoFit/>
          </a:bodyPr>
          <a:lstStyle/>
          <a:p>
            <a:pPr marL="11206">
              <a:spcBef>
                <a:spcPts val="273"/>
              </a:spcBef>
            </a:pPr>
            <a:r>
              <a:rPr sz="485" spc="62" dirty="0">
                <a:latin typeface="Arial"/>
                <a:cs typeface="Arial"/>
              </a:rPr>
              <a:t>120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/240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  <a:p>
            <a:pPr marL="289127">
              <a:spcBef>
                <a:spcPts val="190"/>
              </a:spcBef>
            </a:pPr>
            <a:r>
              <a:rPr sz="485" spc="62" dirty="0">
                <a:latin typeface="Arial"/>
                <a:cs typeface="Arial"/>
              </a:rPr>
              <a:t>240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/480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  <a:p>
            <a:pPr marL="500930">
              <a:spcBef>
                <a:spcPts val="366"/>
              </a:spcBef>
            </a:pPr>
            <a:r>
              <a:rPr sz="485" spc="62" dirty="0">
                <a:latin typeface="Arial"/>
                <a:cs typeface="Arial"/>
              </a:rPr>
              <a:t>240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/480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  <a:p>
            <a:pPr marL="11206">
              <a:spcBef>
                <a:spcPts val="22"/>
              </a:spcBef>
            </a:pPr>
            <a:r>
              <a:rPr sz="485" spc="62" dirty="0">
                <a:latin typeface="Arial"/>
                <a:cs typeface="Arial"/>
              </a:rPr>
              <a:t>120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/240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0813" y="4265447"/>
            <a:ext cx="356907" cy="8991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485" spc="62" dirty="0">
                <a:latin typeface="Arial"/>
                <a:cs typeface="Arial"/>
              </a:rPr>
              <a:t>208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/415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8519" y="4243390"/>
            <a:ext cx="356907" cy="8991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485" spc="62" dirty="0">
                <a:latin typeface="Arial"/>
                <a:cs typeface="Arial"/>
              </a:rPr>
              <a:t>240</a:t>
            </a:r>
            <a:r>
              <a:rPr sz="485" spc="-75" dirty="0">
                <a:latin typeface="Arial"/>
                <a:cs typeface="Arial"/>
              </a:rPr>
              <a:t> </a:t>
            </a:r>
            <a:r>
              <a:rPr sz="485" spc="57" dirty="0">
                <a:latin typeface="Arial"/>
                <a:cs typeface="Arial"/>
              </a:rPr>
              <a:t>/480</a:t>
            </a:r>
            <a:r>
              <a:rPr sz="485" spc="-7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V</a:t>
            </a:r>
            <a:endParaRPr sz="48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5380" y="4695712"/>
            <a:ext cx="3671047" cy="575007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ts val="1143"/>
              </a:lnSpc>
              <a:spcBef>
                <a:spcPts val="84"/>
              </a:spcBef>
            </a:pPr>
            <a:r>
              <a:rPr sz="971" dirty="0">
                <a:latin typeface="Times New Roman"/>
                <a:cs typeface="Times New Roman"/>
              </a:rPr>
              <a:t>If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placed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center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A-B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transformer</a:t>
            </a:r>
            <a:r>
              <a:rPr sz="971" spc="-9" dirty="0">
                <a:latin typeface="Times New Roman"/>
                <a:cs typeface="Times New Roman"/>
              </a:rPr>
              <a:t> then:</a:t>
            </a:r>
            <a:endParaRPr sz="971">
              <a:latin typeface="Times New Roman"/>
              <a:cs typeface="Times New Roman"/>
            </a:endParaRPr>
          </a:p>
          <a:p>
            <a:pPr marL="112065">
              <a:lnSpc>
                <a:spcPts val="1116"/>
              </a:lnSpc>
            </a:pPr>
            <a:r>
              <a:rPr sz="971" dirty="0">
                <a:latin typeface="Times New Roman"/>
                <a:cs typeface="Times New Roman"/>
              </a:rPr>
              <a:t>|Van|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|Vbn|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provides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lighting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outlet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service.</a:t>
            </a:r>
            <a:endParaRPr sz="971">
              <a:latin typeface="Times New Roman"/>
              <a:cs typeface="Times New Roman"/>
            </a:endParaRPr>
          </a:p>
          <a:p>
            <a:pPr marL="112065">
              <a:lnSpc>
                <a:spcPts val="1116"/>
              </a:lnSpc>
            </a:pPr>
            <a:r>
              <a:rPr sz="971" dirty="0">
                <a:latin typeface="Times New Roman"/>
                <a:cs typeface="Times New Roman"/>
              </a:rPr>
              <a:t>|Vcn|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208V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“high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leg”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appliances.</a:t>
            </a:r>
            <a:endParaRPr sz="971">
              <a:latin typeface="Times New Roman"/>
              <a:cs typeface="Times New Roman"/>
            </a:endParaRPr>
          </a:p>
          <a:p>
            <a:pPr marL="112065">
              <a:lnSpc>
                <a:spcPts val="1143"/>
              </a:lnSpc>
            </a:pPr>
            <a:r>
              <a:rPr sz="971" dirty="0">
                <a:latin typeface="Times New Roman"/>
                <a:cs typeface="Times New Roman"/>
              </a:rPr>
              <a:t>|Vab|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|Vbc|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|Vbc|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=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240V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3WD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rotating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loads.</a:t>
            </a:r>
            <a:endParaRPr sz="971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4814" y="1549751"/>
            <a:ext cx="1724644" cy="108503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77997" y="1812946"/>
            <a:ext cx="318247" cy="89411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728" baseline="5050" dirty="0">
                <a:latin typeface="Arial"/>
                <a:cs typeface="Arial"/>
              </a:rPr>
              <a:t>X3</a:t>
            </a:r>
            <a:r>
              <a:rPr sz="728" spc="244" baseline="5050" dirty="0">
                <a:latin typeface="Arial"/>
                <a:cs typeface="Arial"/>
              </a:rPr>
              <a:t> </a:t>
            </a:r>
            <a:r>
              <a:rPr sz="485" dirty="0">
                <a:latin typeface="Arial"/>
                <a:cs typeface="Arial"/>
              </a:rPr>
              <a:t>X2</a:t>
            </a:r>
            <a:r>
              <a:rPr sz="485" spc="35" dirty="0">
                <a:latin typeface="Arial"/>
                <a:cs typeface="Arial"/>
              </a:rPr>
              <a:t> </a:t>
            </a:r>
            <a:r>
              <a:rPr sz="485" spc="-22" dirty="0">
                <a:latin typeface="Arial"/>
                <a:cs typeface="Arial"/>
              </a:rPr>
              <a:t>X1</a:t>
            </a:r>
            <a:endParaRPr sz="48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9802" y="1812946"/>
            <a:ext cx="324971" cy="89411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728" baseline="5050" dirty="0">
                <a:latin typeface="Arial"/>
                <a:cs typeface="Arial"/>
              </a:rPr>
              <a:t>X3</a:t>
            </a:r>
            <a:r>
              <a:rPr sz="728" spc="132" baseline="5050" dirty="0">
                <a:latin typeface="Arial"/>
                <a:cs typeface="Arial"/>
              </a:rPr>
              <a:t> </a:t>
            </a:r>
            <a:r>
              <a:rPr sz="485" dirty="0">
                <a:latin typeface="Arial"/>
                <a:cs typeface="Arial"/>
              </a:rPr>
              <a:t>X2</a:t>
            </a:r>
            <a:r>
              <a:rPr sz="485" spc="163" dirty="0">
                <a:latin typeface="Arial"/>
                <a:cs typeface="Arial"/>
              </a:rPr>
              <a:t> </a:t>
            </a:r>
            <a:r>
              <a:rPr sz="485" spc="-22" dirty="0">
                <a:latin typeface="Arial"/>
                <a:cs typeface="Arial"/>
              </a:rPr>
              <a:t>X1</a:t>
            </a:r>
            <a:endParaRPr sz="48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1825" y="1812946"/>
            <a:ext cx="324971" cy="89346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485" dirty="0">
                <a:latin typeface="Arial"/>
                <a:cs typeface="Arial"/>
              </a:rPr>
              <a:t>X3</a:t>
            </a:r>
            <a:r>
              <a:rPr sz="485" spc="159" dirty="0">
                <a:latin typeface="Arial"/>
                <a:cs typeface="Arial"/>
              </a:rPr>
              <a:t> </a:t>
            </a:r>
            <a:r>
              <a:rPr sz="485" dirty="0">
                <a:latin typeface="Arial"/>
                <a:cs typeface="Arial"/>
              </a:rPr>
              <a:t>X2</a:t>
            </a:r>
            <a:r>
              <a:rPr sz="485" spc="93" dirty="0">
                <a:latin typeface="Arial"/>
                <a:cs typeface="Arial"/>
              </a:rPr>
              <a:t> </a:t>
            </a:r>
            <a:r>
              <a:rPr sz="485" spc="-22" dirty="0">
                <a:latin typeface="Arial"/>
                <a:cs typeface="Arial"/>
              </a:rPr>
              <a:t>X1</a:t>
            </a:r>
            <a:endParaRPr sz="4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5633" y="2421542"/>
            <a:ext cx="70037" cy="241914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 algn="just">
              <a:lnSpc>
                <a:spcPct val="106200"/>
              </a:lnSpc>
              <a:spcBef>
                <a:spcPts val="79"/>
              </a:spcBef>
            </a:pPr>
            <a:r>
              <a:rPr sz="485" spc="-44" dirty="0">
                <a:latin typeface="Arial"/>
                <a:cs typeface="Arial"/>
              </a:rPr>
              <a:t>A</a:t>
            </a:r>
            <a:r>
              <a:rPr sz="485" spc="44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B</a:t>
            </a:r>
            <a:r>
              <a:rPr sz="485" spc="441" dirty="0">
                <a:latin typeface="Arial"/>
                <a:cs typeface="Arial"/>
              </a:rPr>
              <a:t> </a:t>
            </a:r>
            <a:r>
              <a:rPr sz="485" spc="-44" dirty="0">
                <a:latin typeface="Arial"/>
                <a:cs typeface="Arial"/>
              </a:rPr>
              <a:t>C</a:t>
            </a:r>
            <a:endParaRPr sz="485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34576" y="1669199"/>
            <a:ext cx="668991" cy="575982"/>
          </a:xfrm>
          <a:custGeom>
            <a:avLst/>
            <a:gdLst/>
            <a:ahLst/>
            <a:cxnLst/>
            <a:rect l="l" t="t" r="r" b="b"/>
            <a:pathLst>
              <a:path w="758189" h="652779">
                <a:moveTo>
                  <a:pt x="595397" y="652778"/>
                </a:moveTo>
                <a:lnTo>
                  <a:pt x="757771" y="652778"/>
                </a:lnTo>
              </a:path>
              <a:path w="758189" h="652779">
                <a:moveTo>
                  <a:pt x="162374" y="652778"/>
                </a:moveTo>
                <a:lnTo>
                  <a:pt x="0" y="652778"/>
                </a:lnTo>
              </a:path>
              <a:path w="758189" h="652779">
                <a:moveTo>
                  <a:pt x="162374" y="652778"/>
                </a:moveTo>
                <a:lnTo>
                  <a:pt x="166641" y="631816"/>
                </a:lnTo>
                <a:lnTo>
                  <a:pt x="178262" y="614719"/>
                </a:lnTo>
                <a:lnTo>
                  <a:pt x="195463" y="603204"/>
                </a:lnTo>
                <a:lnTo>
                  <a:pt x="216474" y="598984"/>
                </a:lnTo>
                <a:lnTo>
                  <a:pt x="237547" y="603204"/>
                </a:lnTo>
                <a:lnTo>
                  <a:pt x="254742" y="614719"/>
                </a:lnTo>
                <a:lnTo>
                  <a:pt x="266328" y="631816"/>
                </a:lnTo>
                <a:lnTo>
                  <a:pt x="270574" y="652778"/>
                </a:lnTo>
              </a:path>
              <a:path w="758189" h="652779">
                <a:moveTo>
                  <a:pt x="270574" y="652778"/>
                </a:moveTo>
                <a:lnTo>
                  <a:pt x="274841" y="631816"/>
                </a:lnTo>
                <a:lnTo>
                  <a:pt x="286462" y="614719"/>
                </a:lnTo>
                <a:lnTo>
                  <a:pt x="303663" y="603204"/>
                </a:lnTo>
                <a:lnTo>
                  <a:pt x="324674" y="598984"/>
                </a:lnTo>
                <a:lnTo>
                  <a:pt x="345747" y="603204"/>
                </a:lnTo>
                <a:lnTo>
                  <a:pt x="362942" y="614719"/>
                </a:lnTo>
                <a:lnTo>
                  <a:pt x="374528" y="631816"/>
                </a:lnTo>
                <a:lnTo>
                  <a:pt x="378774" y="652778"/>
                </a:lnTo>
              </a:path>
              <a:path w="758189" h="652779">
                <a:moveTo>
                  <a:pt x="378774" y="652778"/>
                </a:moveTo>
                <a:lnTo>
                  <a:pt x="383052" y="631816"/>
                </a:lnTo>
                <a:lnTo>
                  <a:pt x="394689" y="614719"/>
                </a:lnTo>
                <a:lnTo>
                  <a:pt x="411895" y="603204"/>
                </a:lnTo>
                <a:lnTo>
                  <a:pt x="432874" y="598984"/>
                </a:lnTo>
                <a:lnTo>
                  <a:pt x="453979" y="603204"/>
                </a:lnTo>
                <a:lnTo>
                  <a:pt x="471170" y="614719"/>
                </a:lnTo>
                <a:lnTo>
                  <a:pt x="482738" y="631816"/>
                </a:lnTo>
                <a:lnTo>
                  <a:pt x="486974" y="652778"/>
                </a:lnTo>
              </a:path>
              <a:path w="758189" h="652779">
                <a:moveTo>
                  <a:pt x="486974" y="652778"/>
                </a:moveTo>
                <a:lnTo>
                  <a:pt x="491255" y="631816"/>
                </a:lnTo>
                <a:lnTo>
                  <a:pt x="502917" y="614719"/>
                </a:lnTo>
                <a:lnTo>
                  <a:pt x="520189" y="603204"/>
                </a:lnTo>
                <a:lnTo>
                  <a:pt x="541297" y="598984"/>
                </a:lnTo>
                <a:lnTo>
                  <a:pt x="562308" y="603204"/>
                </a:lnTo>
                <a:lnTo>
                  <a:pt x="579509" y="614719"/>
                </a:lnTo>
                <a:lnTo>
                  <a:pt x="591130" y="631816"/>
                </a:lnTo>
                <a:lnTo>
                  <a:pt x="595397" y="652778"/>
                </a:lnTo>
              </a:path>
              <a:path w="758189" h="652779">
                <a:moveTo>
                  <a:pt x="460035" y="139942"/>
                </a:moveTo>
                <a:lnTo>
                  <a:pt x="378774" y="0"/>
                </a:lnTo>
              </a:path>
              <a:path w="758189" h="652779">
                <a:moveTo>
                  <a:pt x="676510" y="512835"/>
                </a:moveTo>
                <a:lnTo>
                  <a:pt x="757771" y="652778"/>
                </a:lnTo>
              </a:path>
              <a:path w="758189" h="652779">
                <a:moveTo>
                  <a:pt x="676510" y="512835"/>
                </a:moveTo>
                <a:lnTo>
                  <a:pt x="656081" y="519732"/>
                </a:lnTo>
                <a:lnTo>
                  <a:pt x="635414" y="518359"/>
                </a:lnTo>
                <a:lnTo>
                  <a:pt x="616840" y="509325"/>
                </a:lnTo>
                <a:lnTo>
                  <a:pt x="602690" y="493239"/>
                </a:lnTo>
                <a:lnTo>
                  <a:pt x="595735" y="472993"/>
                </a:lnTo>
                <a:lnTo>
                  <a:pt x="597118" y="452379"/>
                </a:lnTo>
                <a:lnTo>
                  <a:pt x="606216" y="433805"/>
                </a:lnTo>
                <a:lnTo>
                  <a:pt x="622410" y="419679"/>
                </a:lnTo>
              </a:path>
              <a:path w="758189" h="652779">
                <a:moveTo>
                  <a:pt x="622410" y="419679"/>
                </a:moveTo>
                <a:lnTo>
                  <a:pt x="601970" y="426467"/>
                </a:lnTo>
                <a:lnTo>
                  <a:pt x="581286" y="425035"/>
                </a:lnTo>
                <a:lnTo>
                  <a:pt x="562709" y="415984"/>
                </a:lnTo>
                <a:lnTo>
                  <a:pt x="548590" y="399919"/>
                </a:lnTo>
                <a:lnTo>
                  <a:pt x="541634" y="379759"/>
                </a:lnTo>
                <a:lnTo>
                  <a:pt x="543009" y="359189"/>
                </a:lnTo>
                <a:lnTo>
                  <a:pt x="552085" y="340631"/>
                </a:lnTo>
                <a:lnTo>
                  <a:pt x="568235" y="326507"/>
                </a:lnTo>
              </a:path>
              <a:path w="758189" h="652779">
                <a:moveTo>
                  <a:pt x="568235" y="326507"/>
                </a:moveTo>
                <a:lnTo>
                  <a:pt x="547835" y="333296"/>
                </a:lnTo>
                <a:lnTo>
                  <a:pt x="527149" y="331863"/>
                </a:lnTo>
                <a:lnTo>
                  <a:pt x="508514" y="322813"/>
                </a:lnTo>
                <a:lnTo>
                  <a:pt x="494267" y="306748"/>
                </a:lnTo>
                <a:lnTo>
                  <a:pt x="487430" y="286490"/>
                </a:lnTo>
                <a:lnTo>
                  <a:pt x="488853" y="265907"/>
                </a:lnTo>
                <a:lnTo>
                  <a:pt x="497950" y="247335"/>
                </a:lnTo>
                <a:lnTo>
                  <a:pt x="514135" y="233113"/>
                </a:lnTo>
              </a:path>
              <a:path w="758189" h="652779">
                <a:moveTo>
                  <a:pt x="514135" y="233113"/>
                </a:moveTo>
                <a:lnTo>
                  <a:pt x="493704" y="240029"/>
                </a:lnTo>
                <a:lnTo>
                  <a:pt x="473021" y="238655"/>
                </a:lnTo>
                <a:lnTo>
                  <a:pt x="454403" y="229606"/>
                </a:lnTo>
                <a:lnTo>
                  <a:pt x="440167" y="213502"/>
                </a:lnTo>
                <a:lnTo>
                  <a:pt x="433330" y="193256"/>
                </a:lnTo>
                <a:lnTo>
                  <a:pt x="434753" y="172643"/>
                </a:lnTo>
                <a:lnTo>
                  <a:pt x="443850" y="154069"/>
                </a:lnTo>
                <a:lnTo>
                  <a:pt x="460035" y="139942"/>
                </a:lnTo>
              </a:path>
              <a:path w="758189" h="652779">
                <a:moveTo>
                  <a:pt x="81261" y="512835"/>
                </a:moveTo>
                <a:lnTo>
                  <a:pt x="0" y="652778"/>
                </a:lnTo>
              </a:path>
              <a:path w="758189" h="652779">
                <a:moveTo>
                  <a:pt x="297735" y="139942"/>
                </a:moveTo>
                <a:lnTo>
                  <a:pt x="378774" y="0"/>
                </a:lnTo>
              </a:path>
              <a:path w="758189" h="652779">
                <a:moveTo>
                  <a:pt x="297735" y="139942"/>
                </a:moveTo>
                <a:lnTo>
                  <a:pt x="313762" y="154069"/>
                </a:lnTo>
                <a:lnTo>
                  <a:pt x="322860" y="172643"/>
                </a:lnTo>
                <a:lnTo>
                  <a:pt x="324326" y="193256"/>
                </a:lnTo>
                <a:lnTo>
                  <a:pt x="317456" y="213502"/>
                </a:lnTo>
                <a:lnTo>
                  <a:pt x="303242" y="229606"/>
                </a:lnTo>
                <a:lnTo>
                  <a:pt x="284564" y="238655"/>
                </a:lnTo>
                <a:lnTo>
                  <a:pt x="263876" y="240029"/>
                </a:lnTo>
                <a:lnTo>
                  <a:pt x="243636" y="233113"/>
                </a:lnTo>
              </a:path>
              <a:path w="758189" h="652779">
                <a:moveTo>
                  <a:pt x="243636" y="233113"/>
                </a:moveTo>
                <a:lnTo>
                  <a:pt x="259629" y="247335"/>
                </a:lnTo>
                <a:lnTo>
                  <a:pt x="268723" y="265907"/>
                </a:lnTo>
                <a:lnTo>
                  <a:pt x="270184" y="286490"/>
                </a:lnTo>
                <a:lnTo>
                  <a:pt x="263281" y="306748"/>
                </a:lnTo>
                <a:lnTo>
                  <a:pt x="249110" y="322813"/>
                </a:lnTo>
                <a:lnTo>
                  <a:pt x="230445" y="331863"/>
                </a:lnTo>
                <a:lnTo>
                  <a:pt x="209744" y="333296"/>
                </a:lnTo>
                <a:lnTo>
                  <a:pt x="189461" y="326507"/>
                </a:lnTo>
              </a:path>
              <a:path w="758189" h="652779">
                <a:moveTo>
                  <a:pt x="189461" y="326507"/>
                </a:moveTo>
                <a:lnTo>
                  <a:pt x="205498" y="340631"/>
                </a:lnTo>
                <a:lnTo>
                  <a:pt x="214613" y="359189"/>
                </a:lnTo>
                <a:lnTo>
                  <a:pt x="216083" y="379759"/>
                </a:lnTo>
                <a:lnTo>
                  <a:pt x="209181" y="399919"/>
                </a:lnTo>
                <a:lnTo>
                  <a:pt x="194978" y="415984"/>
                </a:lnTo>
                <a:lnTo>
                  <a:pt x="176317" y="425035"/>
                </a:lnTo>
                <a:lnTo>
                  <a:pt x="155633" y="426467"/>
                </a:lnTo>
                <a:lnTo>
                  <a:pt x="135361" y="419679"/>
                </a:lnTo>
              </a:path>
              <a:path w="758189" h="652779">
                <a:moveTo>
                  <a:pt x="135361" y="419679"/>
                </a:moveTo>
                <a:lnTo>
                  <a:pt x="151366" y="433805"/>
                </a:lnTo>
                <a:lnTo>
                  <a:pt x="160430" y="452379"/>
                </a:lnTo>
                <a:lnTo>
                  <a:pt x="161889" y="472993"/>
                </a:lnTo>
                <a:lnTo>
                  <a:pt x="155081" y="493239"/>
                </a:lnTo>
                <a:lnTo>
                  <a:pt x="140878" y="509325"/>
                </a:lnTo>
                <a:lnTo>
                  <a:pt x="122217" y="518359"/>
                </a:lnTo>
                <a:lnTo>
                  <a:pt x="101533" y="519732"/>
                </a:lnTo>
                <a:lnTo>
                  <a:pt x="81261" y="51283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 txBox="1"/>
          <p:nvPr/>
        </p:nvSpPr>
        <p:spPr>
          <a:xfrm>
            <a:off x="549651" y="2165435"/>
            <a:ext cx="3753971" cy="223795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sz="1059" b="1" dirty="0">
                <a:latin typeface="Arial"/>
                <a:cs typeface="Arial"/>
              </a:rPr>
              <a:t>Transformer</a:t>
            </a:r>
            <a:r>
              <a:rPr sz="1059" b="1" spc="-9" dirty="0">
                <a:latin typeface="Arial"/>
                <a:cs typeface="Arial"/>
              </a:rPr>
              <a:t> Configurations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for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Three</a:t>
            </a:r>
            <a:r>
              <a:rPr sz="1059" b="1" spc="-9" dirty="0">
                <a:latin typeface="Arial"/>
                <a:cs typeface="Arial"/>
              </a:rPr>
              <a:t> </a:t>
            </a:r>
            <a:r>
              <a:rPr sz="1059" b="1" dirty="0">
                <a:latin typeface="Arial"/>
                <a:cs typeface="Arial"/>
              </a:rPr>
              <a:t>Phase</a:t>
            </a:r>
            <a:r>
              <a:rPr sz="1059" b="1" spc="-9" dirty="0">
                <a:latin typeface="Arial"/>
                <a:cs typeface="Arial"/>
              </a:rPr>
              <a:t> Services</a:t>
            </a:r>
            <a:endParaRPr sz="1059" dirty="0">
              <a:latin typeface="Arial"/>
              <a:cs typeface="Arial"/>
            </a:endParaRPr>
          </a:p>
          <a:p>
            <a:pPr marL="43145" marR="131676">
              <a:lnSpc>
                <a:spcPts val="1121"/>
              </a:lnSpc>
              <a:spcBef>
                <a:spcPts val="340"/>
              </a:spcBef>
            </a:pP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 common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families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polyphase: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18" dirty="0">
                <a:latin typeface="Times New Roman"/>
                <a:cs typeface="Times New Roman"/>
              </a:rPr>
              <a:t>wye.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two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types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very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different</a:t>
            </a:r>
            <a:r>
              <a:rPr sz="971" spc="-9" dirty="0">
                <a:latin typeface="Times New Roman"/>
                <a:cs typeface="Times New Roman"/>
              </a:rPr>
              <a:t> characteristics.</a:t>
            </a:r>
            <a:endParaRPr sz="971" dirty="0">
              <a:latin typeface="Times New Roman"/>
              <a:cs typeface="Times New Roman"/>
            </a:endParaRPr>
          </a:p>
          <a:p>
            <a:pPr marL="63317">
              <a:spcBef>
                <a:spcPts val="119"/>
              </a:spcBef>
            </a:pPr>
            <a:r>
              <a:rPr sz="882" b="1" spc="-9" dirty="0">
                <a:latin typeface="Arial"/>
                <a:cs typeface="Arial"/>
              </a:rPr>
              <a:t>Three-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Delta</a:t>
            </a:r>
            <a:endParaRPr sz="882" dirty="0">
              <a:latin typeface="Arial"/>
              <a:cs typeface="Arial"/>
            </a:endParaRPr>
          </a:p>
          <a:p>
            <a:pPr marL="63317" marR="43145">
              <a:lnSpc>
                <a:spcPct val="95800"/>
              </a:lnSpc>
              <a:spcBef>
                <a:spcPts val="326"/>
              </a:spcBef>
            </a:pP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(3WD)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hot.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to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voltages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all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same.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common </a:t>
            </a:r>
            <a:r>
              <a:rPr sz="971" dirty="0">
                <a:latin typeface="Times New Roman"/>
                <a:cs typeface="Times New Roman"/>
              </a:rPr>
              <a:t>voltage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3WD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480V.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3WD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generally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limited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motor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loads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provision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single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load.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3WD </a:t>
            </a:r>
            <a:r>
              <a:rPr sz="971" dirty="0">
                <a:latin typeface="Times New Roman"/>
                <a:cs typeface="Times New Roman"/>
              </a:rPr>
              <a:t>systems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advantage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that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any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can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grounded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without </a:t>
            </a:r>
            <a:r>
              <a:rPr sz="971" dirty="0">
                <a:latin typeface="Times New Roman"/>
                <a:cs typeface="Times New Roman"/>
              </a:rPr>
              <a:t>affecting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loads.</a:t>
            </a:r>
            <a:endParaRPr sz="971" dirty="0">
              <a:latin typeface="Times New Roman"/>
              <a:cs typeface="Times New Roman"/>
            </a:endParaRPr>
          </a:p>
          <a:p>
            <a:pPr marL="63317" marR="62196">
              <a:lnSpc>
                <a:spcPct val="95800"/>
              </a:lnSpc>
            </a:pPr>
            <a:r>
              <a:rPr sz="882" dirty="0">
                <a:latin typeface="Times New Roman"/>
                <a:cs typeface="Times New Roman"/>
              </a:rPr>
              <a:t>Note: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Some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utilities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ground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one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phase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(generally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B).</a:t>
            </a:r>
            <a:r>
              <a:rPr sz="882" spc="190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One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phase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of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</a:t>
            </a:r>
            <a:r>
              <a:rPr sz="882" spc="-22" dirty="0">
                <a:latin typeface="Times New Roman"/>
                <a:cs typeface="Times New Roman"/>
              </a:rPr>
              <a:t> 3WD </a:t>
            </a:r>
            <a:r>
              <a:rPr sz="882" spc="-9" dirty="0">
                <a:latin typeface="Times New Roman"/>
                <a:cs typeface="Times New Roman"/>
              </a:rPr>
              <a:t>transformer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bank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can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be</a:t>
            </a:r>
            <a:r>
              <a:rPr sz="882" spc="-26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removed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without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affecting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loads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long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22" dirty="0">
                <a:latin typeface="Times New Roman"/>
                <a:cs typeface="Times New Roman"/>
              </a:rPr>
              <a:t>the </a:t>
            </a:r>
            <a:r>
              <a:rPr sz="882" dirty="0">
                <a:latin typeface="Times New Roman"/>
                <a:cs typeface="Times New Roman"/>
              </a:rPr>
              <a:t>maximum</a:t>
            </a:r>
            <a:r>
              <a:rPr sz="882" spc="-31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load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does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not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exceed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57.7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percent.</a:t>
            </a:r>
            <a:r>
              <a:rPr sz="882" spc="185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Though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most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common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voltage </a:t>
            </a:r>
            <a:r>
              <a:rPr sz="882" dirty="0">
                <a:latin typeface="Times New Roman"/>
                <a:cs typeface="Times New Roman"/>
              </a:rPr>
              <a:t>for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3WD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services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is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480V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other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voltages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include: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208V,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240V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and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600V.</a:t>
            </a:r>
            <a:endParaRPr sz="882" dirty="0">
              <a:latin typeface="Times New Roman"/>
              <a:cs typeface="Times New Roman"/>
            </a:endParaRPr>
          </a:p>
          <a:p>
            <a:pPr>
              <a:spcBef>
                <a:spcPts val="300"/>
              </a:spcBef>
            </a:pPr>
            <a:endParaRPr sz="882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5669" y="2251232"/>
            <a:ext cx="94129" cy="12956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50" spc="-44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29682" y="2107367"/>
            <a:ext cx="88526" cy="12956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50" spc="-44" dirty="0">
                <a:latin typeface="Arial"/>
                <a:cs typeface="Arial"/>
              </a:rPr>
              <a:t>B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72078" y="1669733"/>
            <a:ext cx="417419" cy="837079"/>
          </a:xfrm>
          <a:custGeom>
            <a:avLst/>
            <a:gdLst/>
            <a:ahLst/>
            <a:cxnLst/>
            <a:rect l="l" t="t" r="r" b="b"/>
            <a:pathLst>
              <a:path w="473075" h="948689">
                <a:moveTo>
                  <a:pt x="39814" y="912291"/>
                </a:moveTo>
                <a:lnTo>
                  <a:pt x="21793" y="912291"/>
                </a:lnTo>
                <a:lnTo>
                  <a:pt x="21793" y="840562"/>
                </a:lnTo>
                <a:lnTo>
                  <a:pt x="21805" y="840371"/>
                </a:lnTo>
                <a:lnTo>
                  <a:pt x="21577" y="840193"/>
                </a:lnTo>
                <a:lnTo>
                  <a:pt x="21577" y="839635"/>
                </a:lnTo>
                <a:lnTo>
                  <a:pt x="21424" y="839444"/>
                </a:lnTo>
                <a:lnTo>
                  <a:pt x="21424" y="839266"/>
                </a:lnTo>
                <a:lnTo>
                  <a:pt x="21209" y="839266"/>
                </a:lnTo>
                <a:lnTo>
                  <a:pt x="21056" y="839076"/>
                </a:lnTo>
                <a:lnTo>
                  <a:pt x="20828" y="838898"/>
                </a:lnTo>
                <a:lnTo>
                  <a:pt x="20307" y="838898"/>
                </a:lnTo>
                <a:lnTo>
                  <a:pt x="20307" y="838708"/>
                </a:lnTo>
                <a:lnTo>
                  <a:pt x="19570" y="838708"/>
                </a:lnTo>
                <a:lnTo>
                  <a:pt x="19342" y="838898"/>
                </a:lnTo>
                <a:lnTo>
                  <a:pt x="18973" y="838898"/>
                </a:lnTo>
                <a:lnTo>
                  <a:pt x="18821" y="839076"/>
                </a:lnTo>
                <a:lnTo>
                  <a:pt x="18605" y="839076"/>
                </a:lnTo>
                <a:lnTo>
                  <a:pt x="18605" y="839266"/>
                </a:lnTo>
                <a:lnTo>
                  <a:pt x="18453" y="839266"/>
                </a:lnTo>
                <a:lnTo>
                  <a:pt x="18453" y="839444"/>
                </a:lnTo>
                <a:lnTo>
                  <a:pt x="18224" y="839635"/>
                </a:lnTo>
                <a:lnTo>
                  <a:pt x="18084" y="839812"/>
                </a:lnTo>
                <a:lnTo>
                  <a:pt x="18084" y="840562"/>
                </a:lnTo>
                <a:lnTo>
                  <a:pt x="18084" y="912291"/>
                </a:lnTo>
                <a:lnTo>
                  <a:pt x="0" y="912291"/>
                </a:lnTo>
                <a:lnTo>
                  <a:pt x="19939" y="948156"/>
                </a:lnTo>
                <a:lnTo>
                  <a:pt x="39814" y="912291"/>
                </a:lnTo>
                <a:close/>
              </a:path>
              <a:path w="473075" h="948689">
                <a:moveTo>
                  <a:pt x="39814" y="688047"/>
                </a:moveTo>
                <a:lnTo>
                  <a:pt x="19939" y="652183"/>
                </a:lnTo>
                <a:lnTo>
                  <a:pt x="0" y="688047"/>
                </a:lnTo>
                <a:lnTo>
                  <a:pt x="18084" y="688047"/>
                </a:lnTo>
                <a:lnTo>
                  <a:pt x="18084" y="744054"/>
                </a:lnTo>
                <a:lnTo>
                  <a:pt x="18084" y="744613"/>
                </a:lnTo>
                <a:lnTo>
                  <a:pt x="18224" y="744791"/>
                </a:lnTo>
                <a:lnTo>
                  <a:pt x="18224" y="744982"/>
                </a:lnTo>
                <a:lnTo>
                  <a:pt x="18453" y="745172"/>
                </a:lnTo>
                <a:lnTo>
                  <a:pt x="18605" y="745350"/>
                </a:lnTo>
                <a:lnTo>
                  <a:pt x="18821" y="745540"/>
                </a:lnTo>
                <a:lnTo>
                  <a:pt x="18973" y="745540"/>
                </a:lnTo>
                <a:lnTo>
                  <a:pt x="18973" y="745718"/>
                </a:lnTo>
                <a:lnTo>
                  <a:pt x="20459" y="745718"/>
                </a:lnTo>
                <a:lnTo>
                  <a:pt x="20828" y="745540"/>
                </a:lnTo>
                <a:lnTo>
                  <a:pt x="21056" y="745540"/>
                </a:lnTo>
                <a:lnTo>
                  <a:pt x="21056" y="745350"/>
                </a:lnTo>
                <a:lnTo>
                  <a:pt x="21209" y="745350"/>
                </a:lnTo>
                <a:lnTo>
                  <a:pt x="21424" y="745172"/>
                </a:lnTo>
                <a:lnTo>
                  <a:pt x="21577" y="744982"/>
                </a:lnTo>
                <a:lnTo>
                  <a:pt x="21577" y="744245"/>
                </a:lnTo>
                <a:lnTo>
                  <a:pt x="21805" y="744245"/>
                </a:lnTo>
                <a:lnTo>
                  <a:pt x="21805" y="744054"/>
                </a:lnTo>
                <a:lnTo>
                  <a:pt x="21793" y="688047"/>
                </a:lnTo>
                <a:lnTo>
                  <a:pt x="39814" y="688047"/>
                </a:lnTo>
                <a:close/>
              </a:path>
              <a:path w="473075" h="948689">
                <a:moveTo>
                  <a:pt x="39814" y="616318"/>
                </a:moveTo>
                <a:lnTo>
                  <a:pt x="21793" y="616318"/>
                </a:lnTo>
                <a:lnTo>
                  <a:pt x="21793" y="303339"/>
                </a:lnTo>
                <a:lnTo>
                  <a:pt x="21805" y="303187"/>
                </a:lnTo>
                <a:lnTo>
                  <a:pt x="21577" y="302971"/>
                </a:lnTo>
                <a:lnTo>
                  <a:pt x="21577" y="302602"/>
                </a:lnTo>
                <a:lnTo>
                  <a:pt x="21424" y="302221"/>
                </a:lnTo>
                <a:lnTo>
                  <a:pt x="21424" y="302082"/>
                </a:lnTo>
                <a:lnTo>
                  <a:pt x="21209" y="302082"/>
                </a:lnTo>
                <a:lnTo>
                  <a:pt x="21056" y="301853"/>
                </a:lnTo>
                <a:lnTo>
                  <a:pt x="20828" y="301713"/>
                </a:lnTo>
                <a:lnTo>
                  <a:pt x="20307" y="301713"/>
                </a:lnTo>
                <a:lnTo>
                  <a:pt x="20307" y="301485"/>
                </a:lnTo>
                <a:lnTo>
                  <a:pt x="19570" y="301485"/>
                </a:lnTo>
                <a:lnTo>
                  <a:pt x="19342" y="301713"/>
                </a:lnTo>
                <a:lnTo>
                  <a:pt x="18973" y="301713"/>
                </a:lnTo>
                <a:lnTo>
                  <a:pt x="18821" y="301853"/>
                </a:lnTo>
                <a:lnTo>
                  <a:pt x="18605" y="301853"/>
                </a:lnTo>
                <a:lnTo>
                  <a:pt x="18605" y="302082"/>
                </a:lnTo>
                <a:lnTo>
                  <a:pt x="18453" y="302082"/>
                </a:lnTo>
                <a:lnTo>
                  <a:pt x="18453" y="302221"/>
                </a:lnTo>
                <a:lnTo>
                  <a:pt x="18224" y="302602"/>
                </a:lnTo>
                <a:lnTo>
                  <a:pt x="18224" y="302818"/>
                </a:lnTo>
                <a:lnTo>
                  <a:pt x="18084" y="302818"/>
                </a:lnTo>
                <a:lnTo>
                  <a:pt x="18084" y="303339"/>
                </a:lnTo>
                <a:lnTo>
                  <a:pt x="18084" y="616318"/>
                </a:lnTo>
                <a:lnTo>
                  <a:pt x="0" y="616318"/>
                </a:lnTo>
                <a:lnTo>
                  <a:pt x="19939" y="652183"/>
                </a:lnTo>
                <a:lnTo>
                  <a:pt x="39814" y="616318"/>
                </a:lnTo>
                <a:close/>
              </a:path>
              <a:path w="473075" h="948689">
                <a:moveTo>
                  <a:pt x="39814" y="35661"/>
                </a:moveTo>
                <a:lnTo>
                  <a:pt x="19939" y="0"/>
                </a:lnTo>
                <a:lnTo>
                  <a:pt x="0" y="35661"/>
                </a:lnTo>
                <a:lnTo>
                  <a:pt x="18084" y="35661"/>
                </a:lnTo>
                <a:lnTo>
                  <a:pt x="18084" y="183896"/>
                </a:lnTo>
                <a:lnTo>
                  <a:pt x="18084" y="184111"/>
                </a:lnTo>
                <a:lnTo>
                  <a:pt x="18224" y="184264"/>
                </a:lnTo>
                <a:lnTo>
                  <a:pt x="18224" y="184632"/>
                </a:lnTo>
                <a:lnTo>
                  <a:pt x="18453" y="184861"/>
                </a:lnTo>
                <a:lnTo>
                  <a:pt x="18605" y="185229"/>
                </a:lnTo>
                <a:lnTo>
                  <a:pt x="18821" y="185369"/>
                </a:lnTo>
                <a:lnTo>
                  <a:pt x="18973" y="185369"/>
                </a:lnTo>
                <a:lnTo>
                  <a:pt x="18973" y="185597"/>
                </a:lnTo>
                <a:lnTo>
                  <a:pt x="20459" y="185597"/>
                </a:lnTo>
                <a:lnTo>
                  <a:pt x="20828" y="185369"/>
                </a:lnTo>
                <a:lnTo>
                  <a:pt x="21056" y="185369"/>
                </a:lnTo>
                <a:lnTo>
                  <a:pt x="21209" y="185229"/>
                </a:lnTo>
                <a:lnTo>
                  <a:pt x="21577" y="184632"/>
                </a:lnTo>
                <a:lnTo>
                  <a:pt x="21577" y="184264"/>
                </a:lnTo>
                <a:lnTo>
                  <a:pt x="21805" y="184111"/>
                </a:lnTo>
                <a:lnTo>
                  <a:pt x="21805" y="183896"/>
                </a:lnTo>
                <a:lnTo>
                  <a:pt x="21793" y="35661"/>
                </a:lnTo>
                <a:lnTo>
                  <a:pt x="39814" y="35661"/>
                </a:lnTo>
                <a:close/>
              </a:path>
              <a:path w="473075" h="948689">
                <a:moveTo>
                  <a:pt x="470827" y="912291"/>
                </a:moveTo>
                <a:lnTo>
                  <a:pt x="452818" y="912291"/>
                </a:lnTo>
                <a:lnTo>
                  <a:pt x="452818" y="441058"/>
                </a:lnTo>
                <a:lnTo>
                  <a:pt x="452818" y="440690"/>
                </a:lnTo>
                <a:lnTo>
                  <a:pt x="452589" y="440537"/>
                </a:lnTo>
                <a:lnTo>
                  <a:pt x="452589" y="439953"/>
                </a:lnTo>
                <a:lnTo>
                  <a:pt x="452437" y="439953"/>
                </a:lnTo>
                <a:lnTo>
                  <a:pt x="452437" y="439801"/>
                </a:lnTo>
                <a:lnTo>
                  <a:pt x="452221" y="439801"/>
                </a:lnTo>
                <a:lnTo>
                  <a:pt x="452069" y="439585"/>
                </a:lnTo>
                <a:lnTo>
                  <a:pt x="451840" y="439585"/>
                </a:lnTo>
                <a:lnTo>
                  <a:pt x="451840" y="439432"/>
                </a:lnTo>
                <a:lnTo>
                  <a:pt x="450354" y="439432"/>
                </a:lnTo>
                <a:lnTo>
                  <a:pt x="450215" y="439585"/>
                </a:lnTo>
                <a:lnTo>
                  <a:pt x="449834" y="439585"/>
                </a:lnTo>
                <a:lnTo>
                  <a:pt x="449834" y="439801"/>
                </a:lnTo>
                <a:lnTo>
                  <a:pt x="449618" y="439801"/>
                </a:lnTo>
                <a:lnTo>
                  <a:pt x="449465" y="439953"/>
                </a:lnTo>
                <a:lnTo>
                  <a:pt x="449465" y="440321"/>
                </a:lnTo>
                <a:lnTo>
                  <a:pt x="449237" y="440537"/>
                </a:lnTo>
                <a:lnTo>
                  <a:pt x="449237" y="440918"/>
                </a:lnTo>
                <a:lnTo>
                  <a:pt x="449097" y="441058"/>
                </a:lnTo>
                <a:lnTo>
                  <a:pt x="449224" y="912291"/>
                </a:lnTo>
                <a:lnTo>
                  <a:pt x="431228" y="912291"/>
                </a:lnTo>
                <a:lnTo>
                  <a:pt x="450951" y="948156"/>
                </a:lnTo>
                <a:lnTo>
                  <a:pt x="470827" y="912291"/>
                </a:lnTo>
                <a:close/>
              </a:path>
              <a:path w="473075" h="948689">
                <a:moveTo>
                  <a:pt x="472681" y="36550"/>
                </a:moveTo>
                <a:lnTo>
                  <a:pt x="452818" y="736"/>
                </a:lnTo>
                <a:lnTo>
                  <a:pt x="433095" y="36550"/>
                </a:lnTo>
                <a:lnTo>
                  <a:pt x="450951" y="36550"/>
                </a:lnTo>
                <a:lnTo>
                  <a:pt x="450951" y="329234"/>
                </a:lnTo>
                <a:lnTo>
                  <a:pt x="450951" y="329615"/>
                </a:lnTo>
                <a:lnTo>
                  <a:pt x="451104" y="329755"/>
                </a:lnTo>
                <a:lnTo>
                  <a:pt x="451104" y="330123"/>
                </a:lnTo>
                <a:lnTo>
                  <a:pt x="451319" y="330352"/>
                </a:lnTo>
                <a:lnTo>
                  <a:pt x="451319" y="330492"/>
                </a:lnTo>
                <a:lnTo>
                  <a:pt x="451700" y="330492"/>
                </a:lnTo>
                <a:lnTo>
                  <a:pt x="451700" y="330720"/>
                </a:lnTo>
                <a:lnTo>
                  <a:pt x="451840" y="330720"/>
                </a:lnTo>
                <a:lnTo>
                  <a:pt x="452069" y="330873"/>
                </a:lnTo>
                <a:lnTo>
                  <a:pt x="452221" y="330873"/>
                </a:lnTo>
                <a:lnTo>
                  <a:pt x="452437" y="331089"/>
                </a:lnTo>
                <a:lnTo>
                  <a:pt x="453339" y="331089"/>
                </a:lnTo>
                <a:lnTo>
                  <a:pt x="453555" y="330873"/>
                </a:lnTo>
                <a:lnTo>
                  <a:pt x="453707" y="330873"/>
                </a:lnTo>
                <a:lnTo>
                  <a:pt x="453936" y="330720"/>
                </a:lnTo>
                <a:lnTo>
                  <a:pt x="454075" y="330720"/>
                </a:lnTo>
                <a:lnTo>
                  <a:pt x="454075" y="330492"/>
                </a:lnTo>
                <a:lnTo>
                  <a:pt x="454304" y="330492"/>
                </a:lnTo>
                <a:lnTo>
                  <a:pt x="454304" y="330352"/>
                </a:lnTo>
                <a:lnTo>
                  <a:pt x="454672" y="330123"/>
                </a:lnTo>
                <a:lnTo>
                  <a:pt x="454672" y="329755"/>
                </a:lnTo>
                <a:lnTo>
                  <a:pt x="454825" y="329615"/>
                </a:lnTo>
                <a:lnTo>
                  <a:pt x="454825" y="329234"/>
                </a:lnTo>
                <a:lnTo>
                  <a:pt x="454863" y="36550"/>
                </a:lnTo>
                <a:lnTo>
                  <a:pt x="472681" y="36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 txBox="1"/>
          <p:nvPr/>
        </p:nvSpPr>
        <p:spPr>
          <a:xfrm>
            <a:off x="8275913" y="1950268"/>
            <a:ext cx="188819" cy="98541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574" spc="-18" dirty="0">
                <a:latin typeface="Arial"/>
                <a:cs typeface="Arial"/>
              </a:rPr>
              <a:t>480V</a:t>
            </a:r>
            <a:endParaRPr sz="57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94294" y="1826006"/>
            <a:ext cx="188819" cy="98541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574" spc="-18" dirty="0">
                <a:latin typeface="Arial"/>
                <a:cs typeface="Arial"/>
              </a:rPr>
              <a:t>480V</a:t>
            </a:r>
            <a:endParaRPr sz="57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94294" y="2310289"/>
            <a:ext cx="188819" cy="98541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574" spc="-18" dirty="0">
                <a:latin typeface="Arial"/>
                <a:cs typeface="Arial"/>
              </a:rPr>
              <a:t>480V</a:t>
            </a:r>
            <a:endParaRPr sz="574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20908" y="1655728"/>
            <a:ext cx="1448360" cy="852767"/>
            <a:chOff x="2741901" y="3084515"/>
            <a:chExt cx="1641475" cy="966469"/>
          </a:xfrm>
        </p:grpSpPr>
        <p:sp>
          <p:nvSpPr>
            <p:cNvPr id="32" name="object 32"/>
            <p:cNvSpPr/>
            <p:nvPr/>
          </p:nvSpPr>
          <p:spPr>
            <a:xfrm>
              <a:off x="2757392" y="3099783"/>
              <a:ext cx="1623695" cy="949325"/>
            </a:xfrm>
            <a:custGeom>
              <a:avLst/>
              <a:gdLst/>
              <a:ahLst/>
              <a:cxnLst/>
              <a:rect l="l" t="t" r="r" b="b"/>
              <a:pathLst>
                <a:path w="1623695" h="949325">
                  <a:moveTo>
                    <a:pt x="757771" y="652778"/>
                  </a:moveTo>
                  <a:lnTo>
                    <a:pt x="1298846" y="652778"/>
                  </a:lnTo>
                </a:path>
                <a:path w="1623695" h="949325">
                  <a:moveTo>
                    <a:pt x="378774" y="0"/>
                  </a:moveTo>
                  <a:lnTo>
                    <a:pt x="1623669" y="0"/>
                  </a:lnTo>
                </a:path>
                <a:path w="1623695" h="949325">
                  <a:moveTo>
                    <a:pt x="0" y="652778"/>
                  </a:moveTo>
                  <a:lnTo>
                    <a:pt x="0" y="948751"/>
                  </a:lnTo>
                  <a:lnTo>
                    <a:pt x="1623669" y="948751"/>
                  </a:lnTo>
                </a:path>
              </a:pathLst>
            </a:custGeom>
            <a:ln w="3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122623" y="30864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21208" y="0"/>
                  </a:moveTo>
                  <a:lnTo>
                    <a:pt x="6102" y="0"/>
                  </a:lnTo>
                  <a:lnTo>
                    <a:pt x="0" y="5920"/>
                  </a:lnTo>
                  <a:lnTo>
                    <a:pt x="0" y="20943"/>
                  </a:lnTo>
                  <a:lnTo>
                    <a:pt x="6102" y="27011"/>
                  </a:lnTo>
                  <a:lnTo>
                    <a:pt x="13543" y="27011"/>
                  </a:lnTo>
                  <a:lnTo>
                    <a:pt x="21208" y="27011"/>
                  </a:lnTo>
                  <a:lnTo>
                    <a:pt x="27161" y="20943"/>
                  </a:lnTo>
                  <a:lnTo>
                    <a:pt x="27161" y="5920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122623" y="30864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13543" y="27011"/>
                  </a:moveTo>
                  <a:lnTo>
                    <a:pt x="21208" y="27011"/>
                  </a:lnTo>
                  <a:lnTo>
                    <a:pt x="27161" y="20943"/>
                  </a:lnTo>
                  <a:lnTo>
                    <a:pt x="27161" y="13320"/>
                  </a:lnTo>
                  <a:lnTo>
                    <a:pt x="27161" y="5920"/>
                  </a:lnTo>
                  <a:lnTo>
                    <a:pt x="21208" y="0"/>
                  </a:lnTo>
                  <a:lnTo>
                    <a:pt x="13543" y="0"/>
                  </a:lnTo>
                  <a:lnTo>
                    <a:pt x="6102" y="0"/>
                  </a:lnTo>
                  <a:lnTo>
                    <a:pt x="0" y="5920"/>
                  </a:lnTo>
                  <a:lnTo>
                    <a:pt x="0" y="13320"/>
                  </a:lnTo>
                  <a:lnTo>
                    <a:pt x="0" y="20943"/>
                  </a:lnTo>
                  <a:lnTo>
                    <a:pt x="6102" y="27011"/>
                  </a:lnTo>
                  <a:lnTo>
                    <a:pt x="13543" y="27011"/>
                  </a:lnTo>
                  <a:close/>
                </a:path>
              </a:pathLst>
            </a:custGeom>
            <a:ln w="3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2743848" y="37388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0985" y="0"/>
                  </a:moveTo>
                  <a:lnTo>
                    <a:pt x="6102" y="0"/>
                  </a:lnTo>
                  <a:lnTo>
                    <a:pt x="0" y="6282"/>
                  </a:lnTo>
                  <a:lnTo>
                    <a:pt x="0" y="21069"/>
                  </a:lnTo>
                  <a:lnTo>
                    <a:pt x="6102" y="26989"/>
                  </a:lnTo>
                  <a:lnTo>
                    <a:pt x="13543" y="26989"/>
                  </a:lnTo>
                  <a:lnTo>
                    <a:pt x="20985" y="26989"/>
                  </a:lnTo>
                  <a:lnTo>
                    <a:pt x="26938" y="21069"/>
                  </a:lnTo>
                  <a:lnTo>
                    <a:pt x="26938" y="6282"/>
                  </a:lnTo>
                  <a:lnTo>
                    <a:pt x="209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2743848" y="37388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13543" y="26989"/>
                  </a:moveTo>
                  <a:lnTo>
                    <a:pt x="20985" y="26989"/>
                  </a:lnTo>
                  <a:lnTo>
                    <a:pt x="26938" y="21069"/>
                  </a:lnTo>
                  <a:lnTo>
                    <a:pt x="26938" y="13676"/>
                  </a:lnTo>
                  <a:lnTo>
                    <a:pt x="26938" y="6282"/>
                  </a:lnTo>
                  <a:lnTo>
                    <a:pt x="20985" y="0"/>
                  </a:lnTo>
                  <a:lnTo>
                    <a:pt x="13543" y="0"/>
                  </a:lnTo>
                  <a:lnTo>
                    <a:pt x="6102" y="0"/>
                  </a:lnTo>
                  <a:lnTo>
                    <a:pt x="0" y="6282"/>
                  </a:lnTo>
                  <a:lnTo>
                    <a:pt x="0" y="13676"/>
                  </a:lnTo>
                  <a:lnTo>
                    <a:pt x="0" y="21069"/>
                  </a:lnTo>
                  <a:lnTo>
                    <a:pt x="6102" y="26989"/>
                  </a:lnTo>
                  <a:lnTo>
                    <a:pt x="13543" y="26989"/>
                  </a:lnTo>
                  <a:close/>
                </a:path>
              </a:pathLst>
            </a:custGeom>
            <a:ln w="3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1397" y="37388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1208" y="0"/>
                  </a:moveTo>
                  <a:lnTo>
                    <a:pt x="6325" y="0"/>
                  </a:lnTo>
                  <a:lnTo>
                    <a:pt x="0" y="6282"/>
                  </a:lnTo>
                  <a:lnTo>
                    <a:pt x="0" y="21069"/>
                  </a:lnTo>
                  <a:lnTo>
                    <a:pt x="6325" y="26989"/>
                  </a:lnTo>
                  <a:lnTo>
                    <a:pt x="13766" y="26989"/>
                  </a:lnTo>
                  <a:lnTo>
                    <a:pt x="21208" y="26989"/>
                  </a:lnTo>
                  <a:lnTo>
                    <a:pt x="27161" y="21069"/>
                  </a:lnTo>
                  <a:lnTo>
                    <a:pt x="27161" y="6282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501397" y="37388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13766" y="26989"/>
                  </a:moveTo>
                  <a:lnTo>
                    <a:pt x="21208" y="26989"/>
                  </a:lnTo>
                  <a:lnTo>
                    <a:pt x="27161" y="21069"/>
                  </a:lnTo>
                  <a:lnTo>
                    <a:pt x="27161" y="13676"/>
                  </a:lnTo>
                  <a:lnTo>
                    <a:pt x="27161" y="6282"/>
                  </a:lnTo>
                  <a:lnTo>
                    <a:pt x="21208" y="0"/>
                  </a:lnTo>
                  <a:lnTo>
                    <a:pt x="13766" y="0"/>
                  </a:lnTo>
                  <a:lnTo>
                    <a:pt x="6325" y="0"/>
                  </a:lnTo>
                  <a:lnTo>
                    <a:pt x="0" y="6282"/>
                  </a:lnTo>
                  <a:lnTo>
                    <a:pt x="0" y="13676"/>
                  </a:lnTo>
                  <a:lnTo>
                    <a:pt x="0" y="21069"/>
                  </a:lnTo>
                  <a:lnTo>
                    <a:pt x="6325" y="26989"/>
                  </a:lnTo>
                  <a:lnTo>
                    <a:pt x="13766" y="26989"/>
                  </a:lnTo>
                  <a:close/>
                </a:path>
              </a:pathLst>
            </a:custGeom>
            <a:ln w="3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" name="Subtitle 12">
            <a:extLst>
              <a:ext uri="{FF2B5EF4-FFF2-40B4-BE49-F238E27FC236}">
                <a16:creationId xmlns:a16="http://schemas.microsoft.com/office/drawing/2014/main" id="{E7E9221A-C306-6D68-648D-B18D738DD316}"/>
              </a:ext>
            </a:extLst>
          </p:cNvPr>
          <p:cNvSpPr txBox="1">
            <a:spLocks/>
          </p:cNvSpPr>
          <p:nvPr/>
        </p:nvSpPr>
        <p:spPr>
          <a:xfrm>
            <a:off x="2389239" y="186087"/>
            <a:ext cx="6361471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Transformer Configurations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2EC3142-F8A6-C1B5-7BD8-D8538E69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1E44E8-D1A1-8A66-756D-F7523B2A5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078" y="1267837"/>
            <a:ext cx="3753971" cy="9027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3145">
              <a:spcBef>
                <a:spcPts val="794"/>
              </a:spcBef>
            </a:pPr>
            <a:r>
              <a:rPr sz="882" b="1" spc="-9" dirty="0">
                <a:latin typeface="Arial"/>
                <a:cs typeface="Arial"/>
              </a:rPr>
              <a:t>Four-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spc="-22" dirty="0">
                <a:latin typeface="Arial"/>
                <a:cs typeface="Arial"/>
              </a:rPr>
              <a:t>Wye</a:t>
            </a:r>
            <a:endParaRPr sz="882" dirty="0">
              <a:latin typeface="Arial"/>
              <a:cs typeface="Arial"/>
            </a:endParaRPr>
          </a:p>
          <a:p>
            <a:pPr marL="43145" marR="57713">
              <a:lnSpc>
                <a:spcPct val="95800"/>
              </a:lnSpc>
              <a:spcBef>
                <a:spcPts val="326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wye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(4WY)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</a:t>
            </a:r>
            <a:r>
              <a:rPr sz="971" spc="-9" dirty="0">
                <a:latin typeface="Times New Roman"/>
                <a:cs typeface="Times New Roman"/>
              </a:rPr>
              <a:t> commercial/industrial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smaller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customers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often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120V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phase-</a:t>
            </a:r>
            <a:r>
              <a:rPr sz="971" spc="-9" dirty="0">
                <a:latin typeface="Times New Roman"/>
                <a:cs typeface="Times New Roman"/>
              </a:rPr>
              <a:t>neutral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208V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phase-phase.</a:t>
            </a:r>
            <a:r>
              <a:rPr sz="971" spc="23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Larger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customers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often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have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277V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phase-neutral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480V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phase-phase.</a:t>
            </a:r>
            <a:r>
              <a:rPr sz="971" spc="22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Because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neutral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voltage </a:t>
            </a:r>
            <a:r>
              <a:rPr sz="971" dirty="0">
                <a:latin typeface="Times New Roman"/>
                <a:cs typeface="Times New Roman"/>
              </a:rPr>
              <a:t>regulation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generally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better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than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delta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services.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4468" y="6087936"/>
            <a:ext cx="147918" cy="2956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endParaRPr lang="en-US" sz="882" spc="-22" dirty="0">
              <a:latin typeface="Arial Unicode MS"/>
              <a:cs typeface="Arial Unicode MS"/>
            </a:endParaRPr>
          </a:p>
          <a:p>
            <a:pPr marL="11206">
              <a:spcBef>
                <a:spcPts val="88"/>
              </a:spcBef>
            </a:pPr>
            <a:endParaRPr sz="882" dirty="0">
              <a:latin typeface="Arial Unicode MS"/>
              <a:cs typeface="Arial Unicode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7413" y="2376850"/>
            <a:ext cx="585507" cy="1047750"/>
            <a:chOff x="884213" y="1763828"/>
            <a:chExt cx="663575" cy="1187450"/>
          </a:xfrm>
        </p:grpSpPr>
        <p:sp>
          <p:nvSpPr>
            <p:cNvPr id="7" name="object 7"/>
            <p:cNvSpPr/>
            <p:nvPr/>
          </p:nvSpPr>
          <p:spPr>
            <a:xfrm>
              <a:off x="887388" y="1807016"/>
              <a:ext cx="657225" cy="1141095"/>
            </a:xfrm>
            <a:custGeom>
              <a:avLst/>
              <a:gdLst/>
              <a:ahLst/>
              <a:cxnLst/>
              <a:rect l="l" t="t" r="r" b="b"/>
              <a:pathLst>
                <a:path w="657225" h="1141095">
                  <a:moveTo>
                    <a:pt x="657102" y="1056925"/>
                  </a:moveTo>
                  <a:lnTo>
                    <a:pt x="623730" y="1093766"/>
                  </a:lnTo>
                  <a:lnTo>
                    <a:pt x="584963" y="1109321"/>
                  </a:lnTo>
                  <a:lnTo>
                    <a:pt x="534096" y="1122295"/>
                  </a:lnTo>
                  <a:lnTo>
                    <a:pt x="473095" y="1132186"/>
                  </a:lnTo>
                  <a:lnTo>
                    <a:pt x="403924" y="1138489"/>
                  </a:lnTo>
                  <a:lnTo>
                    <a:pt x="328551" y="1140701"/>
                  </a:lnTo>
                  <a:lnTo>
                    <a:pt x="253267" y="1138489"/>
                  </a:lnTo>
                  <a:lnTo>
                    <a:pt x="184131" y="1132186"/>
                  </a:lnTo>
                  <a:lnTo>
                    <a:pt x="123125" y="1122295"/>
                  </a:lnTo>
                  <a:lnTo>
                    <a:pt x="72228" y="1109321"/>
                  </a:lnTo>
                  <a:lnTo>
                    <a:pt x="33421" y="1093766"/>
                  </a:lnTo>
                  <a:lnTo>
                    <a:pt x="8685" y="1076133"/>
                  </a:lnTo>
                  <a:lnTo>
                    <a:pt x="0" y="1056925"/>
                  </a:lnTo>
                </a:path>
                <a:path w="657225" h="1141095">
                  <a:moveTo>
                    <a:pt x="657102" y="292819"/>
                  </a:moveTo>
                  <a:lnTo>
                    <a:pt x="623730" y="329706"/>
                  </a:lnTo>
                  <a:lnTo>
                    <a:pt x="584963" y="345305"/>
                  </a:lnTo>
                  <a:lnTo>
                    <a:pt x="534096" y="358328"/>
                  </a:lnTo>
                  <a:lnTo>
                    <a:pt x="473095" y="368262"/>
                  </a:lnTo>
                  <a:lnTo>
                    <a:pt x="403924" y="374598"/>
                  </a:lnTo>
                  <a:lnTo>
                    <a:pt x="328551" y="376823"/>
                  </a:lnTo>
                  <a:lnTo>
                    <a:pt x="253267" y="374598"/>
                  </a:lnTo>
                  <a:lnTo>
                    <a:pt x="184131" y="368262"/>
                  </a:lnTo>
                  <a:lnTo>
                    <a:pt x="123125" y="358328"/>
                  </a:lnTo>
                  <a:lnTo>
                    <a:pt x="72228" y="345305"/>
                  </a:lnTo>
                  <a:lnTo>
                    <a:pt x="33421" y="329706"/>
                  </a:lnTo>
                  <a:lnTo>
                    <a:pt x="8685" y="312040"/>
                  </a:lnTo>
                  <a:lnTo>
                    <a:pt x="0" y="292819"/>
                  </a:lnTo>
                </a:path>
                <a:path w="657225" h="1141095">
                  <a:moveTo>
                    <a:pt x="0" y="272699"/>
                  </a:moveTo>
                  <a:lnTo>
                    <a:pt x="0" y="1056925"/>
                  </a:lnTo>
                </a:path>
                <a:path w="657225" h="1141095">
                  <a:moveTo>
                    <a:pt x="657102" y="272699"/>
                  </a:moveTo>
                  <a:lnTo>
                    <a:pt x="657102" y="1056925"/>
                  </a:lnTo>
                </a:path>
                <a:path w="657225" h="1141095">
                  <a:moveTo>
                    <a:pt x="102995" y="10571"/>
                  </a:moveTo>
                  <a:lnTo>
                    <a:pt x="96486" y="15761"/>
                  </a:lnTo>
                  <a:lnTo>
                    <a:pt x="92000" y="21398"/>
                  </a:lnTo>
                  <a:lnTo>
                    <a:pt x="89747" y="27164"/>
                  </a:lnTo>
                  <a:lnTo>
                    <a:pt x="89938" y="32737"/>
                  </a:lnTo>
                  <a:lnTo>
                    <a:pt x="95034" y="39934"/>
                  </a:lnTo>
                  <a:lnTo>
                    <a:pt x="104733" y="44275"/>
                  </a:lnTo>
                  <a:lnTo>
                    <a:pt x="117676" y="45461"/>
                  </a:lnTo>
                  <a:lnTo>
                    <a:pt x="132506" y="43195"/>
                  </a:lnTo>
                  <a:lnTo>
                    <a:pt x="146606" y="37606"/>
                  </a:lnTo>
                  <a:lnTo>
                    <a:pt x="157221" y="30023"/>
                  </a:lnTo>
                  <a:lnTo>
                    <a:pt x="163421" y="21439"/>
                  </a:lnTo>
                  <a:lnTo>
                    <a:pt x="164275" y="12844"/>
                  </a:lnTo>
                  <a:lnTo>
                    <a:pt x="161425" y="7768"/>
                  </a:lnTo>
                  <a:lnTo>
                    <a:pt x="156155" y="3779"/>
                  </a:lnTo>
                  <a:lnTo>
                    <a:pt x="148916" y="1111"/>
                  </a:lnTo>
                  <a:lnTo>
                    <a:pt x="140158" y="0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979029" y="1769276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40" h="26035">
                  <a:moveTo>
                    <a:pt x="27523" y="0"/>
                  </a:moveTo>
                  <a:lnTo>
                    <a:pt x="17315" y="2841"/>
                  </a:lnTo>
                  <a:lnTo>
                    <a:pt x="7096" y="5456"/>
                  </a:lnTo>
                  <a:lnTo>
                    <a:pt x="0" y="12276"/>
                  </a:lnTo>
                  <a:lnTo>
                    <a:pt x="1703" y="18187"/>
                  </a:lnTo>
                  <a:lnTo>
                    <a:pt x="2838" y="23643"/>
                  </a:lnTo>
                  <a:lnTo>
                    <a:pt x="12773" y="25917"/>
                  </a:lnTo>
                  <a:lnTo>
                    <a:pt x="22697" y="23302"/>
                  </a:lnTo>
                  <a:lnTo>
                    <a:pt x="33200" y="20461"/>
                  </a:lnTo>
                  <a:lnTo>
                    <a:pt x="40296" y="13640"/>
                  </a:lnTo>
                  <a:lnTo>
                    <a:pt x="38593" y="7957"/>
                  </a:lnTo>
                  <a:lnTo>
                    <a:pt x="37174" y="2614"/>
                  </a:lnTo>
                  <a:lnTo>
                    <a:pt x="2752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979029" y="1769276"/>
              <a:ext cx="477520" cy="307340"/>
            </a:xfrm>
            <a:custGeom>
              <a:avLst/>
              <a:gdLst/>
              <a:ahLst/>
              <a:cxnLst/>
              <a:rect l="l" t="t" r="r" b="b"/>
              <a:pathLst>
                <a:path w="477519" h="307339">
                  <a:moveTo>
                    <a:pt x="22697" y="23302"/>
                  </a:moveTo>
                  <a:lnTo>
                    <a:pt x="33200" y="20461"/>
                  </a:lnTo>
                  <a:lnTo>
                    <a:pt x="40296" y="13640"/>
                  </a:lnTo>
                  <a:lnTo>
                    <a:pt x="38593" y="7957"/>
                  </a:lnTo>
                  <a:lnTo>
                    <a:pt x="37174" y="2614"/>
                  </a:lnTo>
                  <a:lnTo>
                    <a:pt x="27523" y="0"/>
                  </a:lnTo>
                  <a:lnTo>
                    <a:pt x="17315" y="2841"/>
                  </a:lnTo>
                  <a:lnTo>
                    <a:pt x="7096" y="5456"/>
                  </a:lnTo>
                  <a:lnTo>
                    <a:pt x="0" y="12276"/>
                  </a:lnTo>
                  <a:lnTo>
                    <a:pt x="1703" y="18187"/>
                  </a:lnTo>
                  <a:lnTo>
                    <a:pt x="2838" y="23643"/>
                  </a:lnTo>
                  <a:lnTo>
                    <a:pt x="12773" y="25917"/>
                  </a:lnTo>
                  <a:lnTo>
                    <a:pt x="22697" y="23302"/>
                  </a:lnTo>
                  <a:close/>
                </a:path>
                <a:path w="477519" h="307339">
                  <a:moveTo>
                    <a:pt x="16463" y="64793"/>
                  </a:moveTo>
                  <a:lnTo>
                    <a:pt x="16463" y="65020"/>
                  </a:lnTo>
                  <a:lnTo>
                    <a:pt x="18450" y="70135"/>
                  </a:lnTo>
                  <a:lnTo>
                    <a:pt x="28374" y="71840"/>
                  </a:lnTo>
                  <a:lnTo>
                    <a:pt x="38309" y="68999"/>
                  </a:lnTo>
                  <a:lnTo>
                    <a:pt x="48517" y="65588"/>
                  </a:lnTo>
                  <a:lnTo>
                    <a:pt x="55330" y="59109"/>
                  </a:lnTo>
                  <a:lnTo>
                    <a:pt x="53343" y="53994"/>
                  </a:lnTo>
                </a:path>
                <a:path w="477519" h="307339">
                  <a:moveTo>
                    <a:pt x="4825" y="81275"/>
                  </a:moveTo>
                  <a:lnTo>
                    <a:pt x="3122" y="84344"/>
                  </a:lnTo>
                  <a:lnTo>
                    <a:pt x="2838" y="88096"/>
                  </a:lnTo>
                  <a:lnTo>
                    <a:pt x="3690" y="90937"/>
                  </a:lnTo>
                  <a:lnTo>
                    <a:pt x="8788" y="98118"/>
                  </a:lnTo>
                  <a:lnTo>
                    <a:pt x="18514" y="102518"/>
                  </a:lnTo>
                  <a:lnTo>
                    <a:pt x="31538" y="103741"/>
                  </a:lnTo>
                  <a:lnTo>
                    <a:pt x="46530" y="101395"/>
                  </a:lnTo>
                  <a:lnTo>
                    <a:pt x="60468" y="95953"/>
                  </a:lnTo>
                  <a:lnTo>
                    <a:pt x="71003" y="88380"/>
                  </a:lnTo>
                  <a:lnTo>
                    <a:pt x="77176" y="79783"/>
                  </a:lnTo>
                  <a:lnTo>
                    <a:pt x="78027" y="71272"/>
                  </a:lnTo>
                  <a:lnTo>
                    <a:pt x="77175" y="67635"/>
                  </a:lnTo>
                  <a:lnTo>
                    <a:pt x="74337" y="64793"/>
                  </a:lnTo>
                  <a:lnTo>
                    <a:pt x="70931" y="62519"/>
                  </a:lnTo>
                </a:path>
                <a:path w="477519" h="307339">
                  <a:moveTo>
                    <a:pt x="10502" y="101623"/>
                  </a:moveTo>
                  <a:lnTo>
                    <a:pt x="8799" y="105033"/>
                  </a:lnTo>
                  <a:lnTo>
                    <a:pt x="8515" y="108216"/>
                  </a:lnTo>
                  <a:lnTo>
                    <a:pt x="9083" y="111626"/>
                  </a:lnTo>
                  <a:lnTo>
                    <a:pt x="14297" y="118819"/>
                  </a:lnTo>
                  <a:lnTo>
                    <a:pt x="23979" y="123135"/>
                  </a:lnTo>
                  <a:lnTo>
                    <a:pt x="36852" y="124254"/>
                  </a:lnTo>
                  <a:lnTo>
                    <a:pt x="51639" y="121856"/>
                  </a:lnTo>
                  <a:lnTo>
                    <a:pt x="65906" y="116446"/>
                  </a:lnTo>
                  <a:lnTo>
                    <a:pt x="76609" y="109011"/>
                  </a:lnTo>
                  <a:lnTo>
                    <a:pt x="82844" y="100468"/>
                  </a:lnTo>
                  <a:lnTo>
                    <a:pt x="83704" y="91733"/>
                  </a:lnTo>
                  <a:lnTo>
                    <a:pt x="82569" y="87755"/>
                  </a:lnTo>
                  <a:lnTo>
                    <a:pt x="79730" y="84344"/>
                  </a:lnTo>
                  <a:lnTo>
                    <a:pt x="75188" y="82071"/>
                  </a:lnTo>
                </a:path>
                <a:path w="477519" h="307339">
                  <a:moveTo>
                    <a:pt x="17031" y="120151"/>
                  </a:moveTo>
                  <a:lnTo>
                    <a:pt x="14760" y="124130"/>
                  </a:lnTo>
                  <a:lnTo>
                    <a:pt x="13625" y="128336"/>
                  </a:lnTo>
                  <a:lnTo>
                    <a:pt x="14760" y="132087"/>
                  </a:lnTo>
                  <a:lnTo>
                    <a:pt x="19815" y="139280"/>
                  </a:lnTo>
                  <a:lnTo>
                    <a:pt x="29443" y="143596"/>
                  </a:lnTo>
                  <a:lnTo>
                    <a:pt x="42369" y="144715"/>
                  </a:lnTo>
                  <a:lnTo>
                    <a:pt x="57317" y="142317"/>
                  </a:lnTo>
                  <a:lnTo>
                    <a:pt x="71297" y="136907"/>
                  </a:lnTo>
                  <a:lnTo>
                    <a:pt x="81927" y="129472"/>
                  </a:lnTo>
                  <a:lnTo>
                    <a:pt x="88197" y="120929"/>
                  </a:lnTo>
                  <a:lnTo>
                    <a:pt x="89098" y="112194"/>
                  </a:lnTo>
                  <a:lnTo>
                    <a:pt x="88246" y="108443"/>
                  </a:lnTo>
                  <a:lnTo>
                    <a:pt x="85407" y="105601"/>
                  </a:lnTo>
                  <a:lnTo>
                    <a:pt x="81717" y="103328"/>
                  </a:lnTo>
                </a:path>
                <a:path w="477519" h="307339">
                  <a:moveTo>
                    <a:pt x="21562" y="142317"/>
                  </a:moveTo>
                  <a:lnTo>
                    <a:pt x="19870" y="145955"/>
                  </a:lnTo>
                  <a:lnTo>
                    <a:pt x="19586" y="149138"/>
                  </a:lnTo>
                  <a:lnTo>
                    <a:pt x="20154" y="152548"/>
                  </a:lnTo>
                  <a:lnTo>
                    <a:pt x="25123" y="159741"/>
                  </a:lnTo>
                  <a:lnTo>
                    <a:pt x="34832" y="164057"/>
                  </a:lnTo>
                  <a:lnTo>
                    <a:pt x="47841" y="165176"/>
                  </a:lnTo>
                  <a:lnTo>
                    <a:pt x="62710" y="162778"/>
                  </a:lnTo>
                  <a:lnTo>
                    <a:pt x="76731" y="157512"/>
                  </a:lnTo>
                  <a:lnTo>
                    <a:pt x="87426" y="150061"/>
                  </a:lnTo>
                  <a:lnTo>
                    <a:pt x="93705" y="141438"/>
                  </a:lnTo>
                  <a:lnTo>
                    <a:pt x="94480" y="132655"/>
                  </a:lnTo>
                  <a:lnTo>
                    <a:pt x="93344" y="128677"/>
                  </a:lnTo>
                  <a:lnTo>
                    <a:pt x="90506" y="125494"/>
                  </a:lnTo>
                  <a:lnTo>
                    <a:pt x="85975" y="123220"/>
                  </a:lnTo>
                </a:path>
                <a:path w="477519" h="307339">
                  <a:moveTo>
                    <a:pt x="28090" y="161301"/>
                  </a:moveTo>
                  <a:lnTo>
                    <a:pt x="25252" y="165620"/>
                  </a:lnTo>
                  <a:lnTo>
                    <a:pt x="24684" y="169258"/>
                  </a:lnTo>
                  <a:lnTo>
                    <a:pt x="25819" y="172895"/>
                  </a:lnTo>
                  <a:lnTo>
                    <a:pt x="30754" y="180094"/>
                  </a:lnTo>
                  <a:lnTo>
                    <a:pt x="40396" y="184447"/>
                  </a:lnTo>
                  <a:lnTo>
                    <a:pt x="53388" y="185667"/>
                  </a:lnTo>
                  <a:lnTo>
                    <a:pt x="68376" y="183467"/>
                  </a:lnTo>
                  <a:lnTo>
                    <a:pt x="82359" y="178021"/>
                  </a:lnTo>
                  <a:lnTo>
                    <a:pt x="92960" y="170508"/>
                  </a:lnTo>
                  <a:lnTo>
                    <a:pt x="99143" y="161887"/>
                  </a:lnTo>
                  <a:lnTo>
                    <a:pt x="99873" y="153116"/>
                  </a:lnTo>
                  <a:lnTo>
                    <a:pt x="99305" y="149706"/>
                  </a:lnTo>
                  <a:lnTo>
                    <a:pt x="96467" y="146523"/>
                  </a:lnTo>
                  <a:lnTo>
                    <a:pt x="92209" y="144250"/>
                  </a:lnTo>
                </a:path>
                <a:path w="477519" h="307339">
                  <a:moveTo>
                    <a:pt x="33484" y="181762"/>
                  </a:moveTo>
                  <a:lnTo>
                    <a:pt x="30929" y="185740"/>
                  </a:lnTo>
                  <a:lnTo>
                    <a:pt x="30361" y="189946"/>
                  </a:lnTo>
                  <a:lnTo>
                    <a:pt x="31213" y="193356"/>
                  </a:lnTo>
                  <a:lnTo>
                    <a:pt x="36187" y="200558"/>
                  </a:lnTo>
                  <a:lnTo>
                    <a:pt x="45895" y="204937"/>
                  </a:lnTo>
                  <a:lnTo>
                    <a:pt x="58901" y="206224"/>
                  </a:lnTo>
                  <a:lnTo>
                    <a:pt x="73769" y="204155"/>
                  </a:lnTo>
                  <a:lnTo>
                    <a:pt x="87787" y="198560"/>
                  </a:lnTo>
                  <a:lnTo>
                    <a:pt x="98455" y="190941"/>
                  </a:lnTo>
                  <a:lnTo>
                    <a:pt x="104654" y="182255"/>
                  </a:lnTo>
                  <a:lnTo>
                    <a:pt x="105266" y="173463"/>
                  </a:lnTo>
                  <a:lnTo>
                    <a:pt x="104415" y="170167"/>
                  </a:lnTo>
                  <a:lnTo>
                    <a:pt x="101860" y="166757"/>
                  </a:lnTo>
                  <a:lnTo>
                    <a:pt x="97602" y="164483"/>
                  </a:lnTo>
                </a:path>
                <a:path w="477519" h="307339">
                  <a:moveTo>
                    <a:pt x="38309" y="203018"/>
                  </a:moveTo>
                  <a:lnTo>
                    <a:pt x="36322" y="206769"/>
                  </a:lnTo>
                  <a:lnTo>
                    <a:pt x="35755" y="210748"/>
                  </a:lnTo>
                  <a:lnTo>
                    <a:pt x="36606" y="213817"/>
                  </a:lnTo>
                  <a:lnTo>
                    <a:pt x="41705" y="221019"/>
                  </a:lnTo>
                  <a:lnTo>
                    <a:pt x="51431" y="225398"/>
                  </a:lnTo>
                  <a:lnTo>
                    <a:pt x="64454" y="226685"/>
                  </a:lnTo>
                  <a:lnTo>
                    <a:pt x="79446" y="224616"/>
                  </a:lnTo>
                  <a:lnTo>
                    <a:pt x="93423" y="219165"/>
                  </a:lnTo>
                  <a:lnTo>
                    <a:pt x="104022" y="211530"/>
                  </a:lnTo>
                  <a:lnTo>
                    <a:pt x="110207" y="202764"/>
                  </a:lnTo>
                  <a:lnTo>
                    <a:pt x="110944" y="193924"/>
                  </a:lnTo>
                  <a:lnTo>
                    <a:pt x="109808" y="190514"/>
                  </a:lnTo>
                  <a:lnTo>
                    <a:pt x="107253" y="187445"/>
                  </a:lnTo>
                  <a:lnTo>
                    <a:pt x="103279" y="185172"/>
                  </a:lnTo>
                </a:path>
                <a:path w="477519" h="307339">
                  <a:moveTo>
                    <a:pt x="43703" y="224389"/>
                  </a:moveTo>
                  <a:lnTo>
                    <a:pt x="41999" y="227799"/>
                  </a:lnTo>
                  <a:lnTo>
                    <a:pt x="41432" y="231209"/>
                  </a:lnTo>
                  <a:lnTo>
                    <a:pt x="42283" y="234278"/>
                  </a:lnTo>
                  <a:lnTo>
                    <a:pt x="47253" y="241480"/>
                  </a:lnTo>
                  <a:lnTo>
                    <a:pt x="56962" y="245859"/>
                  </a:lnTo>
                  <a:lnTo>
                    <a:pt x="69970" y="247146"/>
                  </a:lnTo>
                  <a:lnTo>
                    <a:pt x="84840" y="245077"/>
                  </a:lnTo>
                  <a:lnTo>
                    <a:pt x="98816" y="239679"/>
                  </a:lnTo>
                  <a:lnTo>
                    <a:pt x="109413" y="232161"/>
                  </a:lnTo>
                  <a:lnTo>
                    <a:pt x="115596" y="223513"/>
                  </a:lnTo>
                  <a:lnTo>
                    <a:pt x="116326" y="214727"/>
                  </a:lnTo>
                  <a:lnTo>
                    <a:pt x="115474" y="210975"/>
                  </a:lnTo>
                  <a:lnTo>
                    <a:pt x="113203" y="208134"/>
                  </a:lnTo>
                  <a:lnTo>
                    <a:pt x="109240" y="205860"/>
                  </a:lnTo>
                </a:path>
                <a:path w="477519" h="307339">
                  <a:moveTo>
                    <a:pt x="17031" y="65588"/>
                  </a:moveTo>
                  <a:lnTo>
                    <a:pt x="1703" y="18187"/>
                  </a:lnTo>
                </a:path>
                <a:path w="477519" h="307339">
                  <a:moveTo>
                    <a:pt x="38593" y="7957"/>
                  </a:moveTo>
                  <a:lnTo>
                    <a:pt x="53910" y="55131"/>
                  </a:lnTo>
                </a:path>
                <a:path w="477519" h="307339">
                  <a:moveTo>
                    <a:pt x="49085" y="244736"/>
                  </a:moveTo>
                  <a:lnTo>
                    <a:pt x="47098" y="248487"/>
                  </a:lnTo>
                  <a:lnTo>
                    <a:pt x="46814" y="251556"/>
                  </a:lnTo>
                  <a:lnTo>
                    <a:pt x="47665" y="254967"/>
                  </a:lnTo>
                  <a:lnTo>
                    <a:pt x="52764" y="262213"/>
                  </a:lnTo>
                  <a:lnTo>
                    <a:pt x="62490" y="266646"/>
                  </a:lnTo>
                  <a:lnTo>
                    <a:pt x="75514" y="267883"/>
                  </a:lnTo>
                  <a:lnTo>
                    <a:pt x="90506" y="265538"/>
                  </a:lnTo>
                  <a:lnTo>
                    <a:pt x="104448" y="260076"/>
                  </a:lnTo>
                  <a:lnTo>
                    <a:pt x="114983" y="252537"/>
                  </a:lnTo>
                  <a:lnTo>
                    <a:pt x="121153" y="243910"/>
                  </a:lnTo>
                  <a:lnTo>
                    <a:pt x="122003" y="235188"/>
                  </a:lnTo>
                  <a:lnTo>
                    <a:pt x="120867" y="231436"/>
                  </a:lnTo>
                  <a:lnTo>
                    <a:pt x="118313" y="228595"/>
                  </a:lnTo>
                  <a:lnTo>
                    <a:pt x="114906" y="226321"/>
                  </a:lnTo>
                </a:path>
                <a:path w="477519" h="307339">
                  <a:moveTo>
                    <a:pt x="55046" y="263492"/>
                  </a:moveTo>
                  <a:lnTo>
                    <a:pt x="53059" y="266902"/>
                  </a:lnTo>
                  <a:lnTo>
                    <a:pt x="52775" y="270312"/>
                  </a:lnTo>
                  <a:lnTo>
                    <a:pt x="53626" y="273722"/>
                  </a:lnTo>
                  <a:lnTo>
                    <a:pt x="58601" y="280921"/>
                  </a:lnTo>
                  <a:lnTo>
                    <a:pt x="68309" y="285274"/>
                  </a:lnTo>
                  <a:lnTo>
                    <a:pt x="81315" y="286495"/>
                  </a:lnTo>
                  <a:lnTo>
                    <a:pt x="96183" y="284294"/>
                  </a:lnTo>
                  <a:lnTo>
                    <a:pt x="110161" y="278703"/>
                  </a:lnTo>
                  <a:lnTo>
                    <a:pt x="120762" y="271108"/>
                  </a:lnTo>
                  <a:lnTo>
                    <a:pt x="126948" y="262490"/>
                  </a:lnTo>
                  <a:lnTo>
                    <a:pt x="127680" y="253830"/>
                  </a:lnTo>
                  <a:lnTo>
                    <a:pt x="126828" y="250192"/>
                  </a:lnTo>
                  <a:lnTo>
                    <a:pt x="124274" y="247350"/>
                  </a:lnTo>
                  <a:lnTo>
                    <a:pt x="120583" y="245077"/>
                  </a:lnTo>
                </a:path>
                <a:path w="477519" h="307339">
                  <a:moveTo>
                    <a:pt x="60439" y="284294"/>
                  </a:moveTo>
                  <a:lnTo>
                    <a:pt x="58452" y="287363"/>
                  </a:lnTo>
                  <a:lnTo>
                    <a:pt x="58168" y="291114"/>
                  </a:lnTo>
                  <a:lnTo>
                    <a:pt x="58736" y="294183"/>
                  </a:lnTo>
                  <a:lnTo>
                    <a:pt x="63999" y="301382"/>
                  </a:lnTo>
                  <a:lnTo>
                    <a:pt x="73809" y="305735"/>
                  </a:lnTo>
                  <a:lnTo>
                    <a:pt x="86864" y="306956"/>
                  </a:lnTo>
                  <a:lnTo>
                    <a:pt x="101860" y="304755"/>
                  </a:lnTo>
                  <a:lnTo>
                    <a:pt x="115796" y="299164"/>
                  </a:lnTo>
                  <a:lnTo>
                    <a:pt x="126329" y="291569"/>
                  </a:lnTo>
                  <a:lnTo>
                    <a:pt x="132501" y="282951"/>
                  </a:lnTo>
                  <a:lnTo>
                    <a:pt x="133357" y="274291"/>
                  </a:lnTo>
                  <a:lnTo>
                    <a:pt x="132222" y="270881"/>
                  </a:lnTo>
                  <a:lnTo>
                    <a:pt x="129667" y="267812"/>
                  </a:lnTo>
                  <a:lnTo>
                    <a:pt x="125693" y="265538"/>
                  </a:lnTo>
                </a:path>
                <a:path w="477519" h="307339">
                  <a:moveTo>
                    <a:pt x="463884" y="45696"/>
                  </a:moveTo>
                  <a:lnTo>
                    <a:pt x="470515" y="50950"/>
                  </a:lnTo>
                  <a:lnTo>
                    <a:pt x="474990" y="56608"/>
                  </a:lnTo>
                  <a:lnTo>
                    <a:pt x="477177" y="62352"/>
                  </a:lnTo>
                  <a:lnTo>
                    <a:pt x="476942" y="67862"/>
                  </a:lnTo>
                  <a:lnTo>
                    <a:pt x="471967" y="75061"/>
                  </a:lnTo>
                  <a:lnTo>
                    <a:pt x="462259" y="79414"/>
                  </a:lnTo>
                  <a:lnTo>
                    <a:pt x="449253" y="80634"/>
                  </a:lnTo>
                  <a:lnTo>
                    <a:pt x="434385" y="78433"/>
                  </a:lnTo>
                  <a:lnTo>
                    <a:pt x="420363" y="72970"/>
                  </a:lnTo>
                  <a:lnTo>
                    <a:pt x="409695" y="65418"/>
                  </a:lnTo>
                  <a:lnTo>
                    <a:pt x="403499" y="56758"/>
                  </a:lnTo>
                  <a:lnTo>
                    <a:pt x="402888" y="47969"/>
                  </a:lnTo>
                  <a:lnTo>
                    <a:pt x="405659" y="42937"/>
                  </a:lnTo>
                  <a:lnTo>
                    <a:pt x="410795" y="39003"/>
                  </a:lnTo>
                  <a:lnTo>
                    <a:pt x="418008" y="36284"/>
                  </a:lnTo>
                  <a:lnTo>
                    <a:pt x="427005" y="34897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3983" y="1767003"/>
              <a:ext cx="40005" cy="26034"/>
            </a:xfrm>
            <a:custGeom>
              <a:avLst/>
              <a:gdLst/>
              <a:ahLst/>
              <a:cxnLst/>
              <a:rect l="l" t="t" r="r" b="b"/>
              <a:pathLst>
                <a:path w="40005" h="26035">
                  <a:moveTo>
                    <a:pt x="12762" y="0"/>
                  </a:moveTo>
                  <a:lnTo>
                    <a:pt x="3111" y="2273"/>
                  </a:lnTo>
                  <a:lnTo>
                    <a:pt x="1691" y="7729"/>
                  </a:lnTo>
                  <a:lnTo>
                    <a:pt x="0" y="13640"/>
                  </a:lnTo>
                  <a:lnTo>
                    <a:pt x="7085" y="20461"/>
                  </a:lnTo>
                  <a:lnTo>
                    <a:pt x="17304" y="23075"/>
                  </a:lnTo>
                  <a:lnTo>
                    <a:pt x="27795" y="25917"/>
                  </a:lnTo>
                  <a:lnTo>
                    <a:pt x="37163" y="23302"/>
                  </a:lnTo>
                  <a:lnTo>
                    <a:pt x="38866" y="17960"/>
                  </a:lnTo>
                  <a:lnTo>
                    <a:pt x="40001" y="11935"/>
                  </a:lnTo>
                  <a:lnTo>
                    <a:pt x="33188" y="5115"/>
                  </a:lnTo>
                  <a:lnTo>
                    <a:pt x="22697" y="2614"/>
                  </a:lnTo>
                  <a:lnTo>
                    <a:pt x="1276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20922" y="1767003"/>
              <a:ext cx="133350" cy="306705"/>
            </a:xfrm>
            <a:custGeom>
              <a:avLst/>
              <a:gdLst/>
              <a:ahLst/>
              <a:cxnLst/>
              <a:rect l="l" t="t" r="r" b="b"/>
              <a:pathLst>
                <a:path w="133350" h="306705">
                  <a:moveTo>
                    <a:pt x="110364" y="23075"/>
                  </a:moveTo>
                  <a:lnTo>
                    <a:pt x="100145" y="20461"/>
                  </a:lnTo>
                  <a:lnTo>
                    <a:pt x="93060" y="13640"/>
                  </a:lnTo>
                  <a:lnTo>
                    <a:pt x="94752" y="7729"/>
                  </a:lnTo>
                  <a:lnTo>
                    <a:pt x="96171" y="2273"/>
                  </a:lnTo>
                  <a:lnTo>
                    <a:pt x="105823" y="0"/>
                  </a:lnTo>
                  <a:lnTo>
                    <a:pt x="115758" y="2614"/>
                  </a:lnTo>
                  <a:lnTo>
                    <a:pt x="126249" y="5115"/>
                  </a:lnTo>
                  <a:lnTo>
                    <a:pt x="133062" y="11935"/>
                  </a:lnTo>
                  <a:lnTo>
                    <a:pt x="131926" y="17960"/>
                  </a:lnTo>
                  <a:lnTo>
                    <a:pt x="130223" y="23302"/>
                  </a:lnTo>
                  <a:lnTo>
                    <a:pt x="120856" y="25917"/>
                  </a:lnTo>
                  <a:lnTo>
                    <a:pt x="110364" y="23075"/>
                  </a:lnTo>
                  <a:close/>
                </a:path>
                <a:path w="133350" h="306705">
                  <a:moveTo>
                    <a:pt x="116893" y="64224"/>
                  </a:moveTo>
                  <a:lnTo>
                    <a:pt x="116609" y="64224"/>
                  </a:lnTo>
                  <a:lnTo>
                    <a:pt x="116609" y="64793"/>
                  </a:lnTo>
                  <a:lnTo>
                    <a:pt x="114906" y="69908"/>
                  </a:lnTo>
                  <a:lnTo>
                    <a:pt x="105255" y="71613"/>
                  </a:lnTo>
                  <a:lnTo>
                    <a:pt x="95036" y="68430"/>
                  </a:lnTo>
                  <a:lnTo>
                    <a:pt x="85112" y="65588"/>
                  </a:lnTo>
                  <a:lnTo>
                    <a:pt x="78016" y="58768"/>
                  </a:lnTo>
                  <a:lnTo>
                    <a:pt x="79719" y="53653"/>
                  </a:lnTo>
                </a:path>
                <a:path w="133350" h="306705">
                  <a:moveTo>
                    <a:pt x="128236" y="80934"/>
                  </a:moveTo>
                  <a:lnTo>
                    <a:pt x="129939" y="84344"/>
                  </a:lnTo>
                  <a:lnTo>
                    <a:pt x="130507" y="87755"/>
                  </a:lnTo>
                  <a:lnTo>
                    <a:pt x="129656" y="90596"/>
                  </a:lnTo>
                  <a:lnTo>
                    <a:pt x="124557" y="97793"/>
                  </a:lnTo>
                  <a:lnTo>
                    <a:pt x="114831" y="102134"/>
                  </a:lnTo>
                  <a:lnTo>
                    <a:pt x="101807" y="103321"/>
                  </a:lnTo>
                  <a:lnTo>
                    <a:pt x="86815" y="101054"/>
                  </a:lnTo>
                  <a:lnTo>
                    <a:pt x="72837" y="95800"/>
                  </a:lnTo>
                  <a:lnTo>
                    <a:pt x="62236" y="88266"/>
                  </a:lnTo>
                  <a:lnTo>
                    <a:pt x="56050" y="79538"/>
                  </a:lnTo>
                  <a:lnTo>
                    <a:pt x="55318" y="70704"/>
                  </a:lnTo>
                  <a:lnTo>
                    <a:pt x="56170" y="67294"/>
                  </a:lnTo>
                  <a:lnTo>
                    <a:pt x="58725" y="64224"/>
                  </a:lnTo>
                  <a:lnTo>
                    <a:pt x="62415" y="61951"/>
                  </a:lnTo>
                </a:path>
                <a:path w="133350" h="306705">
                  <a:moveTo>
                    <a:pt x="122559" y="101395"/>
                  </a:moveTo>
                  <a:lnTo>
                    <a:pt x="124262" y="104464"/>
                  </a:lnTo>
                  <a:lnTo>
                    <a:pt x="125114" y="108216"/>
                  </a:lnTo>
                  <a:lnTo>
                    <a:pt x="123978" y="111057"/>
                  </a:lnTo>
                  <a:lnTo>
                    <a:pt x="119004" y="118260"/>
                  </a:lnTo>
                  <a:lnTo>
                    <a:pt x="109296" y="122638"/>
                  </a:lnTo>
                  <a:lnTo>
                    <a:pt x="96290" y="123925"/>
                  </a:lnTo>
                  <a:lnTo>
                    <a:pt x="81422" y="121856"/>
                  </a:lnTo>
                  <a:lnTo>
                    <a:pt x="67406" y="116395"/>
                  </a:lnTo>
                  <a:lnTo>
                    <a:pt x="56740" y="108855"/>
                  </a:lnTo>
                  <a:lnTo>
                    <a:pt x="50542" y="100228"/>
                  </a:lnTo>
                  <a:lnTo>
                    <a:pt x="49925" y="91506"/>
                  </a:lnTo>
                  <a:lnTo>
                    <a:pt x="50776" y="87527"/>
                  </a:lnTo>
                  <a:lnTo>
                    <a:pt x="53899" y="84117"/>
                  </a:lnTo>
                  <a:lnTo>
                    <a:pt x="57873" y="82071"/>
                  </a:lnTo>
                </a:path>
                <a:path w="133350" h="306705">
                  <a:moveTo>
                    <a:pt x="116326" y="119810"/>
                  </a:moveTo>
                  <a:lnTo>
                    <a:pt x="118869" y="124130"/>
                  </a:lnTo>
                  <a:lnTo>
                    <a:pt x="119437" y="128108"/>
                  </a:lnTo>
                  <a:lnTo>
                    <a:pt x="118585" y="131746"/>
                  </a:lnTo>
                  <a:lnTo>
                    <a:pt x="113491" y="138944"/>
                  </a:lnTo>
                  <a:lnTo>
                    <a:pt x="103765" y="143298"/>
                  </a:lnTo>
                  <a:lnTo>
                    <a:pt x="90738" y="144518"/>
                  </a:lnTo>
                  <a:lnTo>
                    <a:pt x="75745" y="142317"/>
                  </a:lnTo>
                  <a:lnTo>
                    <a:pt x="61809" y="136854"/>
                  </a:lnTo>
                  <a:lnTo>
                    <a:pt x="51277" y="129302"/>
                  </a:lnTo>
                  <a:lnTo>
                    <a:pt x="45109" y="120641"/>
                  </a:lnTo>
                  <a:lnTo>
                    <a:pt x="44259" y="111853"/>
                  </a:lnTo>
                  <a:lnTo>
                    <a:pt x="45394" y="108216"/>
                  </a:lnTo>
                  <a:lnTo>
                    <a:pt x="47665" y="105374"/>
                  </a:lnTo>
                  <a:lnTo>
                    <a:pt x="51628" y="103100"/>
                  </a:lnTo>
                </a:path>
                <a:path w="133350" h="306705">
                  <a:moveTo>
                    <a:pt x="111784" y="141976"/>
                  </a:moveTo>
                  <a:lnTo>
                    <a:pt x="113487" y="145727"/>
                  </a:lnTo>
                  <a:lnTo>
                    <a:pt x="114055" y="149138"/>
                  </a:lnTo>
                  <a:lnTo>
                    <a:pt x="112919" y="152207"/>
                  </a:lnTo>
                  <a:lnTo>
                    <a:pt x="107945" y="159453"/>
                  </a:lnTo>
                  <a:lnTo>
                    <a:pt x="98236" y="163887"/>
                  </a:lnTo>
                  <a:lnTo>
                    <a:pt x="85231" y="165123"/>
                  </a:lnTo>
                  <a:lnTo>
                    <a:pt x="70363" y="162778"/>
                  </a:lnTo>
                  <a:lnTo>
                    <a:pt x="56420" y="157315"/>
                  </a:lnTo>
                  <a:lnTo>
                    <a:pt x="45886" y="149763"/>
                  </a:lnTo>
                  <a:lnTo>
                    <a:pt x="39715" y="141102"/>
                  </a:lnTo>
                  <a:lnTo>
                    <a:pt x="38866" y="132314"/>
                  </a:lnTo>
                  <a:lnTo>
                    <a:pt x="39717" y="128336"/>
                  </a:lnTo>
                  <a:lnTo>
                    <a:pt x="42840" y="125266"/>
                  </a:lnTo>
                  <a:lnTo>
                    <a:pt x="47665" y="122993"/>
                  </a:lnTo>
                </a:path>
                <a:path w="133350" h="306705">
                  <a:moveTo>
                    <a:pt x="105539" y="161301"/>
                  </a:moveTo>
                  <a:lnTo>
                    <a:pt x="107810" y="165052"/>
                  </a:lnTo>
                  <a:lnTo>
                    <a:pt x="108377" y="169030"/>
                  </a:lnTo>
                  <a:lnTo>
                    <a:pt x="107810" y="172668"/>
                  </a:lnTo>
                  <a:lnTo>
                    <a:pt x="102551" y="179902"/>
                  </a:lnTo>
                  <a:lnTo>
                    <a:pt x="92772" y="184333"/>
                  </a:lnTo>
                  <a:lnTo>
                    <a:pt x="79802" y="185632"/>
                  </a:lnTo>
                  <a:lnTo>
                    <a:pt x="64969" y="183467"/>
                  </a:lnTo>
                  <a:lnTo>
                    <a:pt x="50867" y="177872"/>
                  </a:lnTo>
                  <a:lnTo>
                    <a:pt x="40248" y="170252"/>
                  </a:lnTo>
                  <a:lnTo>
                    <a:pt x="34044" y="161567"/>
                  </a:lnTo>
                  <a:lnTo>
                    <a:pt x="33188" y="152775"/>
                  </a:lnTo>
                  <a:lnTo>
                    <a:pt x="34324" y="149138"/>
                  </a:lnTo>
                  <a:lnTo>
                    <a:pt x="36879" y="146296"/>
                  </a:lnTo>
                  <a:lnTo>
                    <a:pt x="40853" y="144022"/>
                  </a:lnTo>
                </a:path>
                <a:path w="133350" h="306705">
                  <a:moveTo>
                    <a:pt x="99578" y="181421"/>
                  </a:moveTo>
                  <a:lnTo>
                    <a:pt x="102132" y="185172"/>
                  </a:lnTo>
                  <a:lnTo>
                    <a:pt x="103268" y="189378"/>
                  </a:lnTo>
                  <a:lnTo>
                    <a:pt x="102132" y="193129"/>
                  </a:lnTo>
                  <a:lnTo>
                    <a:pt x="97038" y="200363"/>
                  </a:lnTo>
                  <a:lnTo>
                    <a:pt x="87343" y="204794"/>
                  </a:lnTo>
                  <a:lnTo>
                    <a:pt x="74404" y="206093"/>
                  </a:lnTo>
                  <a:lnTo>
                    <a:pt x="59576" y="203928"/>
                  </a:lnTo>
                  <a:lnTo>
                    <a:pt x="45474" y="198333"/>
                  </a:lnTo>
                  <a:lnTo>
                    <a:pt x="34855" y="190713"/>
                  </a:lnTo>
                  <a:lnTo>
                    <a:pt x="28651" y="182028"/>
                  </a:lnTo>
                  <a:lnTo>
                    <a:pt x="27795" y="173236"/>
                  </a:lnTo>
                  <a:lnTo>
                    <a:pt x="28647" y="169599"/>
                  </a:lnTo>
                  <a:lnTo>
                    <a:pt x="31769" y="166416"/>
                  </a:lnTo>
                  <a:lnTo>
                    <a:pt x="35459" y="164142"/>
                  </a:lnTo>
                </a:path>
                <a:path w="133350" h="306705">
                  <a:moveTo>
                    <a:pt x="94752" y="202791"/>
                  </a:moveTo>
                  <a:lnTo>
                    <a:pt x="97023" y="206428"/>
                  </a:lnTo>
                  <a:lnTo>
                    <a:pt x="97591" y="210407"/>
                  </a:lnTo>
                  <a:lnTo>
                    <a:pt x="96739" y="213590"/>
                  </a:lnTo>
                  <a:lnTo>
                    <a:pt x="91530" y="220824"/>
                  </a:lnTo>
                  <a:lnTo>
                    <a:pt x="81848" y="225255"/>
                  </a:lnTo>
                  <a:lnTo>
                    <a:pt x="68972" y="226554"/>
                  </a:lnTo>
                  <a:lnTo>
                    <a:pt x="54183" y="224389"/>
                  </a:lnTo>
                  <a:lnTo>
                    <a:pt x="40158" y="218794"/>
                  </a:lnTo>
                  <a:lnTo>
                    <a:pt x="29432" y="211174"/>
                  </a:lnTo>
                  <a:lnTo>
                    <a:pt x="23068" y="202489"/>
                  </a:lnTo>
                  <a:lnTo>
                    <a:pt x="22129" y="193697"/>
                  </a:lnTo>
                  <a:lnTo>
                    <a:pt x="23265" y="190287"/>
                  </a:lnTo>
                  <a:lnTo>
                    <a:pt x="25808" y="187104"/>
                  </a:lnTo>
                  <a:lnTo>
                    <a:pt x="29782" y="184831"/>
                  </a:lnTo>
                </a:path>
                <a:path w="133350" h="306705">
                  <a:moveTo>
                    <a:pt x="89654" y="224048"/>
                  </a:moveTo>
                  <a:lnTo>
                    <a:pt x="91357" y="227458"/>
                  </a:lnTo>
                  <a:lnTo>
                    <a:pt x="91925" y="231209"/>
                  </a:lnTo>
                  <a:lnTo>
                    <a:pt x="91073" y="234051"/>
                  </a:lnTo>
                  <a:lnTo>
                    <a:pt x="86099" y="241237"/>
                  </a:lnTo>
                  <a:lnTo>
                    <a:pt x="76389" y="245674"/>
                  </a:lnTo>
                  <a:lnTo>
                    <a:pt x="63380" y="246999"/>
                  </a:lnTo>
                  <a:lnTo>
                    <a:pt x="48506" y="244850"/>
                  </a:lnTo>
                  <a:lnTo>
                    <a:pt x="34525" y="239351"/>
                  </a:lnTo>
                  <a:lnTo>
                    <a:pt x="23896" y="231721"/>
                  </a:lnTo>
                  <a:lnTo>
                    <a:pt x="17630" y="222982"/>
                  </a:lnTo>
                  <a:lnTo>
                    <a:pt x="16736" y="214158"/>
                  </a:lnTo>
                  <a:lnTo>
                    <a:pt x="17587" y="210748"/>
                  </a:lnTo>
                  <a:lnTo>
                    <a:pt x="20426" y="207565"/>
                  </a:lnTo>
                  <a:lnTo>
                    <a:pt x="24116" y="205292"/>
                  </a:lnTo>
                </a:path>
                <a:path w="133350" h="306705">
                  <a:moveTo>
                    <a:pt x="116609" y="65361"/>
                  </a:moveTo>
                  <a:lnTo>
                    <a:pt x="131926" y="17960"/>
                  </a:lnTo>
                </a:path>
                <a:path w="133350" h="306705">
                  <a:moveTo>
                    <a:pt x="94752" y="7729"/>
                  </a:moveTo>
                  <a:lnTo>
                    <a:pt x="79435" y="54790"/>
                  </a:lnTo>
                </a:path>
                <a:path w="133350" h="306705">
                  <a:moveTo>
                    <a:pt x="84261" y="244509"/>
                  </a:moveTo>
                  <a:lnTo>
                    <a:pt x="85964" y="247919"/>
                  </a:lnTo>
                  <a:lnTo>
                    <a:pt x="86532" y="251556"/>
                  </a:lnTo>
                  <a:lnTo>
                    <a:pt x="85680" y="254398"/>
                  </a:lnTo>
                  <a:lnTo>
                    <a:pt x="80705" y="261680"/>
                  </a:lnTo>
                  <a:lnTo>
                    <a:pt x="70997" y="266192"/>
                  </a:lnTo>
                  <a:lnTo>
                    <a:pt x="57991" y="267506"/>
                  </a:lnTo>
                  <a:lnTo>
                    <a:pt x="43124" y="265197"/>
                  </a:lnTo>
                  <a:lnTo>
                    <a:pt x="29097" y="259799"/>
                  </a:lnTo>
                  <a:lnTo>
                    <a:pt x="18367" y="252281"/>
                  </a:lnTo>
                  <a:lnTo>
                    <a:pt x="11999" y="243633"/>
                  </a:lnTo>
                  <a:lnTo>
                    <a:pt x="11059" y="234847"/>
                  </a:lnTo>
                  <a:lnTo>
                    <a:pt x="12194" y="231209"/>
                  </a:lnTo>
                  <a:lnTo>
                    <a:pt x="14749" y="228367"/>
                  </a:lnTo>
                  <a:lnTo>
                    <a:pt x="18723" y="226094"/>
                  </a:lnTo>
                </a:path>
                <a:path w="133350" h="306705">
                  <a:moveTo>
                    <a:pt x="78583" y="263265"/>
                  </a:moveTo>
                  <a:lnTo>
                    <a:pt x="80003" y="266902"/>
                  </a:lnTo>
                  <a:lnTo>
                    <a:pt x="80854" y="270085"/>
                  </a:lnTo>
                  <a:lnTo>
                    <a:pt x="79719" y="273495"/>
                  </a:lnTo>
                  <a:lnTo>
                    <a:pt x="74744" y="280688"/>
                  </a:lnTo>
                  <a:lnTo>
                    <a:pt x="65036" y="285004"/>
                  </a:lnTo>
                  <a:lnTo>
                    <a:pt x="52030" y="286123"/>
                  </a:lnTo>
                  <a:lnTo>
                    <a:pt x="37163" y="283726"/>
                  </a:lnTo>
                  <a:lnTo>
                    <a:pt x="23180" y="278459"/>
                  </a:lnTo>
                  <a:lnTo>
                    <a:pt x="12548" y="271009"/>
                  </a:lnTo>
                  <a:lnTo>
                    <a:pt x="6277" y="262385"/>
                  </a:lnTo>
                  <a:lnTo>
                    <a:pt x="5381" y="253602"/>
                  </a:lnTo>
                  <a:lnTo>
                    <a:pt x="6233" y="249851"/>
                  </a:lnTo>
                  <a:lnTo>
                    <a:pt x="8788" y="247009"/>
                  </a:lnTo>
                  <a:lnTo>
                    <a:pt x="12762" y="244850"/>
                  </a:lnTo>
                </a:path>
                <a:path w="133350" h="306705">
                  <a:moveTo>
                    <a:pt x="72906" y="283726"/>
                  </a:moveTo>
                  <a:lnTo>
                    <a:pt x="74609" y="287363"/>
                  </a:lnTo>
                  <a:lnTo>
                    <a:pt x="75177" y="290546"/>
                  </a:lnTo>
                  <a:lnTo>
                    <a:pt x="74326" y="293956"/>
                  </a:lnTo>
                  <a:lnTo>
                    <a:pt x="69231" y="301153"/>
                  </a:lnTo>
                  <a:lnTo>
                    <a:pt x="59536" y="305494"/>
                  </a:lnTo>
                  <a:lnTo>
                    <a:pt x="46597" y="306680"/>
                  </a:lnTo>
                  <a:lnTo>
                    <a:pt x="31769" y="304414"/>
                  </a:lnTo>
                  <a:lnTo>
                    <a:pt x="17629" y="299016"/>
                  </a:lnTo>
                  <a:lnTo>
                    <a:pt x="6947" y="291498"/>
                  </a:lnTo>
                  <a:lnTo>
                    <a:pt x="734" y="282850"/>
                  </a:lnTo>
                  <a:lnTo>
                    <a:pt x="0" y="274063"/>
                  </a:lnTo>
                  <a:lnTo>
                    <a:pt x="851" y="270312"/>
                  </a:lnTo>
                  <a:lnTo>
                    <a:pt x="3394" y="267470"/>
                  </a:lnTo>
                  <a:lnTo>
                    <a:pt x="7369" y="265197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3146" y="2379242"/>
              <a:ext cx="60325" cy="43815"/>
            </a:xfrm>
            <a:custGeom>
              <a:avLst/>
              <a:gdLst/>
              <a:ahLst/>
              <a:cxnLst/>
              <a:rect l="l" t="t" r="r" b="b"/>
              <a:pathLst>
                <a:path w="60325" h="43814">
                  <a:moveTo>
                    <a:pt x="29793" y="0"/>
                  </a:moveTo>
                  <a:lnTo>
                    <a:pt x="18317" y="1699"/>
                  </a:lnTo>
                  <a:lnTo>
                    <a:pt x="8833" y="6351"/>
                  </a:lnTo>
                  <a:lnTo>
                    <a:pt x="2381" y="13283"/>
                  </a:lnTo>
                  <a:lnTo>
                    <a:pt x="0" y="21825"/>
                  </a:lnTo>
                  <a:lnTo>
                    <a:pt x="2381" y="30235"/>
                  </a:lnTo>
                  <a:lnTo>
                    <a:pt x="8833" y="37099"/>
                  </a:lnTo>
                  <a:lnTo>
                    <a:pt x="18317" y="41726"/>
                  </a:lnTo>
                  <a:lnTo>
                    <a:pt x="29793" y="43422"/>
                  </a:lnTo>
                  <a:lnTo>
                    <a:pt x="41434" y="41726"/>
                  </a:lnTo>
                  <a:lnTo>
                    <a:pt x="51002" y="37099"/>
                  </a:lnTo>
                  <a:lnTo>
                    <a:pt x="57485" y="30235"/>
                  </a:lnTo>
                  <a:lnTo>
                    <a:pt x="59871" y="21825"/>
                  </a:lnTo>
                  <a:lnTo>
                    <a:pt x="57485" y="13283"/>
                  </a:lnTo>
                  <a:lnTo>
                    <a:pt x="51002" y="6351"/>
                  </a:lnTo>
                  <a:lnTo>
                    <a:pt x="41434" y="1699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3146" y="2379242"/>
              <a:ext cx="60325" cy="43815"/>
            </a:xfrm>
            <a:custGeom>
              <a:avLst/>
              <a:gdLst/>
              <a:ahLst/>
              <a:cxnLst/>
              <a:rect l="l" t="t" r="r" b="b"/>
              <a:pathLst>
                <a:path w="60325" h="43814">
                  <a:moveTo>
                    <a:pt x="29793" y="43422"/>
                  </a:moveTo>
                  <a:lnTo>
                    <a:pt x="41434" y="41726"/>
                  </a:lnTo>
                  <a:lnTo>
                    <a:pt x="51002" y="37099"/>
                  </a:lnTo>
                  <a:lnTo>
                    <a:pt x="57485" y="30235"/>
                  </a:lnTo>
                  <a:lnTo>
                    <a:pt x="59871" y="21825"/>
                  </a:lnTo>
                  <a:lnTo>
                    <a:pt x="57485" y="13283"/>
                  </a:lnTo>
                  <a:lnTo>
                    <a:pt x="51002" y="6351"/>
                  </a:lnTo>
                  <a:lnTo>
                    <a:pt x="41434" y="1699"/>
                  </a:lnTo>
                  <a:lnTo>
                    <a:pt x="29793" y="0"/>
                  </a:lnTo>
                  <a:lnTo>
                    <a:pt x="18317" y="1699"/>
                  </a:lnTo>
                  <a:lnTo>
                    <a:pt x="8833" y="6351"/>
                  </a:lnTo>
                  <a:lnTo>
                    <a:pt x="2381" y="13283"/>
                  </a:lnTo>
                  <a:lnTo>
                    <a:pt x="0" y="21825"/>
                  </a:lnTo>
                  <a:lnTo>
                    <a:pt x="2381" y="30235"/>
                  </a:lnTo>
                  <a:lnTo>
                    <a:pt x="8833" y="37099"/>
                  </a:lnTo>
                  <a:lnTo>
                    <a:pt x="18317" y="41726"/>
                  </a:lnTo>
                  <a:lnTo>
                    <a:pt x="29793" y="43422"/>
                  </a:lnTo>
                  <a:close/>
                </a:path>
                <a:path w="60325" h="43814">
                  <a:moveTo>
                    <a:pt x="29793" y="0"/>
                  </a:moveTo>
                  <a:lnTo>
                    <a:pt x="29793" y="43422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0564" y="2378674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90" h="43814">
                  <a:moveTo>
                    <a:pt x="29793" y="0"/>
                  </a:moveTo>
                  <a:lnTo>
                    <a:pt x="18317" y="1737"/>
                  </a:lnTo>
                  <a:lnTo>
                    <a:pt x="8833" y="6479"/>
                  </a:lnTo>
                  <a:lnTo>
                    <a:pt x="2381" y="13523"/>
                  </a:lnTo>
                  <a:lnTo>
                    <a:pt x="0" y="22166"/>
                  </a:lnTo>
                  <a:lnTo>
                    <a:pt x="2381" y="30576"/>
                  </a:lnTo>
                  <a:lnTo>
                    <a:pt x="8833" y="37440"/>
                  </a:lnTo>
                  <a:lnTo>
                    <a:pt x="18317" y="42067"/>
                  </a:lnTo>
                  <a:lnTo>
                    <a:pt x="29793" y="43763"/>
                  </a:lnTo>
                  <a:lnTo>
                    <a:pt x="41226" y="42067"/>
                  </a:lnTo>
                  <a:lnTo>
                    <a:pt x="50612" y="37440"/>
                  </a:lnTo>
                  <a:lnTo>
                    <a:pt x="56966" y="30576"/>
                  </a:lnTo>
                  <a:lnTo>
                    <a:pt x="59304" y="22166"/>
                  </a:lnTo>
                  <a:lnTo>
                    <a:pt x="56966" y="13523"/>
                  </a:lnTo>
                  <a:lnTo>
                    <a:pt x="50612" y="6479"/>
                  </a:lnTo>
                  <a:lnTo>
                    <a:pt x="41226" y="1737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0564" y="2378674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90" h="43814">
                  <a:moveTo>
                    <a:pt x="29793" y="43763"/>
                  </a:moveTo>
                  <a:lnTo>
                    <a:pt x="41226" y="42067"/>
                  </a:lnTo>
                  <a:lnTo>
                    <a:pt x="50612" y="37440"/>
                  </a:lnTo>
                  <a:lnTo>
                    <a:pt x="56966" y="30576"/>
                  </a:lnTo>
                  <a:lnTo>
                    <a:pt x="59304" y="22166"/>
                  </a:lnTo>
                  <a:lnTo>
                    <a:pt x="56966" y="13523"/>
                  </a:lnTo>
                  <a:lnTo>
                    <a:pt x="50612" y="6479"/>
                  </a:lnTo>
                  <a:lnTo>
                    <a:pt x="41226" y="1737"/>
                  </a:lnTo>
                  <a:lnTo>
                    <a:pt x="29793" y="0"/>
                  </a:lnTo>
                  <a:lnTo>
                    <a:pt x="18317" y="1737"/>
                  </a:lnTo>
                  <a:lnTo>
                    <a:pt x="8833" y="6479"/>
                  </a:lnTo>
                  <a:lnTo>
                    <a:pt x="2381" y="13523"/>
                  </a:lnTo>
                  <a:lnTo>
                    <a:pt x="0" y="22166"/>
                  </a:lnTo>
                  <a:lnTo>
                    <a:pt x="2381" y="30576"/>
                  </a:lnTo>
                  <a:lnTo>
                    <a:pt x="8833" y="37440"/>
                  </a:lnTo>
                  <a:lnTo>
                    <a:pt x="18317" y="42067"/>
                  </a:lnTo>
                  <a:lnTo>
                    <a:pt x="29793" y="43763"/>
                  </a:lnTo>
                  <a:close/>
                </a:path>
                <a:path w="59690" h="43814">
                  <a:moveTo>
                    <a:pt x="29793" y="0"/>
                  </a:moveTo>
                  <a:lnTo>
                    <a:pt x="29793" y="43763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6145" y="2394588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90" h="43814">
                  <a:moveTo>
                    <a:pt x="29793" y="0"/>
                  </a:moveTo>
                  <a:lnTo>
                    <a:pt x="18317" y="1699"/>
                  </a:lnTo>
                  <a:lnTo>
                    <a:pt x="8833" y="6351"/>
                  </a:lnTo>
                  <a:lnTo>
                    <a:pt x="2381" y="13283"/>
                  </a:lnTo>
                  <a:lnTo>
                    <a:pt x="0" y="21825"/>
                  </a:lnTo>
                  <a:lnTo>
                    <a:pt x="2381" y="30235"/>
                  </a:lnTo>
                  <a:lnTo>
                    <a:pt x="8833" y="37099"/>
                  </a:lnTo>
                  <a:lnTo>
                    <a:pt x="18317" y="41726"/>
                  </a:lnTo>
                  <a:lnTo>
                    <a:pt x="29793" y="43422"/>
                  </a:lnTo>
                  <a:lnTo>
                    <a:pt x="41390" y="41726"/>
                  </a:lnTo>
                  <a:lnTo>
                    <a:pt x="50860" y="37099"/>
                  </a:lnTo>
                  <a:lnTo>
                    <a:pt x="57246" y="30235"/>
                  </a:lnTo>
                  <a:lnTo>
                    <a:pt x="59587" y="21825"/>
                  </a:lnTo>
                  <a:lnTo>
                    <a:pt x="57246" y="13283"/>
                  </a:lnTo>
                  <a:lnTo>
                    <a:pt x="50860" y="6351"/>
                  </a:lnTo>
                  <a:lnTo>
                    <a:pt x="41390" y="1699"/>
                  </a:lnTo>
                  <a:lnTo>
                    <a:pt x="29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887388" y="1996166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328551" y="441844"/>
                  </a:moveTo>
                  <a:lnTo>
                    <a:pt x="340147" y="440148"/>
                  </a:lnTo>
                  <a:lnTo>
                    <a:pt x="349618" y="435521"/>
                  </a:lnTo>
                  <a:lnTo>
                    <a:pt x="356003" y="428656"/>
                  </a:lnTo>
                  <a:lnTo>
                    <a:pt x="358345" y="420246"/>
                  </a:lnTo>
                  <a:lnTo>
                    <a:pt x="356003" y="411705"/>
                  </a:lnTo>
                  <a:lnTo>
                    <a:pt x="349618" y="404772"/>
                  </a:lnTo>
                  <a:lnTo>
                    <a:pt x="340147" y="400121"/>
                  </a:lnTo>
                  <a:lnTo>
                    <a:pt x="328551" y="398421"/>
                  </a:lnTo>
                  <a:lnTo>
                    <a:pt x="317074" y="400121"/>
                  </a:lnTo>
                  <a:lnTo>
                    <a:pt x="307591" y="404772"/>
                  </a:lnTo>
                  <a:lnTo>
                    <a:pt x="301139" y="411705"/>
                  </a:lnTo>
                  <a:lnTo>
                    <a:pt x="298757" y="420246"/>
                  </a:lnTo>
                  <a:lnTo>
                    <a:pt x="301139" y="428656"/>
                  </a:lnTo>
                  <a:lnTo>
                    <a:pt x="307591" y="435521"/>
                  </a:lnTo>
                  <a:lnTo>
                    <a:pt x="317074" y="440148"/>
                  </a:lnTo>
                  <a:lnTo>
                    <a:pt x="328551" y="441844"/>
                  </a:lnTo>
                  <a:close/>
                </a:path>
                <a:path w="657225" h="441960">
                  <a:moveTo>
                    <a:pt x="328551" y="398421"/>
                  </a:moveTo>
                  <a:lnTo>
                    <a:pt x="328551" y="441844"/>
                  </a:lnTo>
                </a:path>
                <a:path w="657225" h="441960">
                  <a:moveTo>
                    <a:pt x="212509" y="5115"/>
                  </a:moveTo>
                  <a:lnTo>
                    <a:pt x="240778" y="2877"/>
                  </a:lnTo>
                  <a:lnTo>
                    <a:pt x="269683" y="1278"/>
                  </a:lnTo>
                  <a:lnTo>
                    <a:pt x="299011" y="319"/>
                  </a:lnTo>
                  <a:lnTo>
                    <a:pt x="328551" y="0"/>
                  </a:lnTo>
                  <a:lnTo>
                    <a:pt x="358425" y="319"/>
                  </a:lnTo>
                  <a:lnTo>
                    <a:pt x="387956" y="1278"/>
                  </a:lnTo>
                  <a:lnTo>
                    <a:pt x="417007" y="2877"/>
                  </a:lnTo>
                  <a:lnTo>
                    <a:pt x="445445" y="5115"/>
                  </a:lnTo>
                </a:path>
                <a:path w="657225" h="441960">
                  <a:moveTo>
                    <a:pt x="518079" y="15345"/>
                  </a:moveTo>
                  <a:lnTo>
                    <a:pt x="576666" y="28736"/>
                  </a:lnTo>
                  <a:lnTo>
                    <a:pt x="620359" y="45056"/>
                  </a:lnTo>
                  <a:lnTo>
                    <a:pt x="647668" y="63573"/>
                  </a:lnTo>
                  <a:lnTo>
                    <a:pt x="657102" y="83549"/>
                  </a:lnTo>
                  <a:lnTo>
                    <a:pt x="648432" y="102750"/>
                  </a:lnTo>
                  <a:lnTo>
                    <a:pt x="584963" y="135900"/>
                  </a:lnTo>
                  <a:lnTo>
                    <a:pt x="534096" y="148850"/>
                  </a:lnTo>
                  <a:lnTo>
                    <a:pt x="473095" y="158718"/>
                  </a:lnTo>
                  <a:lnTo>
                    <a:pt x="403924" y="165005"/>
                  </a:lnTo>
                  <a:lnTo>
                    <a:pt x="328551" y="167212"/>
                  </a:lnTo>
                  <a:lnTo>
                    <a:pt x="253267" y="165005"/>
                  </a:lnTo>
                  <a:lnTo>
                    <a:pt x="184131" y="158718"/>
                  </a:lnTo>
                  <a:lnTo>
                    <a:pt x="123125" y="148850"/>
                  </a:lnTo>
                  <a:lnTo>
                    <a:pt x="72228" y="135900"/>
                  </a:lnTo>
                  <a:lnTo>
                    <a:pt x="33421" y="120367"/>
                  </a:lnTo>
                  <a:lnTo>
                    <a:pt x="0" y="83549"/>
                  </a:lnTo>
                  <a:lnTo>
                    <a:pt x="9576" y="63537"/>
                  </a:lnTo>
                  <a:lnTo>
                    <a:pt x="37239" y="44943"/>
                  </a:lnTo>
                  <a:lnTo>
                    <a:pt x="81394" y="28544"/>
                  </a:lnTo>
                  <a:lnTo>
                    <a:pt x="140442" y="15118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1621" y="2784085"/>
            <a:ext cx="473449" cy="1329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94" dirty="0">
                <a:latin typeface="Arial"/>
                <a:cs typeface="Arial"/>
              </a:rPr>
              <a:t>X3</a:t>
            </a:r>
            <a:r>
              <a:rPr sz="794" spc="146" dirty="0">
                <a:latin typeface="Arial"/>
                <a:cs typeface="Arial"/>
              </a:rPr>
              <a:t> </a:t>
            </a:r>
            <a:r>
              <a:rPr sz="794" dirty="0">
                <a:latin typeface="Arial"/>
                <a:cs typeface="Arial"/>
              </a:rPr>
              <a:t>X2</a:t>
            </a:r>
            <a:r>
              <a:rPr sz="794" spc="-18" dirty="0">
                <a:latin typeface="Arial"/>
                <a:cs typeface="Arial"/>
              </a:rPr>
              <a:t> </a:t>
            </a:r>
            <a:r>
              <a:rPr sz="794" spc="-31" dirty="0">
                <a:latin typeface="Arial"/>
                <a:cs typeface="Arial"/>
              </a:rPr>
              <a:t>X1</a:t>
            </a:r>
            <a:endParaRPr sz="794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45439" y="2373339"/>
            <a:ext cx="585507" cy="1047750"/>
            <a:chOff x="1913309" y="1759849"/>
            <a:chExt cx="663575" cy="1187450"/>
          </a:xfrm>
        </p:grpSpPr>
        <p:sp>
          <p:nvSpPr>
            <p:cNvPr id="20" name="object 20"/>
            <p:cNvSpPr/>
            <p:nvPr/>
          </p:nvSpPr>
          <p:spPr>
            <a:xfrm>
              <a:off x="1916484" y="1803378"/>
              <a:ext cx="657225" cy="1140460"/>
            </a:xfrm>
            <a:custGeom>
              <a:avLst/>
              <a:gdLst/>
              <a:ahLst/>
              <a:cxnLst/>
              <a:rect l="l" t="t" r="r" b="b"/>
              <a:pathLst>
                <a:path w="657225" h="1140460">
                  <a:moveTo>
                    <a:pt x="656739" y="1056925"/>
                  </a:moveTo>
                  <a:lnTo>
                    <a:pt x="623317" y="1093549"/>
                  </a:lnTo>
                  <a:lnTo>
                    <a:pt x="584512" y="1109044"/>
                  </a:lnTo>
                  <a:lnTo>
                    <a:pt x="533621" y="1121981"/>
                  </a:lnTo>
                  <a:lnTo>
                    <a:pt x="472627" y="1131852"/>
                  </a:lnTo>
                  <a:lnTo>
                    <a:pt x="403511" y="1138149"/>
                  </a:lnTo>
                  <a:lnTo>
                    <a:pt x="328256" y="1140360"/>
                  </a:lnTo>
                  <a:lnTo>
                    <a:pt x="252977" y="1138149"/>
                  </a:lnTo>
                  <a:lnTo>
                    <a:pt x="183880" y="1131852"/>
                  </a:lnTo>
                  <a:lnTo>
                    <a:pt x="122932" y="1121981"/>
                  </a:lnTo>
                  <a:lnTo>
                    <a:pt x="72101" y="1109044"/>
                  </a:lnTo>
                  <a:lnTo>
                    <a:pt x="33357" y="1093549"/>
                  </a:lnTo>
                  <a:lnTo>
                    <a:pt x="8667" y="1076007"/>
                  </a:lnTo>
                  <a:lnTo>
                    <a:pt x="0" y="1056925"/>
                  </a:lnTo>
                </a:path>
                <a:path w="657225" h="1140460">
                  <a:moveTo>
                    <a:pt x="656739" y="293047"/>
                  </a:moveTo>
                  <a:lnTo>
                    <a:pt x="623317" y="329721"/>
                  </a:lnTo>
                  <a:lnTo>
                    <a:pt x="584512" y="345213"/>
                  </a:lnTo>
                  <a:lnTo>
                    <a:pt x="533621" y="358139"/>
                  </a:lnTo>
                  <a:lnTo>
                    <a:pt x="472627" y="367994"/>
                  </a:lnTo>
                  <a:lnTo>
                    <a:pt x="403511" y="374276"/>
                  </a:lnTo>
                  <a:lnTo>
                    <a:pt x="328256" y="376482"/>
                  </a:lnTo>
                  <a:lnTo>
                    <a:pt x="252977" y="374276"/>
                  </a:lnTo>
                  <a:lnTo>
                    <a:pt x="183880" y="367994"/>
                  </a:lnTo>
                  <a:lnTo>
                    <a:pt x="122932" y="358139"/>
                  </a:lnTo>
                  <a:lnTo>
                    <a:pt x="72101" y="345213"/>
                  </a:lnTo>
                  <a:lnTo>
                    <a:pt x="33357" y="329721"/>
                  </a:lnTo>
                  <a:lnTo>
                    <a:pt x="8667" y="312164"/>
                  </a:lnTo>
                  <a:lnTo>
                    <a:pt x="0" y="293047"/>
                  </a:lnTo>
                </a:path>
                <a:path w="657225" h="1140460">
                  <a:moveTo>
                    <a:pt x="0" y="272586"/>
                  </a:moveTo>
                  <a:lnTo>
                    <a:pt x="0" y="1056925"/>
                  </a:lnTo>
                </a:path>
                <a:path w="657225" h="1140460">
                  <a:moveTo>
                    <a:pt x="656739" y="272586"/>
                  </a:moveTo>
                  <a:lnTo>
                    <a:pt x="656739" y="1056925"/>
                  </a:lnTo>
                </a:path>
                <a:path w="657225" h="1140460">
                  <a:moveTo>
                    <a:pt x="102643" y="10457"/>
                  </a:moveTo>
                  <a:lnTo>
                    <a:pt x="96021" y="15807"/>
                  </a:lnTo>
                  <a:lnTo>
                    <a:pt x="91559" y="21455"/>
                  </a:lnTo>
                  <a:lnTo>
                    <a:pt x="89375" y="27146"/>
                  </a:lnTo>
                  <a:lnTo>
                    <a:pt x="89586" y="32623"/>
                  </a:lnTo>
                  <a:lnTo>
                    <a:pt x="94562" y="39870"/>
                  </a:lnTo>
                  <a:lnTo>
                    <a:pt x="104276" y="44303"/>
                  </a:lnTo>
                  <a:lnTo>
                    <a:pt x="117289" y="45539"/>
                  </a:lnTo>
                  <a:lnTo>
                    <a:pt x="132165" y="43195"/>
                  </a:lnTo>
                  <a:lnTo>
                    <a:pt x="146181" y="37732"/>
                  </a:lnTo>
                  <a:lnTo>
                    <a:pt x="156832" y="30180"/>
                  </a:lnTo>
                  <a:lnTo>
                    <a:pt x="163013" y="21519"/>
                  </a:lnTo>
                  <a:lnTo>
                    <a:pt x="163617" y="12731"/>
                  </a:lnTo>
                  <a:lnTo>
                    <a:pt x="160877" y="7560"/>
                  </a:lnTo>
                  <a:lnTo>
                    <a:pt x="155754" y="3594"/>
                  </a:lnTo>
                  <a:lnTo>
                    <a:pt x="148544" y="1014"/>
                  </a:lnTo>
                  <a:lnTo>
                    <a:pt x="139545" y="0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07774" y="1765639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27591" y="0"/>
                  </a:moveTo>
                  <a:lnTo>
                    <a:pt x="17372" y="2500"/>
                  </a:lnTo>
                  <a:lnTo>
                    <a:pt x="7153" y="5683"/>
                  </a:lnTo>
                  <a:lnTo>
                    <a:pt x="0" y="12503"/>
                  </a:lnTo>
                  <a:lnTo>
                    <a:pt x="3179" y="23871"/>
                  </a:lnTo>
                  <a:lnTo>
                    <a:pt x="12489" y="26144"/>
                  </a:lnTo>
                  <a:lnTo>
                    <a:pt x="22708" y="23530"/>
                  </a:lnTo>
                  <a:lnTo>
                    <a:pt x="32927" y="20461"/>
                  </a:lnTo>
                  <a:lnTo>
                    <a:pt x="40308" y="13640"/>
                  </a:lnTo>
                  <a:lnTo>
                    <a:pt x="38605" y="8184"/>
                  </a:lnTo>
                  <a:lnTo>
                    <a:pt x="36901" y="2273"/>
                  </a:lnTo>
                  <a:lnTo>
                    <a:pt x="2759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7774" y="1765639"/>
              <a:ext cx="477520" cy="307340"/>
            </a:xfrm>
            <a:custGeom>
              <a:avLst/>
              <a:gdLst/>
              <a:ahLst/>
              <a:cxnLst/>
              <a:rect l="l" t="t" r="r" b="b"/>
              <a:pathLst>
                <a:path w="477519" h="307339">
                  <a:moveTo>
                    <a:pt x="22708" y="23530"/>
                  </a:moveTo>
                  <a:lnTo>
                    <a:pt x="32927" y="20461"/>
                  </a:lnTo>
                  <a:lnTo>
                    <a:pt x="40308" y="13640"/>
                  </a:lnTo>
                  <a:lnTo>
                    <a:pt x="38605" y="8184"/>
                  </a:lnTo>
                  <a:lnTo>
                    <a:pt x="36901" y="2273"/>
                  </a:lnTo>
                  <a:lnTo>
                    <a:pt x="27591" y="0"/>
                  </a:lnTo>
                  <a:lnTo>
                    <a:pt x="17372" y="2500"/>
                  </a:lnTo>
                  <a:lnTo>
                    <a:pt x="7153" y="5683"/>
                  </a:lnTo>
                  <a:lnTo>
                    <a:pt x="0" y="12503"/>
                  </a:lnTo>
                  <a:lnTo>
                    <a:pt x="1476" y="17846"/>
                  </a:lnTo>
                  <a:lnTo>
                    <a:pt x="3179" y="23871"/>
                  </a:lnTo>
                  <a:lnTo>
                    <a:pt x="12489" y="26144"/>
                  </a:lnTo>
                  <a:lnTo>
                    <a:pt x="22708" y="23530"/>
                  </a:lnTo>
                  <a:close/>
                </a:path>
                <a:path w="477519" h="307339">
                  <a:moveTo>
                    <a:pt x="16463" y="64452"/>
                  </a:moveTo>
                  <a:lnTo>
                    <a:pt x="16463" y="64679"/>
                  </a:lnTo>
                  <a:lnTo>
                    <a:pt x="16463" y="65020"/>
                  </a:lnTo>
                  <a:lnTo>
                    <a:pt x="18507" y="69794"/>
                  </a:lnTo>
                  <a:lnTo>
                    <a:pt x="28158" y="71840"/>
                  </a:lnTo>
                  <a:lnTo>
                    <a:pt x="38377" y="68658"/>
                  </a:lnTo>
                  <a:lnTo>
                    <a:pt x="48256" y="65588"/>
                  </a:lnTo>
                  <a:lnTo>
                    <a:pt x="55068" y="58768"/>
                  </a:lnTo>
                  <a:lnTo>
                    <a:pt x="53365" y="53880"/>
                  </a:lnTo>
                  <a:lnTo>
                    <a:pt x="53365" y="53653"/>
                  </a:lnTo>
                </a:path>
                <a:path w="477519" h="307339">
                  <a:moveTo>
                    <a:pt x="4882" y="81162"/>
                  </a:moveTo>
                  <a:lnTo>
                    <a:pt x="3179" y="84572"/>
                  </a:lnTo>
                  <a:lnTo>
                    <a:pt x="2838" y="87755"/>
                  </a:lnTo>
                  <a:lnTo>
                    <a:pt x="3746" y="90824"/>
                  </a:lnTo>
                  <a:lnTo>
                    <a:pt x="8819" y="98054"/>
                  </a:lnTo>
                  <a:lnTo>
                    <a:pt x="18521" y="102461"/>
                  </a:lnTo>
                  <a:lnTo>
                    <a:pt x="31481" y="103692"/>
                  </a:lnTo>
                  <a:lnTo>
                    <a:pt x="46326" y="101395"/>
                  </a:lnTo>
                  <a:lnTo>
                    <a:pt x="60393" y="95932"/>
                  </a:lnTo>
                  <a:lnTo>
                    <a:pt x="70979" y="88380"/>
                  </a:lnTo>
                  <a:lnTo>
                    <a:pt x="77158" y="79719"/>
                  </a:lnTo>
                  <a:lnTo>
                    <a:pt x="78004" y="70931"/>
                  </a:lnTo>
                  <a:lnTo>
                    <a:pt x="76869" y="67521"/>
                  </a:lnTo>
                  <a:lnTo>
                    <a:pt x="74598" y="64679"/>
                  </a:lnTo>
                  <a:lnTo>
                    <a:pt x="70624" y="62406"/>
                  </a:lnTo>
                </a:path>
                <a:path w="477519" h="307339">
                  <a:moveTo>
                    <a:pt x="10218" y="101395"/>
                  </a:moveTo>
                  <a:lnTo>
                    <a:pt x="8856" y="105033"/>
                  </a:lnTo>
                  <a:lnTo>
                    <a:pt x="8288" y="108102"/>
                  </a:lnTo>
                  <a:lnTo>
                    <a:pt x="9083" y="111512"/>
                  </a:lnTo>
                  <a:lnTo>
                    <a:pt x="14256" y="118615"/>
                  </a:lnTo>
                  <a:lnTo>
                    <a:pt x="24071" y="122979"/>
                  </a:lnTo>
                  <a:lnTo>
                    <a:pt x="37121" y="124252"/>
                  </a:lnTo>
                  <a:lnTo>
                    <a:pt x="52003" y="122084"/>
                  </a:lnTo>
                  <a:lnTo>
                    <a:pt x="65891" y="116489"/>
                  </a:lnTo>
                  <a:lnTo>
                    <a:pt x="76415" y="108869"/>
                  </a:lnTo>
                  <a:lnTo>
                    <a:pt x="82596" y="100184"/>
                  </a:lnTo>
                  <a:lnTo>
                    <a:pt x="83454" y="91392"/>
                  </a:lnTo>
                  <a:lnTo>
                    <a:pt x="82546" y="87755"/>
                  </a:lnTo>
                  <a:lnTo>
                    <a:pt x="79480" y="84572"/>
                  </a:lnTo>
                  <a:lnTo>
                    <a:pt x="74939" y="82298"/>
                  </a:lnTo>
                </a:path>
                <a:path w="477519" h="307339">
                  <a:moveTo>
                    <a:pt x="16804" y="120379"/>
                  </a:moveTo>
                  <a:lnTo>
                    <a:pt x="14533" y="124357"/>
                  </a:lnTo>
                  <a:lnTo>
                    <a:pt x="13625" y="127995"/>
                  </a:lnTo>
                  <a:lnTo>
                    <a:pt x="14533" y="131973"/>
                  </a:lnTo>
                  <a:lnTo>
                    <a:pt x="19753" y="139076"/>
                  </a:lnTo>
                  <a:lnTo>
                    <a:pt x="29464" y="143440"/>
                  </a:lnTo>
                  <a:lnTo>
                    <a:pt x="42412" y="144713"/>
                  </a:lnTo>
                  <a:lnTo>
                    <a:pt x="57339" y="142545"/>
                  </a:lnTo>
                  <a:lnTo>
                    <a:pt x="71424" y="136950"/>
                  </a:lnTo>
                  <a:lnTo>
                    <a:pt x="82049" y="129330"/>
                  </a:lnTo>
                  <a:lnTo>
                    <a:pt x="88268" y="120645"/>
                  </a:lnTo>
                  <a:lnTo>
                    <a:pt x="89132" y="111853"/>
                  </a:lnTo>
                  <a:lnTo>
                    <a:pt x="87996" y="108670"/>
                  </a:lnTo>
                  <a:lnTo>
                    <a:pt x="85385" y="105260"/>
                  </a:lnTo>
                  <a:lnTo>
                    <a:pt x="81411" y="103328"/>
                  </a:lnTo>
                </a:path>
                <a:path w="477519" h="307339">
                  <a:moveTo>
                    <a:pt x="21573" y="142545"/>
                  </a:moveTo>
                  <a:lnTo>
                    <a:pt x="19643" y="145614"/>
                  </a:lnTo>
                  <a:lnTo>
                    <a:pt x="19302" y="149365"/>
                  </a:lnTo>
                  <a:lnTo>
                    <a:pt x="20210" y="152434"/>
                  </a:lnTo>
                  <a:lnTo>
                    <a:pt x="25283" y="159537"/>
                  </a:lnTo>
                  <a:lnTo>
                    <a:pt x="34985" y="163901"/>
                  </a:lnTo>
                  <a:lnTo>
                    <a:pt x="47945" y="165174"/>
                  </a:lnTo>
                  <a:lnTo>
                    <a:pt x="62789" y="163006"/>
                  </a:lnTo>
                  <a:lnTo>
                    <a:pt x="76856" y="157411"/>
                  </a:lnTo>
                  <a:lnTo>
                    <a:pt x="87443" y="149791"/>
                  </a:lnTo>
                  <a:lnTo>
                    <a:pt x="93622" y="141106"/>
                  </a:lnTo>
                  <a:lnTo>
                    <a:pt x="94468" y="132314"/>
                  </a:lnTo>
                  <a:lnTo>
                    <a:pt x="93673" y="128336"/>
                  </a:lnTo>
                  <a:lnTo>
                    <a:pt x="90267" y="125153"/>
                  </a:lnTo>
                  <a:lnTo>
                    <a:pt x="85725" y="122879"/>
                  </a:lnTo>
                </a:path>
                <a:path w="477519" h="307339">
                  <a:moveTo>
                    <a:pt x="27818" y="161301"/>
                  </a:moveTo>
                  <a:lnTo>
                    <a:pt x="25547" y="165279"/>
                  </a:lnTo>
                  <a:lnTo>
                    <a:pt x="24752" y="169485"/>
                  </a:lnTo>
                  <a:lnTo>
                    <a:pt x="25547" y="172895"/>
                  </a:lnTo>
                  <a:lnTo>
                    <a:pt x="30763" y="179948"/>
                  </a:lnTo>
                  <a:lnTo>
                    <a:pt x="40450" y="184305"/>
                  </a:lnTo>
                  <a:lnTo>
                    <a:pt x="53330" y="185571"/>
                  </a:lnTo>
                  <a:lnTo>
                    <a:pt x="68126" y="183353"/>
                  </a:lnTo>
                  <a:lnTo>
                    <a:pt x="82150" y="177920"/>
                  </a:lnTo>
                  <a:lnTo>
                    <a:pt x="92864" y="170323"/>
                  </a:lnTo>
                  <a:lnTo>
                    <a:pt x="99214" y="161597"/>
                  </a:lnTo>
                  <a:lnTo>
                    <a:pt x="100145" y="152775"/>
                  </a:lnTo>
                  <a:lnTo>
                    <a:pt x="99010" y="149592"/>
                  </a:lnTo>
                  <a:lnTo>
                    <a:pt x="96512" y="146182"/>
                  </a:lnTo>
                  <a:lnTo>
                    <a:pt x="92197" y="143909"/>
                  </a:lnTo>
                </a:path>
                <a:path w="477519" h="307339">
                  <a:moveTo>
                    <a:pt x="33495" y="181421"/>
                  </a:moveTo>
                  <a:lnTo>
                    <a:pt x="31224" y="185626"/>
                  </a:lnTo>
                  <a:lnTo>
                    <a:pt x="30089" y="189605"/>
                  </a:lnTo>
                  <a:lnTo>
                    <a:pt x="31224" y="193583"/>
                  </a:lnTo>
                  <a:lnTo>
                    <a:pt x="36201" y="200777"/>
                  </a:lnTo>
                  <a:lnTo>
                    <a:pt x="45914" y="205093"/>
                  </a:lnTo>
                  <a:lnTo>
                    <a:pt x="58927" y="206212"/>
                  </a:lnTo>
                  <a:lnTo>
                    <a:pt x="73803" y="203814"/>
                  </a:lnTo>
                  <a:lnTo>
                    <a:pt x="87792" y="198416"/>
                  </a:lnTo>
                  <a:lnTo>
                    <a:pt x="98428" y="190898"/>
                  </a:lnTo>
                  <a:lnTo>
                    <a:pt x="104700" y="182250"/>
                  </a:lnTo>
                  <a:lnTo>
                    <a:pt x="105596" y="173463"/>
                  </a:lnTo>
                  <a:lnTo>
                    <a:pt x="104687" y="169826"/>
                  </a:lnTo>
                  <a:lnTo>
                    <a:pt x="101622" y="166984"/>
                  </a:lnTo>
                  <a:lnTo>
                    <a:pt x="97307" y="164711"/>
                  </a:lnTo>
                </a:path>
                <a:path w="477519" h="307339">
                  <a:moveTo>
                    <a:pt x="38605" y="203018"/>
                  </a:moveTo>
                  <a:lnTo>
                    <a:pt x="36334" y="206656"/>
                  </a:lnTo>
                  <a:lnTo>
                    <a:pt x="35766" y="210407"/>
                  </a:lnTo>
                  <a:lnTo>
                    <a:pt x="36674" y="214045"/>
                  </a:lnTo>
                  <a:lnTo>
                    <a:pt x="41649" y="221238"/>
                  </a:lnTo>
                  <a:lnTo>
                    <a:pt x="51350" y="225554"/>
                  </a:lnTo>
                  <a:lnTo>
                    <a:pt x="64329" y="226673"/>
                  </a:lnTo>
                  <a:lnTo>
                    <a:pt x="79140" y="224275"/>
                  </a:lnTo>
                  <a:lnTo>
                    <a:pt x="93173" y="218881"/>
                  </a:lnTo>
                  <a:lnTo>
                    <a:pt x="103864" y="211387"/>
                  </a:lnTo>
                  <a:lnTo>
                    <a:pt x="110084" y="202807"/>
                  </a:lnTo>
                  <a:lnTo>
                    <a:pt x="110705" y="194152"/>
                  </a:lnTo>
                  <a:lnTo>
                    <a:pt x="110137" y="190514"/>
                  </a:lnTo>
                  <a:lnTo>
                    <a:pt x="107526" y="187332"/>
                  </a:lnTo>
                  <a:lnTo>
                    <a:pt x="103325" y="185058"/>
                  </a:lnTo>
                </a:path>
                <a:path w="477519" h="307339">
                  <a:moveTo>
                    <a:pt x="43487" y="224275"/>
                  </a:moveTo>
                  <a:lnTo>
                    <a:pt x="41784" y="227685"/>
                  </a:lnTo>
                  <a:lnTo>
                    <a:pt x="41216" y="231095"/>
                  </a:lnTo>
                  <a:lnTo>
                    <a:pt x="42351" y="234506"/>
                  </a:lnTo>
                  <a:lnTo>
                    <a:pt x="47278" y="241699"/>
                  </a:lnTo>
                  <a:lnTo>
                    <a:pt x="56899" y="246015"/>
                  </a:lnTo>
                  <a:lnTo>
                    <a:pt x="69863" y="247134"/>
                  </a:lnTo>
                  <a:lnTo>
                    <a:pt x="84817" y="244736"/>
                  </a:lnTo>
                  <a:lnTo>
                    <a:pt x="98802" y="239342"/>
                  </a:lnTo>
                  <a:lnTo>
                    <a:pt x="109413" y="231848"/>
                  </a:lnTo>
                  <a:lnTo>
                    <a:pt x="115618" y="223268"/>
                  </a:lnTo>
                  <a:lnTo>
                    <a:pt x="116382" y="214613"/>
                  </a:lnTo>
                  <a:lnTo>
                    <a:pt x="115247" y="210975"/>
                  </a:lnTo>
                  <a:lnTo>
                    <a:pt x="112976" y="208134"/>
                  </a:lnTo>
                  <a:lnTo>
                    <a:pt x="109229" y="205860"/>
                  </a:lnTo>
                </a:path>
                <a:path w="477519" h="307339">
                  <a:moveTo>
                    <a:pt x="16804" y="65247"/>
                  </a:moveTo>
                  <a:lnTo>
                    <a:pt x="1476" y="17846"/>
                  </a:lnTo>
                </a:path>
                <a:path w="477519" h="307339">
                  <a:moveTo>
                    <a:pt x="38605" y="8184"/>
                  </a:moveTo>
                  <a:lnTo>
                    <a:pt x="53933" y="55358"/>
                  </a:lnTo>
                </a:path>
                <a:path w="477519" h="307339">
                  <a:moveTo>
                    <a:pt x="49164" y="244736"/>
                  </a:moveTo>
                  <a:lnTo>
                    <a:pt x="47461" y="248146"/>
                  </a:lnTo>
                  <a:lnTo>
                    <a:pt x="46893" y="251556"/>
                  </a:lnTo>
                  <a:lnTo>
                    <a:pt x="47688" y="254967"/>
                  </a:lnTo>
                  <a:lnTo>
                    <a:pt x="52664" y="262163"/>
                  </a:lnTo>
                  <a:lnTo>
                    <a:pt x="62378" y="266504"/>
                  </a:lnTo>
                  <a:lnTo>
                    <a:pt x="75391" y="267691"/>
                  </a:lnTo>
                  <a:lnTo>
                    <a:pt x="90267" y="265424"/>
                  </a:lnTo>
                  <a:lnTo>
                    <a:pt x="104283" y="259851"/>
                  </a:lnTo>
                  <a:lnTo>
                    <a:pt x="114935" y="252295"/>
                  </a:lnTo>
                  <a:lnTo>
                    <a:pt x="121116" y="243717"/>
                  </a:lnTo>
                  <a:lnTo>
                    <a:pt x="121719" y="235074"/>
                  </a:lnTo>
                  <a:lnTo>
                    <a:pt x="120924" y="231436"/>
                  </a:lnTo>
                  <a:lnTo>
                    <a:pt x="118653" y="228595"/>
                  </a:lnTo>
                  <a:lnTo>
                    <a:pt x="114679" y="226321"/>
                  </a:lnTo>
                </a:path>
                <a:path w="477519" h="307339">
                  <a:moveTo>
                    <a:pt x="54841" y="263492"/>
                  </a:moveTo>
                  <a:lnTo>
                    <a:pt x="53365" y="266902"/>
                  </a:lnTo>
                  <a:lnTo>
                    <a:pt x="52570" y="270540"/>
                  </a:lnTo>
                  <a:lnTo>
                    <a:pt x="53706" y="273381"/>
                  </a:lnTo>
                  <a:lnTo>
                    <a:pt x="58665" y="280632"/>
                  </a:lnTo>
                  <a:lnTo>
                    <a:pt x="68339" y="285090"/>
                  </a:lnTo>
                  <a:lnTo>
                    <a:pt x="81313" y="286393"/>
                  </a:lnTo>
                  <a:lnTo>
                    <a:pt x="96171" y="284180"/>
                  </a:lnTo>
                  <a:lnTo>
                    <a:pt x="110157" y="278729"/>
                  </a:lnTo>
                  <a:lnTo>
                    <a:pt x="120768" y="271094"/>
                  </a:lnTo>
                  <a:lnTo>
                    <a:pt x="126972" y="262329"/>
                  </a:lnTo>
                  <a:lnTo>
                    <a:pt x="127737" y="253489"/>
                  </a:lnTo>
                  <a:lnTo>
                    <a:pt x="126601" y="250420"/>
                  </a:lnTo>
                  <a:lnTo>
                    <a:pt x="124330" y="247009"/>
                  </a:lnTo>
                  <a:lnTo>
                    <a:pt x="120583" y="244736"/>
                  </a:lnTo>
                </a:path>
                <a:path w="477519" h="307339">
                  <a:moveTo>
                    <a:pt x="60519" y="283953"/>
                  </a:moveTo>
                  <a:lnTo>
                    <a:pt x="58815" y="287363"/>
                  </a:lnTo>
                  <a:lnTo>
                    <a:pt x="58248" y="291001"/>
                  </a:lnTo>
                  <a:lnTo>
                    <a:pt x="59042" y="293842"/>
                  </a:lnTo>
                  <a:lnTo>
                    <a:pt x="64019" y="301125"/>
                  </a:lnTo>
                  <a:lnTo>
                    <a:pt x="73732" y="305636"/>
                  </a:lnTo>
                  <a:lnTo>
                    <a:pt x="86745" y="306950"/>
                  </a:lnTo>
                  <a:lnTo>
                    <a:pt x="101622" y="304641"/>
                  </a:lnTo>
                  <a:lnTo>
                    <a:pt x="115605" y="299238"/>
                  </a:lnTo>
                  <a:lnTo>
                    <a:pt x="126204" y="291683"/>
                  </a:lnTo>
                  <a:lnTo>
                    <a:pt x="132374" y="282933"/>
                  </a:lnTo>
                  <a:lnTo>
                    <a:pt x="133073" y="273950"/>
                  </a:lnTo>
                  <a:lnTo>
                    <a:pt x="132278" y="270881"/>
                  </a:lnTo>
                  <a:lnTo>
                    <a:pt x="129667" y="267698"/>
                  </a:lnTo>
                  <a:lnTo>
                    <a:pt x="126034" y="265424"/>
                  </a:lnTo>
                </a:path>
                <a:path w="477519" h="307339">
                  <a:moveTo>
                    <a:pt x="463941" y="45355"/>
                  </a:moveTo>
                  <a:lnTo>
                    <a:pt x="470388" y="50886"/>
                  </a:lnTo>
                  <a:lnTo>
                    <a:pt x="474813" y="56608"/>
                  </a:lnTo>
                  <a:lnTo>
                    <a:pt x="477066" y="62331"/>
                  </a:lnTo>
                  <a:lnTo>
                    <a:pt x="476999" y="67862"/>
                  </a:lnTo>
                  <a:lnTo>
                    <a:pt x="471878" y="74947"/>
                  </a:lnTo>
                  <a:lnTo>
                    <a:pt x="462181" y="79357"/>
                  </a:lnTo>
                  <a:lnTo>
                    <a:pt x="449248" y="80634"/>
                  </a:lnTo>
                  <a:lnTo>
                    <a:pt x="434419" y="78320"/>
                  </a:lnTo>
                  <a:lnTo>
                    <a:pt x="420255" y="72917"/>
                  </a:lnTo>
                  <a:lnTo>
                    <a:pt x="409582" y="65361"/>
                  </a:lnTo>
                  <a:lnTo>
                    <a:pt x="403379" y="56612"/>
                  </a:lnTo>
                  <a:lnTo>
                    <a:pt x="402627" y="47628"/>
                  </a:lnTo>
                  <a:lnTo>
                    <a:pt x="405414" y="42605"/>
                  </a:lnTo>
                  <a:lnTo>
                    <a:pt x="410533" y="38733"/>
                  </a:lnTo>
                  <a:lnTo>
                    <a:pt x="417716" y="36183"/>
                  </a:lnTo>
                  <a:lnTo>
                    <a:pt x="426698" y="35124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2761" y="1763024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12489" y="0"/>
                  </a:moveTo>
                  <a:lnTo>
                    <a:pt x="2838" y="2273"/>
                  </a:lnTo>
                  <a:lnTo>
                    <a:pt x="1703" y="8298"/>
                  </a:lnTo>
                  <a:lnTo>
                    <a:pt x="0" y="13640"/>
                  </a:lnTo>
                  <a:lnTo>
                    <a:pt x="7039" y="20461"/>
                  </a:lnTo>
                  <a:lnTo>
                    <a:pt x="17258" y="23302"/>
                  </a:lnTo>
                  <a:lnTo>
                    <a:pt x="27477" y="26144"/>
                  </a:lnTo>
                  <a:lnTo>
                    <a:pt x="36901" y="23871"/>
                  </a:lnTo>
                  <a:lnTo>
                    <a:pt x="38605" y="17960"/>
                  </a:lnTo>
                  <a:lnTo>
                    <a:pt x="40308" y="12503"/>
                  </a:lnTo>
                  <a:lnTo>
                    <a:pt x="33154" y="5456"/>
                  </a:lnTo>
                  <a:lnTo>
                    <a:pt x="22708" y="2841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9655" y="1763024"/>
              <a:ext cx="133985" cy="307340"/>
            </a:xfrm>
            <a:custGeom>
              <a:avLst/>
              <a:gdLst/>
              <a:ahLst/>
              <a:cxnLst/>
              <a:rect l="l" t="t" r="r" b="b"/>
              <a:pathLst>
                <a:path w="133985" h="307339">
                  <a:moveTo>
                    <a:pt x="110364" y="23302"/>
                  </a:moveTo>
                  <a:lnTo>
                    <a:pt x="100145" y="20461"/>
                  </a:lnTo>
                  <a:lnTo>
                    <a:pt x="93106" y="13640"/>
                  </a:lnTo>
                  <a:lnTo>
                    <a:pt x="94809" y="8298"/>
                  </a:lnTo>
                  <a:lnTo>
                    <a:pt x="95944" y="2273"/>
                  </a:lnTo>
                  <a:lnTo>
                    <a:pt x="105596" y="0"/>
                  </a:lnTo>
                  <a:lnTo>
                    <a:pt x="115815" y="2841"/>
                  </a:lnTo>
                  <a:lnTo>
                    <a:pt x="126261" y="5456"/>
                  </a:lnTo>
                  <a:lnTo>
                    <a:pt x="133414" y="12503"/>
                  </a:lnTo>
                  <a:lnTo>
                    <a:pt x="131711" y="17960"/>
                  </a:lnTo>
                  <a:lnTo>
                    <a:pt x="130008" y="23871"/>
                  </a:lnTo>
                  <a:lnTo>
                    <a:pt x="120583" y="26144"/>
                  </a:lnTo>
                  <a:lnTo>
                    <a:pt x="110364" y="23302"/>
                  </a:lnTo>
                  <a:close/>
                </a:path>
                <a:path w="133985" h="307339">
                  <a:moveTo>
                    <a:pt x="116609" y="64793"/>
                  </a:moveTo>
                  <a:lnTo>
                    <a:pt x="116382" y="65020"/>
                  </a:lnTo>
                  <a:lnTo>
                    <a:pt x="114906" y="70135"/>
                  </a:lnTo>
                  <a:lnTo>
                    <a:pt x="105028" y="71840"/>
                  </a:lnTo>
                  <a:lnTo>
                    <a:pt x="95036" y="68999"/>
                  </a:lnTo>
                  <a:lnTo>
                    <a:pt x="84817" y="65588"/>
                  </a:lnTo>
                  <a:lnTo>
                    <a:pt x="78004" y="59109"/>
                  </a:lnTo>
                  <a:lnTo>
                    <a:pt x="80048" y="53994"/>
                  </a:lnTo>
                  <a:lnTo>
                    <a:pt x="80048" y="53653"/>
                  </a:lnTo>
                </a:path>
                <a:path w="133985" h="307339">
                  <a:moveTo>
                    <a:pt x="128531" y="81275"/>
                  </a:moveTo>
                  <a:lnTo>
                    <a:pt x="129667" y="84685"/>
                  </a:lnTo>
                  <a:lnTo>
                    <a:pt x="130575" y="87755"/>
                  </a:lnTo>
                  <a:lnTo>
                    <a:pt x="129440" y="91165"/>
                  </a:lnTo>
                  <a:lnTo>
                    <a:pt x="124463" y="98262"/>
                  </a:lnTo>
                  <a:lnTo>
                    <a:pt x="114750" y="102589"/>
                  </a:lnTo>
                  <a:lnTo>
                    <a:pt x="101737" y="103761"/>
                  </a:lnTo>
                  <a:lnTo>
                    <a:pt x="86861" y="101395"/>
                  </a:lnTo>
                  <a:lnTo>
                    <a:pt x="72845" y="95998"/>
                  </a:lnTo>
                  <a:lnTo>
                    <a:pt x="62193" y="88479"/>
                  </a:lnTo>
                  <a:lnTo>
                    <a:pt x="56012" y="79831"/>
                  </a:lnTo>
                  <a:lnTo>
                    <a:pt x="55409" y="71045"/>
                  </a:lnTo>
                  <a:lnTo>
                    <a:pt x="56204" y="67635"/>
                  </a:lnTo>
                  <a:lnTo>
                    <a:pt x="58475" y="64793"/>
                  </a:lnTo>
                  <a:lnTo>
                    <a:pt x="62449" y="62519"/>
                  </a:lnTo>
                </a:path>
                <a:path w="133985" h="307339">
                  <a:moveTo>
                    <a:pt x="122627" y="101395"/>
                  </a:moveTo>
                  <a:lnTo>
                    <a:pt x="124557" y="105033"/>
                  </a:lnTo>
                  <a:lnTo>
                    <a:pt x="124898" y="108216"/>
                  </a:lnTo>
                  <a:lnTo>
                    <a:pt x="123990" y="111626"/>
                  </a:lnTo>
                  <a:lnTo>
                    <a:pt x="118918" y="118819"/>
                  </a:lnTo>
                  <a:lnTo>
                    <a:pt x="109215" y="123135"/>
                  </a:lnTo>
                  <a:lnTo>
                    <a:pt x="96255" y="124254"/>
                  </a:lnTo>
                  <a:lnTo>
                    <a:pt x="81411" y="121856"/>
                  </a:lnTo>
                  <a:lnTo>
                    <a:pt x="67344" y="116411"/>
                  </a:lnTo>
                  <a:lnTo>
                    <a:pt x="56757" y="108898"/>
                  </a:lnTo>
                  <a:lnTo>
                    <a:pt x="50578" y="100276"/>
                  </a:lnTo>
                  <a:lnTo>
                    <a:pt x="49732" y="91506"/>
                  </a:lnTo>
                  <a:lnTo>
                    <a:pt x="50867" y="87755"/>
                  </a:lnTo>
                  <a:lnTo>
                    <a:pt x="53706" y="84685"/>
                  </a:lnTo>
                  <a:lnTo>
                    <a:pt x="57907" y="82412"/>
                  </a:lnTo>
                </a:path>
                <a:path w="133985" h="307339">
                  <a:moveTo>
                    <a:pt x="116042" y="120379"/>
                  </a:moveTo>
                  <a:lnTo>
                    <a:pt x="118653" y="124130"/>
                  </a:lnTo>
                  <a:lnTo>
                    <a:pt x="119448" y="128336"/>
                  </a:lnTo>
                  <a:lnTo>
                    <a:pt x="118313" y="132087"/>
                  </a:lnTo>
                  <a:lnTo>
                    <a:pt x="113336" y="139284"/>
                  </a:lnTo>
                  <a:lnTo>
                    <a:pt x="103623" y="143624"/>
                  </a:lnTo>
                  <a:lnTo>
                    <a:pt x="90610" y="144811"/>
                  </a:lnTo>
                  <a:lnTo>
                    <a:pt x="75733" y="142545"/>
                  </a:lnTo>
                  <a:lnTo>
                    <a:pt x="61846" y="136955"/>
                  </a:lnTo>
                  <a:lnTo>
                    <a:pt x="51321" y="129373"/>
                  </a:lnTo>
                  <a:lnTo>
                    <a:pt x="45140" y="120789"/>
                  </a:lnTo>
                  <a:lnTo>
                    <a:pt x="44282" y="112194"/>
                  </a:lnTo>
                  <a:lnTo>
                    <a:pt x="45190" y="108443"/>
                  </a:lnTo>
                  <a:lnTo>
                    <a:pt x="48029" y="105601"/>
                  </a:lnTo>
                  <a:lnTo>
                    <a:pt x="51662" y="103441"/>
                  </a:lnTo>
                </a:path>
                <a:path w="133985" h="307339">
                  <a:moveTo>
                    <a:pt x="111500" y="142545"/>
                  </a:moveTo>
                  <a:lnTo>
                    <a:pt x="113544" y="145955"/>
                  </a:lnTo>
                  <a:lnTo>
                    <a:pt x="113771" y="149365"/>
                  </a:lnTo>
                  <a:lnTo>
                    <a:pt x="113203" y="152548"/>
                  </a:lnTo>
                  <a:lnTo>
                    <a:pt x="107984" y="159745"/>
                  </a:lnTo>
                  <a:lnTo>
                    <a:pt x="98272" y="164086"/>
                  </a:lnTo>
                  <a:lnTo>
                    <a:pt x="85324" y="165272"/>
                  </a:lnTo>
                  <a:lnTo>
                    <a:pt x="70397" y="163006"/>
                  </a:lnTo>
                  <a:lnTo>
                    <a:pt x="56312" y="157416"/>
                  </a:lnTo>
                  <a:lnTo>
                    <a:pt x="45687" y="149834"/>
                  </a:lnTo>
                  <a:lnTo>
                    <a:pt x="39469" y="141250"/>
                  </a:lnTo>
                  <a:lnTo>
                    <a:pt x="38605" y="132655"/>
                  </a:lnTo>
                  <a:lnTo>
                    <a:pt x="39740" y="128677"/>
                  </a:lnTo>
                  <a:lnTo>
                    <a:pt x="42919" y="125494"/>
                  </a:lnTo>
                  <a:lnTo>
                    <a:pt x="47461" y="123220"/>
                  </a:lnTo>
                </a:path>
                <a:path w="133985" h="307339">
                  <a:moveTo>
                    <a:pt x="105255" y="161301"/>
                  </a:moveTo>
                  <a:lnTo>
                    <a:pt x="107526" y="165279"/>
                  </a:lnTo>
                  <a:lnTo>
                    <a:pt x="108661" y="169599"/>
                  </a:lnTo>
                  <a:lnTo>
                    <a:pt x="107526" y="173009"/>
                  </a:lnTo>
                  <a:lnTo>
                    <a:pt x="102455" y="180142"/>
                  </a:lnTo>
                  <a:lnTo>
                    <a:pt x="92765" y="184461"/>
                  </a:lnTo>
                  <a:lnTo>
                    <a:pt x="79839" y="185669"/>
                  </a:lnTo>
                  <a:lnTo>
                    <a:pt x="65060" y="183467"/>
                  </a:lnTo>
                  <a:lnTo>
                    <a:pt x="50928" y="177877"/>
                  </a:lnTo>
                  <a:lnTo>
                    <a:pt x="40308" y="170295"/>
                  </a:lnTo>
                  <a:lnTo>
                    <a:pt x="34116" y="161711"/>
                  </a:lnTo>
                  <a:lnTo>
                    <a:pt x="33268" y="153116"/>
                  </a:lnTo>
                  <a:lnTo>
                    <a:pt x="34063" y="149706"/>
                  </a:lnTo>
                  <a:lnTo>
                    <a:pt x="36901" y="146296"/>
                  </a:lnTo>
                  <a:lnTo>
                    <a:pt x="40648" y="144022"/>
                  </a:lnTo>
                </a:path>
                <a:path w="133985" h="307339">
                  <a:moveTo>
                    <a:pt x="99918" y="181762"/>
                  </a:moveTo>
                  <a:lnTo>
                    <a:pt x="102189" y="185740"/>
                  </a:lnTo>
                  <a:lnTo>
                    <a:pt x="102984" y="189946"/>
                  </a:lnTo>
                  <a:lnTo>
                    <a:pt x="102189" y="193356"/>
                  </a:lnTo>
                  <a:lnTo>
                    <a:pt x="96973" y="200555"/>
                  </a:lnTo>
                  <a:lnTo>
                    <a:pt x="87287" y="204908"/>
                  </a:lnTo>
                  <a:lnTo>
                    <a:pt x="74406" y="206128"/>
                  </a:lnTo>
                  <a:lnTo>
                    <a:pt x="59610" y="203928"/>
                  </a:lnTo>
                  <a:lnTo>
                    <a:pt x="45586" y="198434"/>
                  </a:lnTo>
                  <a:lnTo>
                    <a:pt x="34872" y="190841"/>
                  </a:lnTo>
                  <a:lnTo>
                    <a:pt x="28522" y="182204"/>
                  </a:lnTo>
                  <a:lnTo>
                    <a:pt x="27591" y="173577"/>
                  </a:lnTo>
                  <a:lnTo>
                    <a:pt x="28726" y="169826"/>
                  </a:lnTo>
                  <a:lnTo>
                    <a:pt x="31565" y="166757"/>
                  </a:lnTo>
                  <a:lnTo>
                    <a:pt x="35766" y="164483"/>
                  </a:lnTo>
                </a:path>
                <a:path w="133985" h="307339">
                  <a:moveTo>
                    <a:pt x="94809" y="203359"/>
                  </a:moveTo>
                  <a:lnTo>
                    <a:pt x="97080" y="206769"/>
                  </a:lnTo>
                  <a:lnTo>
                    <a:pt x="97647" y="210748"/>
                  </a:lnTo>
                  <a:lnTo>
                    <a:pt x="96512" y="213817"/>
                  </a:lnTo>
                  <a:lnTo>
                    <a:pt x="91536" y="221208"/>
                  </a:lnTo>
                  <a:lnTo>
                    <a:pt x="81822" y="225625"/>
                  </a:lnTo>
                  <a:lnTo>
                    <a:pt x="68809" y="226781"/>
                  </a:lnTo>
                  <a:lnTo>
                    <a:pt x="53933" y="224389"/>
                  </a:lnTo>
                  <a:lnTo>
                    <a:pt x="39944" y="218979"/>
                  </a:lnTo>
                  <a:lnTo>
                    <a:pt x="29308" y="211544"/>
                  </a:lnTo>
                  <a:lnTo>
                    <a:pt x="23037" y="203001"/>
                  </a:lnTo>
                  <a:lnTo>
                    <a:pt x="22141" y="194266"/>
                  </a:lnTo>
                  <a:lnTo>
                    <a:pt x="23049" y="190514"/>
                  </a:lnTo>
                  <a:lnTo>
                    <a:pt x="25888" y="187445"/>
                  </a:lnTo>
                  <a:lnTo>
                    <a:pt x="29862" y="185399"/>
                  </a:lnTo>
                </a:path>
                <a:path w="133985" h="307339">
                  <a:moveTo>
                    <a:pt x="89699" y="224389"/>
                  </a:moveTo>
                  <a:lnTo>
                    <a:pt x="91403" y="228026"/>
                  </a:lnTo>
                  <a:lnTo>
                    <a:pt x="91970" y="231209"/>
                  </a:lnTo>
                  <a:lnTo>
                    <a:pt x="91062" y="234619"/>
                  </a:lnTo>
                  <a:lnTo>
                    <a:pt x="86103" y="241797"/>
                  </a:lnTo>
                  <a:lnTo>
                    <a:pt x="76429" y="246086"/>
                  </a:lnTo>
                  <a:lnTo>
                    <a:pt x="63455" y="247200"/>
                  </a:lnTo>
                  <a:lnTo>
                    <a:pt x="48596" y="244850"/>
                  </a:lnTo>
                  <a:lnTo>
                    <a:pt x="34563" y="239440"/>
                  </a:lnTo>
                  <a:lnTo>
                    <a:pt x="23872" y="232005"/>
                  </a:lnTo>
                  <a:lnTo>
                    <a:pt x="17652" y="223462"/>
                  </a:lnTo>
                  <a:lnTo>
                    <a:pt x="17031" y="214727"/>
                  </a:lnTo>
                  <a:lnTo>
                    <a:pt x="17599" y="210975"/>
                  </a:lnTo>
                  <a:lnTo>
                    <a:pt x="20210" y="208134"/>
                  </a:lnTo>
                  <a:lnTo>
                    <a:pt x="24184" y="205860"/>
                  </a:lnTo>
                </a:path>
                <a:path w="133985" h="307339">
                  <a:moveTo>
                    <a:pt x="116382" y="65361"/>
                  </a:moveTo>
                  <a:lnTo>
                    <a:pt x="131711" y="17960"/>
                  </a:lnTo>
                </a:path>
                <a:path w="133985" h="307339">
                  <a:moveTo>
                    <a:pt x="94809" y="8298"/>
                  </a:moveTo>
                  <a:lnTo>
                    <a:pt x="79480" y="55358"/>
                  </a:lnTo>
                </a:path>
                <a:path w="133985" h="307339">
                  <a:moveTo>
                    <a:pt x="84249" y="244850"/>
                  </a:moveTo>
                  <a:lnTo>
                    <a:pt x="85952" y="248487"/>
                  </a:lnTo>
                  <a:lnTo>
                    <a:pt x="86520" y="251556"/>
                  </a:lnTo>
                  <a:lnTo>
                    <a:pt x="85385" y="254967"/>
                  </a:lnTo>
                  <a:lnTo>
                    <a:pt x="80458" y="262160"/>
                  </a:lnTo>
                  <a:lnTo>
                    <a:pt x="70837" y="266476"/>
                  </a:lnTo>
                  <a:lnTo>
                    <a:pt x="57873" y="267595"/>
                  </a:lnTo>
                  <a:lnTo>
                    <a:pt x="42919" y="265197"/>
                  </a:lnTo>
                  <a:lnTo>
                    <a:pt x="28934" y="259949"/>
                  </a:lnTo>
                  <a:lnTo>
                    <a:pt x="18323" y="252537"/>
                  </a:lnTo>
                  <a:lnTo>
                    <a:pt x="12119" y="243953"/>
                  </a:lnTo>
                  <a:lnTo>
                    <a:pt x="11354" y="235188"/>
                  </a:lnTo>
                  <a:lnTo>
                    <a:pt x="12489" y="231436"/>
                  </a:lnTo>
                  <a:lnTo>
                    <a:pt x="14760" y="228595"/>
                  </a:lnTo>
                  <a:lnTo>
                    <a:pt x="18507" y="226321"/>
                  </a:lnTo>
                </a:path>
                <a:path w="133985" h="307339">
                  <a:moveTo>
                    <a:pt x="78345" y="263492"/>
                  </a:moveTo>
                  <a:lnTo>
                    <a:pt x="80048" y="266902"/>
                  </a:lnTo>
                  <a:lnTo>
                    <a:pt x="80616" y="270653"/>
                  </a:lnTo>
                  <a:lnTo>
                    <a:pt x="79708" y="273722"/>
                  </a:lnTo>
                  <a:lnTo>
                    <a:pt x="74749" y="280825"/>
                  </a:lnTo>
                  <a:lnTo>
                    <a:pt x="65075" y="285189"/>
                  </a:lnTo>
                  <a:lnTo>
                    <a:pt x="52100" y="286463"/>
                  </a:lnTo>
                  <a:lnTo>
                    <a:pt x="37242" y="284294"/>
                  </a:lnTo>
                  <a:lnTo>
                    <a:pt x="23209" y="278699"/>
                  </a:lnTo>
                  <a:lnTo>
                    <a:pt x="12518" y="271080"/>
                  </a:lnTo>
                  <a:lnTo>
                    <a:pt x="6298" y="262394"/>
                  </a:lnTo>
                  <a:lnTo>
                    <a:pt x="5677" y="253602"/>
                  </a:lnTo>
                  <a:lnTo>
                    <a:pt x="6585" y="250420"/>
                  </a:lnTo>
                  <a:lnTo>
                    <a:pt x="8856" y="247123"/>
                  </a:lnTo>
                  <a:lnTo>
                    <a:pt x="12830" y="245077"/>
                  </a:lnTo>
                </a:path>
                <a:path w="133985" h="307339">
                  <a:moveTo>
                    <a:pt x="72895" y="283953"/>
                  </a:moveTo>
                  <a:lnTo>
                    <a:pt x="74371" y="287363"/>
                  </a:lnTo>
                  <a:lnTo>
                    <a:pt x="75166" y="291114"/>
                  </a:lnTo>
                  <a:lnTo>
                    <a:pt x="74030" y="294183"/>
                  </a:lnTo>
                  <a:lnTo>
                    <a:pt x="69072" y="301286"/>
                  </a:lnTo>
                  <a:lnTo>
                    <a:pt x="59397" y="305650"/>
                  </a:lnTo>
                  <a:lnTo>
                    <a:pt x="46423" y="306924"/>
                  </a:lnTo>
                  <a:lnTo>
                    <a:pt x="31565" y="304755"/>
                  </a:lnTo>
                  <a:lnTo>
                    <a:pt x="17579" y="299160"/>
                  </a:lnTo>
                  <a:lnTo>
                    <a:pt x="6968" y="291541"/>
                  </a:lnTo>
                  <a:lnTo>
                    <a:pt x="764" y="282855"/>
                  </a:lnTo>
                  <a:lnTo>
                    <a:pt x="0" y="274063"/>
                  </a:lnTo>
                  <a:lnTo>
                    <a:pt x="1135" y="270881"/>
                  </a:lnTo>
                  <a:lnTo>
                    <a:pt x="3406" y="268039"/>
                  </a:lnTo>
                  <a:lnTo>
                    <a:pt x="7153" y="265765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032186" y="2375264"/>
              <a:ext cx="59690" cy="44450"/>
            </a:xfrm>
            <a:custGeom>
              <a:avLst/>
              <a:gdLst/>
              <a:ahLst/>
              <a:cxnLst/>
              <a:rect l="l" t="t" r="r" b="b"/>
              <a:pathLst>
                <a:path w="59689" h="44450">
                  <a:moveTo>
                    <a:pt x="29521" y="0"/>
                  </a:moveTo>
                  <a:lnTo>
                    <a:pt x="18106" y="1785"/>
                  </a:lnTo>
                  <a:lnTo>
                    <a:pt x="8714" y="6607"/>
                  </a:lnTo>
                  <a:lnTo>
                    <a:pt x="2345" y="13667"/>
                  </a:lnTo>
                  <a:lnTo>
                    <a:pt x="0" y="22166"/>
                  </a:lnTo>
                  <a:lnTo>
                    <a:pt x="2345" y="30611"/>
                  </a:lnTo>
                  <a:lnTo>
                    <a:pt x="8714" y="37554"/>
                  </a:lnTo>
                  <a:lnTo>
                    <a:pt x="18106" y="42259"/>
                  </a:lnTo>
                  <a:lnTo>
                    <a:pt x="29521" y="43991"/>
                  </a:lnTo>
                  <a:lnTo>
                    <a:pt x="41115" y="42259"/>
                  </a:lnTo>
                  <a:lnTo>
                    <a:pt x="50569" y="37554"/>
                  </a:lnTo>
                  <a:lnTo>
                    <a:pt x="56937" y="30611"/>
                  </a:lnTo>
                  <a:lnTo>
                    <a:pt x="59270" y="22166"/>
                  </a:lnTo>
                  <a:lnTo>
                    <a:pt x="56937" y="13667"/>
                  </a:lnTo>
                  <a:lnTo>
                    <a:pt x="50569" y="6607"/>
                  </a:lnTo>
                  <a:lnTo>
                    <a:pt x="41115" y="1785"/>
                  </a:lnTo>
                  <a:lnTo>
                    <a:pt x="2952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032186" y="2375264"/>
              <a:ext cx="59690" cy="44450"/>
            </a:xfrm>
            <a:custGeom>
              <a:avLst/>
              <a:gdLst/>
              <a:ahLst/>
              <a:cxnLst/>
              <a:rect l="l" t="t" r="r" b="b"/>
              <a:pathLst>
                <a:path w="59689" h="44450">
                  <a:moveTo>
                    <a:pt x="29521" y="43991"/>
                  </a:moveTo>
                  <a:lnTo>
                    <a:pt x="41115" y="42259"/>
                  </a:lnTo>
                  <a:lnTo>
                    <a:pt x="50569" y="37554"/>
                  </a:lnTo>
                  <a:lnTo>
                    <a:pt x="56937" y="30611"/>
                  </a:lnTo>
                  <a:lnTo>
                    <a:pt x="59270" y="22166"/>
                  </a:lnTo>
                  <a:lnTo>
                    <a:pt x="56937" y="13667"/>
                  </a:lnTo>
                  <a:lnTo>
                    <a:pt x="50569" y="6607"/>
                  </a:lnTo>
                  <a:lnTo>
                    <a:pt x="41115" y="1785"/>
                  </a:lnTo>
                  <a:lnTo>
                    <a:pt x="29521" y="0"/>
                  </a:lnTo>
                  <a:lnTo>
                    <a:pt x="18106" y="1785"/>
                  </a:lnTo>
                  <a:lnTo>
                    <a:pt x="8714" y="6607"/>
                  </a:lnTo>
                  <a:lnTo>
                    <a:pt x="2345" y="13667"/>
                  </a:lnTo>
                  <a:lnTo>
                    <a:pt x="0" y="22166"/>
                  </a:lnTo>
                  <a:lnTo>
                    <a:pt x="2345" y="30611"/>
                  </a:lnTo>
                  <a:lnTo>
                    <a:pt x="8714" y="37554"/>
                  </a:lnTo>
                  <a:lnTo>
                    <a:pt x="18106" y="42259"/>
                  </a:lnTo>
                  <a:lnTo>
                    <a:pt x="29521" y="43991"/>
                  </a:lnTo>
                  <a:close/>
                </a:path>
                <a:path w="59689" h="44450">
                  <a:moveTo>
                    <a:pt x="29521" y="0"/>
                  </a:moveTo>
                  <a:lnTo>
                    <a:pt x="29521" y="43991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9387" y="2374923"/>
              <a:ext cx="59690" cy="44450"/>
            </a:xfrm>
            <a:custGeom>
              <a:avLst/>
              <a:gdLst/>
              <a:ahLst/>
              <a:cxnLst/>
              <a:rect l="l" t="t" r="r" b="b"/>
              <a:pathLst>
                <a:path w="59689" h="44450">
                  <a:moveTo>
                    <a:pt x="29748" y="0"/>
                  </a:moveTo>
                  <a:lnTo>
                    <a:pt x="18154" y="1701"/>
                  </a:lnTo>
                  <a:lnTo>
                    <a:pt x="8700" y="6365"/>
                  </a:lnTo>
                  <a:lnTo>
                    <a:pt x="2332" y="13331"/>
                  </a:lnTo>
                  <a:lnTo>
                    <a:pt x="0" y="21938"/>
                  </a:lnTo>
                  <a:lnTo>
                    <a:pt x="2332" y="30437"/>
                  </a:lnTo>
                  <a:lnTo>
                    <a:pt x="8700" y="37497"/>
                  </a:lnTo>
                  <a:lnTo>
                    <a:pt x="18154" y="42319"/>
                  </a:lnTo>
                  <a:lnTo>
                    <a:pt x="29748" y="44104"/>
                  </a:lnTo>
                  <a:lnTo>
                    <a:pt x="41342" y="42319"/>
                  </a:lnTo>
                  <a:lnTo>
                    <a:pt x="50796" y="37497"/>
                  </a:lnTo>
                  <a:lnTo>
                    <a:pt x="57164" y="30437"/>
                  </a:lnTo>
                  <a:lnTo>
                    <a:pt x="59497" y="21938"/>
                  </a:lnTo>
                  <a:lnTo>
                    <a:pt x="57164" y="13331"/>
                  </a:lnTo>
                  <a:lnTo>
                    <a:pt x="50796" y="6365"/>
                  </a:lnTo>
                  <a:lnTo>
                    <a:pt x="41342" y="1701"/>
                  </a:lnTo>
                  <a:lnTo>
                    <a:pt x="297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2399387" y="2374923"/>
              <a:ext cx="59690" cy="44450"/>
            </a:xfrm>
            <a:custGeom>
              <a:avLst/>
              <a:gdLst/>
              <a:ahLst/>
              <a:cxnLst/>
              <a:rect l="l" t="t" r="r" b="b"/>
              <a:pathLst>
                <a:path w="59689" h="44450">
                  <a:moveTo>
                    <a:pt x="29748" y="44104"/>
                  </a:moveTo>
                  <a:lnTo>
                    <a:pt x="41342" y="42319"/>
                  </a:lnTo>
                  <a:lnTo>
                    <a:pt x="50796" y="37497"/>
                  </a:lnTo>
                  <a:lnTo>
                    <a:pt x="57164" y="30437"/>
                  </a:lnTo>
                  <a:lnTo>
                    <a:pt x="59497" y="21938"/>
                  </a:lnTo>
                  <a:lnTo>
                    <a:pt x="57164" y="13331"/>
                  </a:lnTo>
                  <a:lnTo>
                    <a:pt x="50796" y="6365"/>
                  </a:lnTo>
                  <a:lnTo>
                    <a:pt x="41342" y="1701"/>
                  </a:lnTo>
                  <a:lnTo>
                    <a:pt x="29748" y="0"/>
                  </a:lnTo>
                  <a:lnTo>
                    <a:pt x="18154" y="1701"/>
                  </a:lnTo>
                  <a:lnTo>
                    <a:pt x="8700" y="6365"/>
                  </a:lnTo>
                  <a:lnTo>
                    <a:pt x="2332" y="13331"/>
                  </a:lnTo>
                  <a:lnTo>
                    <a:pt x="0" y="21938"/>
                  </a:lnTo>
                  <a:lnTo>
                    <a:pt x="2332" y="30437"/>
                  </a:lnTo>
                  <a:lnTo>
                    <a:pt x="8700" y="37497"/>
                  </a:lnTo>
                  <a:lnTo>
                    <a:pt x="18154" y="42319"/>
                  </a:lnTo>
                  <a:lnTo>
                    <a:pt x="29748" y="44104"/>
                  </a:lnTo>
                  <a:close/>
                </a:path>
                <a:path w="59689" h="44450">
                  <a:moveTo>
                    <a:pt x="29748" y="0"/>
                  </a:moveTo>
                  <a:lnTo>
                    <a:pt x="29748" y="44104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5219" y="2390609"/>
              <a:ext cx="59690" cy="44450"/>
            </a:xfrm>
            <a:custGeom>
              <a:avLst/>
              <a:gdLst/>
              <a:ahLst/>
              <a:cxnLst/>
              <a:rect l="l" t="t" r="r" b="b"/>
              <a:pathLst>
                <a:path w="59689" h="44450">
                  <a:moveTo>
                    <a:pt x="29521" y="0"/>
                  </a:moveTo>
                  <a:lnTo>
                    <a:pt x="18058" y="1705"/>
                  </a:lnTo>
                  <a:lnTo>
                    <a:pt x="8671" y="6394"/>
                  </a:lnTo>
                  <a:lnTo>
                    <a:pt x="2329" y="13427"/>
                  </a:lnTo>
                  <a:lnTo>
                    <a:pt x="0" y="22166"/>
                  </a:lnTo>
                  <a:lnTo>
                    <a:pt x="2329" y="30611"/>
                  </a:lnTo>
                  <a:lnTo>
                    <a:pt x="8671" y="37554"/>
                  </a:lnTo>
                  <a:lnTo>
                    <a:pt x="18058" y="42259"/>
                  </a:lnTo>
                  <a:lnTo>
                    <a:pt x="29521" y="43991"/>
                  </a:lnTo>
                  <a:lnTo>
                    <a:pt x="41115" y="42259"/>
                  </a:lnTo>
                  <a:lnTo>
                    <a:pt x="50569" y="37554"/>
                  </a:lnTo>
                  <a:lnTo>
                    <a:pt x="56937" y="30611"/>
                  </a:lnTo>
                  <a:lnTo>
                    <a:pt x="59270" y="22166"/>
                  </a:lnTo>
                  <a:lnTo>
                    <a:pt x="56937" y="13427"/>
                  </a:lnTo>
                  <a:lnTo>
                    <a:pt x="50569" y="6394"/>
                  </a:lnTo>
                  <a:lnTo>
                    <a:pt x="41115" y="1705"/>
                  </a:lnTo>
                  <a:lnTo>
                    <a:pt x="2952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6484" y="1992188"/>
              <a:ext cx="657225" cy="442595"/>
            </a:xfrm>
            <a:custGeom>
              <a:avLst/>
              <a:gdLst/>
              <a:ahLst/>
              <a:cxnLst/>
              <a:rect l="l" t="t" r="r" b="b"/>
              <a:pathLst>
                <a:path w="657225" h="442594">
                  <a:moveTo>
                    <a:pt x="328256" y="442412"/>
                  </a:moveTo>
                  <a:lnTo>
                    <a:pt x="339850" y="440680"/>
                  </a:lnTo>
                  <a:lnTo>
                    <a:pt x="349304" y="435976"/>
                  </a:lnTo>
                  <a:lnTo>
                    <a:pt x="355671" y="429033"/>
                  </a:lnTo>
                  <a:lnTo>
                    <a:pt x="358004" y="420587"/>
                  </a:lnTo>
                  <a:lnTo>
                    <a:pt x="355671" y="411849"/>
                  </a:lnTo>
                  <a:lnTo>
                    <a:pt x="349304" y="404815"/>
                  </a:lnTo>
                  <a:lnTo>
                    <a:pt x="339850" y="400126"/>
                  </a:lnTo>
                  <a:lnTo>
                    <a:pt x="328256" y="398421"/>
                  </a:lnTo>
                  <a:lnTo>
                    <a:pt x="316793" y="400126"/>
                  </a:lnTo>
                  <a:lnTo>
                    <a:pt x="307406" y="404815"/>
                  </a:lnTo>
                  <a:lnTo>
                    <a:pt x="301064" y="411849"/>
                  </a:lnTo>
                  <a:lnTo>
                    <a:pt x="298734" y="420587"/>
                  </a:lnTo>
                  <a:lnTo>
                    <a:pt x="301064" y="429033"/>
                  </a:lnTo>
                  <a:lnTo>
                    <a:pt x="307406" y="435976"/>
                  </a:lnTo>
                  <a:lnTo>
                    <a:pt x="316793" y="440680"/>
                  </a:lnTo>
                  <a:lnTo>
                    <a:pt x="328256" y="442412"/>
                  </a:lnTo>
                  <a:close/>
                </a:path>
                <a:path w="657225" h="442594">
                  <a:moveTo>
                    <a:pt x="328256" y="398421"/>
                  </a:moveTo>
                  <a:lnTo>
                    <a:pt x="328256" y="442412"/>
                  </a:lnTo>
                </a:path>
                <a:path w="657225" h="442594">
                  <a:moveTo>
                    <a:pt x="212214" y="5683"/>
                  </a:moveTo>
                  <a:lnTo>
                    <a:pt x="240420" y="3260"/>
                  </a:lnTo>
                  <a:lnTo>
                    <a:pt x="269255" y="1477"/>
                  </a:lnTo>
                  <a:lnTo>
                    <a:pt x="298580" y="376"/>
                  </a:lnTo>
                  <a:lnTo>
                    <a:pt x="328256" y="0"/>
                  </a:lnTo>
                  <a:lnTo>
                    <a:pt x="358100" y="376"/>
                  </a:lnTo>
                  <a:lnTo>
                    <a:pt x="387583" y="1477"/>
                  </a:lnTo>
                  <a:lnTo>
                    <a:pt x="416554" y="3260"/>
                  </a:lnTo>
                  <a:lnTo>
                    <a:pt x="444866" y="5683"/>
                  </a:lnTo>
                </a:path>
                <a:path w="657225" h="442594">
                  <a:moveTo>
                    <a:pt x="517761" y="15345"/>
                  </a:moveTo>
                  <a:lnTo>
                    <a:pt x="576217" y="28963"/>
                  </a:lnTo>
                  <a:lnTo>
                    <a:pt x="619908" y="45426"/>
                  </a:lnTo>
                  <a:lnTo>
                    <a:pt x="647270" y="63956"/>
                  </a:lnTo>
                  <a:lnTo>
                    <a:pt x="656739" y="83776"/>
                  </a:lnTo>
                  <a:lnTo>
                    <a:pt x="648053" y="102912"/>
                  </a:lnTo>
                  <a:lnTo>
                    <a:pt x="584512" y="136077"/>
                  </a:lnTo>
                  <a:lnTo>
                    <a:pt x="533621" y="149075"/>
                  </a:lnTo>
                  <a:lnTo>
                    <a:pt x="472627" y="158997"/>
                  </a:lnTo>
                  <a:lnTo>
                    <a:pt x="403511" y="165328"/>
                  </a:lnTo>
                  <a:lnTo>
                    <a:pt x="328256" y="167553"/>
                  </a:lnTo>
                  <a:lnTo>
                    <a:pt x="252977" y="165328"/>
                  </a:lnTo>
                  <a:lnTo>
                    <a:pt x="183880" y="158997"/>
                  </a:lnTo>
                  <a:lnTo>
                    <a:pt x="122932" y="149075"/>
                  </a:lnTo>
                  <a:lnTo>
                    <a:pt x="72101" y="136077"/>
                  </a:lnTo>
                  <a:lnTo>
                    <a:pt x="33357" y="120518"/>
                  </a:lnTo>
                  <a:lnTo>
                    <a:pt x="0" y="83776"/>
                  </a:lnTo>
                  <a:lnTo>
                    <a:pt x="9514" y="63668"/>
                  </a:lnTo>
                  <a:lnTo>
                    <a:pt x="37029" y="45085"/>
                  </a:lnTo>
                  <a:lnTo>
                    <a:pt x="81001" y="28739"/>
                  </a:lnTo>
                  <a:lnTo>
                    <a:pt x="139886" y="15345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15079" y="2774055"/>
            <a:ext cx="483534" cy="1329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94" dirty="0">
                <a:latin typeface="Arial"/>
                <a:cs typeface="Arial"/>
              </a:rPr>
              <a:t>X3</a:t>
            </a:r>
            <a:r>
              <a:rPr sz="794" spc="62" dirty="0">
                <a:latin typeface="Arial"/>
                <a:cs typeface="Arial"/>
              </a:rPr>
              <a:t> </a:t>
            </a:r>
            <a:r>
              <a:rPr sz="794" dirty="0">
                <a:latin typeface="Arial"/>
                <a:cs typeface="Arial"/>
              </a:rPr>
              <a:t>X2</a:t>
            </a:r>
            <a:r>
              <a:rPr sz="794" spc="146" dirty="0">
                <a:latin typeface="Arial"/>
                <a:cs typeface="Arial"/>
              </a:rPr>
              <a:t> </a:t>
            </a:r>
            <a:r>
              <a:rPr sz="794" spc="-31" dirty="0">
                <a:latin typeface="Arial"/>
                <a:cs typeface="Arial"/>
              </a:rPr>
              <a:t>X1</a:t>
            </a:r>
            <a:endParaRPr sz="794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558935" y="2376850"/>
            <a:ext cx="585507" cy="1047750"/>
            <a:chOff x="2948605" y="1763828"/>
            <a:chExt cx="663575" cy="1187450"/>
          </a:xfrm>
        </p:grpSpPr>
        <p:sp>
          <p:nvSpPr>
            <p:cNvPr id="33" name="object 33"/>
            <p:cNvSpPr/>
            <p:nvPr/>
          </p:nvSpPr>
          <p:spPr>
            <a:xfrm>
              <a:off x="2951780" y="1807016"/>
              <a:ext cx="657225" cy="1141095"/>
            </a:xfrm>
            <a:custGeom>
              <a:avLst/>
              <a:gdLst/>
              <a:ahLst/>
              <a:cxnLst/>
              <a:rect l="l" t="t" r="r" b="b"/>
              <a:pathLst>
                <a:path w="657225" h="1141095">
                  <a:moveTo>
                    <a:pt x="657080" y="1056925"/>
                  </a:moveTo>
                  <a:lnTo>
                    <a:pt x="623702" y="1093766"/>
                  </a:lnTo>
                  <a:lnTo>
                    <a:pt x="584942" y="1109321"/>
                  </a:lnTo>
                  <a:lnTo>
                    <a:pt x="534100" y="1122295"/>
                  </a:lnTo>
                  <a:lnTo>
                    <a:pt x="473150" y="1132186"/>
                  </a:lnTo>
                  <a:lnTo>
                    <a:pt x="404066" y="1138489"/>
                  </a:lnTo>
                  <a:lnTo>
                    <a:pt x="328823" y="1140701"/>
                  </a:lnTo>
                  <a:lnTo>
                    <a:pt x="253442" y="1138489"/>
                  </a:lnTo>
                  <a:lnTo>
                    <a:pt x="184236" y="1132186"/>
                  </a:lnTo>
                  <a:lnTo>
                    <a:pt x="123181" y="1122295"/>
                  </a:lnTo>
                  <a:lnTo>
                    <a:pt x="72253" y="1109321"/>
                  </a:lnTo>
                  <a:lnTo>
                    <a:pt x="33430" y="1093766"/>
                  </a:lnTo>
                  <a:lnTo>
                    <a:pt x="8686" y="1076133"/>
                  </a:lnTo>
                  <a:lnTo>
                    <a:pt x="0" y="1056925"/>
                  </a:lnTo>
                </a:path>
                <a:path w="657225" h="1141095">
                  <a:moveTo>
                    <a:pt x="657080" y="292819"/>
                  </a:moveTo>
                  <a:lnTo>
                    <a:pt x="623702" y="329706"/>
                  </a:lnTo>
                  <a:lnTo>
                    <a:pt x="584942" y="345305"/>
                  </a:lnTo>
                  <a:lnTo>
                    <a:pt x="534100" y="358328"/>
                  </a:lnTo>
                  <a:lnTo>
                    <a:pt x="473150" y="368262"/>
                  </a:lnTo>
                  <a:lnTo>
                    <a:pt x="404066" y="374598"/>
                  </a:lnTo>
                  <a:lnTo>
                    <a:pt x="328823" y="376823"/>
                  </a:lnTo>
                  <a:lnTo>
                    <a:pt x="253442" y="374598"/>
                  </a:lnTo>
                  <a:lnTo>
                    <a:pt x="184236" y="368262"/>
                  </a:lnTo>
                  <a:lnTo>
                    <a:pt x="123181" y="358328"/>
                  </a:lnTo>
                  <a:lnTo>
                    <a:pt x="72253" y="345305"/>
                  </a:lnTo>
                  <a:lnTo>
                    <a:pt x="33430" y="329706"/>
                  </a:lnTo>
                  <a:lnTo>
                    <a:pt x="8686" y="312040"/>
                  </a:lnTo>
                  <a:lnTo>
                    <a:pt x="0" y="292819"/>
                  </a:lnTo>
                </a:path>
                <a:path w="657225" h="1141095">
                  <a:moveTo>
                    <a:pt x="0" y="272699"/>
                  </a:moveTo>
                  <a:lnTo>
                    <a:pt x="0" y="1056925"/>
                  </a:lnTo>
                </a:path>
                <a:path w="657225" h="1141095">
                  <a:moveTo>
                    <a:pt x="657080" y="272699"/>
                  </a:moveTo>
                  <a:lnTo>
                    <a:pt x="657080" y="1056925"/>
                  </a:lnTo>
                </a:path>
                <a:path w="657225" h="1141095">
                  <a:moveTo>
                    <a:pt x="103211" y="10571"/>
                  </a:moveTo>
                  <a:lnTo>
                    <a:pt x="96588" y="15761"/>
                  </a:lnTo>
                  <a:lnTo>
                    <a:pt x="92126" y="21398"/>
                  </a:lnTo>
                  <a:lnTo>
                    <a:pt x="89942" y="27164"/>
                  </a:lnTo>
                  <a:lnTo>
                    <a:pt x="90154" y="32737"/>
                  </a:lnTo>
                  <a:lnTo>
                    <a:pt x="95130" y="39934"/>
                  </a:lnTo>
                  <a:lnTo>
                    <a:pt x="104843" y="44275"/>
                  </a:lnTo>
                  <a:lnTo>
                    <a:pt x="117857" y="45461"/>
                  </a:lnTo>
                  <a:lnTo>
                    <a:pt x="132733" y="43195"/>
                  </a:lnTo>
                  <a:lnTo>
                    <a:pt x="146668" y="37606"/>
                  </a:lnTo>
                  <a:lnTo>
                    <a:pt x="157187" y="30023"/>
                  </a:lnTo>
                  <a:lnTo>
                    <a:pt x="163342" y="21439"/>
                  </a:lnTo>
                  <a:lnTo>
                    <a:pt x="164184" y="12844"/>
                  </a:lnTo>
                  <a:lnTo>
                    <a:pt x="161413" y="7768"/>
                  </a:lnTo>
                  <a:lnTo>
                    <a:pt x="156236" y="3779"/>
                  </a:lnTo>
                  <a:lnTo>
                    <a:pt x="149016" y="1111"/>
                  </a:lnTo>
                  <a:lnTo>
                    <a:pt x="140113" y="0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3410" y="1769276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39" h="26035">
                  <a:moveTo>
                    <a:pt x="27818" y="0"/>
                  </a:moveTo>
                  <a:lnTo>
                    <a:pt x="7380" y="5456"/>
                  </a:lnTo>
                  <a:lnTo>
                    <a:pt x="0" y="12276"/>
                  </a:lnTo>
                  <a:lnTo>
                    <a:pt x="1703" y="18187"/>
                  </a:lnTo>
                  <a:lnTo>
                    <a:pt x="3065" y="23643"/>
                  </a:lnTo>
                  <a:lnTo>
                    <a:pt x="12716" y="25917"/>
                  </a:lnTo>
                  <a:lnTo>
                    <a:pt x="22935" y="23302"/>
                  </a:lnTo>
                  <a:lnTo>
                    <a:pt x="33154" y="20461"/>
                  </a:lnTo>
                  <a:lnTo>
                    <a:pt x="40308" y="13640"/>
                  </a:lnTo>
                  <a:lnTo>
                    <a:pt x="38832" y="7957"/>
                  </a:lnTo>
                  <a:lnTo>
                    <a:pt x="37128" y="2614"/>
                  </a:lnTo>
                  <a:lnTo>
                    <a:pt x="2781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3410" y="1769276"/>
              <a:ext cx="477520" cy="307340"/>
            </a:xfrm>
            <a:custGeom>
              <a:avLst/>
              <a:gdLst/>
              <a:ahLst/>
              <a:cxnLst/>
              <a:rect l="l" t="t" r="r" b="b"/>
              <a:pathLst>
                <a:path w="477520" h="307339">
                  <a:moveTo>
                    <a:pt x="22935" y="23302"/>
                  </a:moveTo>
                  <a:lnTo>
                    <a:pt x="33154" y="20461"/>
                  </a:lnTo>
                  <a:lnTo>
                    <a:pt x="40308" y="13640"/>
                  </a:lnTo>
                  <a:lnTo>
                    <a:pt x="38832" y="7957"/>
                  </a:lnTo>
                  <a:lnTo>
                    <a:pt x="37128" y="2614"/>
                  </a:lnTo>
                  <a:lnTo>
                    <a:pt x="27818" y="0"/>
                  </a:lnTo>
                  <a:lnTo>
                    <a:pt x="17258" y="2841"/>
                  </a:lnTo>
                  <a:lnTo>
                    <a:pt x="7380" y="5456"/>
                  </a:lnTo>
                  <a:lnTo>
                    <a:pt x="0" y="12276"/>
                  </a:lnTo>
                  <a:lnTo>
                    <a:pt x="1703" y="18187"/>
                  </a:lnTo>
                  <a:lnTo>
                    <a:pt x="3065" y="23643"/>
                  </a:lnTo>
                  <a:lnTo>
                    <a:pt x="12716" y="25917"/>
                  </a:lnTo>
                  <a:lnTo>
                    <a:pt x="22935" y="23302"/>
                  </a:lnTo>
                  <a:close/>
                </a:path>
                <a:path w="477520" h="307339">
                  <a:moveTo>
                    <a:pt x="16690" y="64793"/>
                  </a:moveTo>
                  <a:lnTo>
                    <a:pt x="16690" y="65020"/>
                  </a:lnTo>
                  <a:lnTo>
                    <a:pt x="18734" y="70135"/>
                  </a:lnTo>
                  <a:lnTo>
                    <a:pt x="28386" y="71840"/>
                  </a:lnTo>
                  <a:lnTo>
                    <a:pt x="38605" y="68999"/>
                  </a:lnTo>
                  <a:lnTo>
                    <a:pt x="48483" y="65588"/>
                  </a:lnTo>
                  <a:lnTo>
                    <a:pt x="55296" y="59109"/>
                  </a:lnTo>
                  <a:lnTo>
                    <a:pt x="53365" y="53994"/>
                  </a:lnTo>
                </a:path>
                <a:path w="477520" h="307339">
                  <a:moveTo>
                    <a:pt x="5109" y="81275"/>
                  </a:moveTo>
                  <a:lnTo>
                    <a:pt x="3406" y="84344"/>
                  </a:lnTo>
                  <a:lnTo>
                    <a:pt x="3065" y="88096"/>
                  </a:lnTo>
                  <a:lnTo>
                    <a:pt x="3633" y="90937"/>
                  </a:lnTo>
                  <a:lnTo>
                    <a:pt x="8758" y="98118"/>
                  </a:lnTo>
                  <a:lnTo>
                    <a:pt x="18493" y="102518"/>
                  </a:lnTo>
                  <a:lnTo>
                    <a:pt x="31528" y="103741"/>
                  </a:lnTo>
                  <a:lnTo>
                    <a:pt x="46553" y="101395"/>
                  </a:lnTo>
                  <a:lnTo>
                    <a:pt x="60520" y="95953"/>
                  </a:lnTo>
                  <a:lnTo>
                    <a:pt x="71092" y="88380"/>
                  </a:lnTo>
                  <a:lnTo>
                    <a:pt x="77257" y="79783"/>
                  </a:lnTo>
                  <a:lnTo>
                    <a:pt x="78004" y="71272"/>
                  </a:lnTo>
                  <a:lnTo>
                    <a:pt x="77096" y="67635"/>
                  </a:lnTo>
                  <a:lnTo>
                    <a:pt x="74598" y="64793"/>
                  </a:lnTo>
                  <a:lnTo>
                    <a:pt x="70851" y="62519"/>
                  </a:lnTo>
                </a:path>
                <a:path w="477520" h="307339">
                  <a:moveTo>
                    <a:pt x="10446" y="101623"/>
                  </a:moveTo>
                  <a:lnTo>
                    <a:pt x="8742" y="105033"/>
                  </a:lnTo>
                  <a:lnTo>
                    <a:pt x="8515" y="108216"/>
                  </a:lnTo>
                  <a:lnTo>
                    <a:pt x="9083" y="111626"/>
                  </a:lnTo>
                  <a:lnTo>
                    <a:pt x="14303" y="118819"/>
                  </a:lnTo>
                  <a:lnTo>
                    <a:pt x="24014" y="123135"/>
                  </a:lnTo>
                  <a:lnTo>
                    <a:pt x="36962" y="124254"/>
                  </a:lnTo>
                  <a:lnTo>
                    <a:pt x="51889" y="121856"/>
                  </a:lnTo>
                  <a:lnTo>
                    <a:pt x="65974" y="116446"/>
                  </a:lnTo>
                  <a:lnTo>
                    <a:pt x="76599" y="109011"/>
                  </a:lnTo>
                  <a:lnTo>
                    <a:pt x="82818" y="100468"/>
                  </a:lnTo>
                  <a:lnTo>
                    <a:pt x="83682" y="91733"/>
                  </a:lnTo>
                  <a:lnTo>
                    <a:pt x="82546" y="87755"/>
                  </a:lnTo>
                  <a:lnTo>
                    <a:pt x="79708" y="84344"/>
                  </a:lnTo>
                  <a:lnTo>
                    <a:pt x="75166" y="82071"/>
                  </a:lnTo>
                </a:path>
                <a:path w="477520" h="307339">
                  <a:moveTo>
                    <a:pt x="17031" y="120151"/>
                  </a:moveTo>
                  <a:lnTo>
                    <a:pt x="14760" y="124130"/>
                  </a:lnTo>
                  <a:lnTo>
                    <a:pt x="13852" y="128336"/>
                  </a:lnTo>
                  <a:lnTo>
                    <a:pt x="14760" y="132087"/>
                  </a:lnTo>
                  <a:lnTo>
                    <a:pt x="19832" y="139280"/>
                  </a:lnTo>
                  <a:lnTo>
                    <a:pt x="29535" y="143596"/>
                  </a:lnTo>
                  <a:lnTo>
                    <a:pt x="42495" y="144715"/>
                  </a:lnTo>
                  <a:lnTo>
                    <a:pt x="57339" y="142317"/>
                  </a:lnTo>
                  <a:lnTo>
                    <a:pt x="71311" y="136907"/>
                  </a:lnTo>
                  <a:lnTo>
                    <a:pt x="81993" y="129472"/>
                  </a:lnTo>
                  <a:lnTo>
                    <a:pt x="88268" y="120929"/>
                  </a:lnTo>
                  <a:lnTo>
                    <a:pt x="89018" y="112194"/>
                  </a:lnTo>
                  <a:lnTo>
                    <a:pt x="88223" y="108443"/>
                  </a:lnTo>
                  <a:lnTo>
                    <a:pt x="85612" y="105601"/>
                  </a:lnTo>
                  <a:lnTo>
                    <a:pt x="81638" y="103328"/>
                  </a:lnTo>
                </a:path>
                <a:path w="477520" h="307339">
                  <a:moveTo>
                    <a:pt x="21573" y="142317"/>
                  </a:moveTo>
                  <a:lnTo>
                    <a:pt x="19870" y="145955"/>
                  </a:lnTo>
                  <a:lnTo>
                    <a:pt x="19529" y="149138"/>
                  </a:lnTo>
                  <a:lnTo>
                    <a:pt x="20097" y="152548"/>
                  </a:lnTo>
                  <a:lnTo>
                    <a:pt x="25222" y="159741"/>
                  </a:lnTo>
                  <a:lnTo>
                    <a:pt x="34957" y="164057"/>
                  </a:lnTo>
                  <a:lnTo>
                    <a:pt x="47991" y="165176"/>
                  </a:lnTo>
                  <a:lnTo>
                    <a:pt x="63017" y="162778"/>
                  </a:lnTo>
                  <a:lnTo>
                    <a:pt x="76940" y="157512"/>
                  </a:lnTo>
                  <a:lnTo>
                    <a:pt x="87542" y="150061"/>
                  </a:lnTo>
                  <a:lnTo>
                    <a:pt x="93801" y="141438"/>
                  </a:lnTo>
                  <a:lnTo>
                    <a:pt x="94695" y="132655"/>
                  </a:lnTo>
                  <a:lnTo>
                    <a:pt x="93333" y="128677"/>
                  </a:lnTo>
                  <a:lnTo>
                    <a:pt x="90494" y="125494"/>
                  </a:lnTo>
                  <a:lnTo>
                    <a:pt x="85952" y="123220"/>
                  </a:lnTo>
                </a:path>
                <a:path w="477520" h="307339">
                  <a:moveTo>
                    <a:pt x="28045" y="161301"/>
                  </a:moveTo>
                  <a:lnTo>
                    <a:pt x="25547" y="165620"/>
                  </a:lnTo>
                  <a:lnTo>
                    <a:pt x="24639" y="169258"/>
                  </a:lnTo>
                  <a:lnTo>
                    <a:pt x="25774" y="172895"/>
                  </a:lnTo>
                  <a:lnTo>
                    <a:pt x="30750" y="180094"/>
                  </a:lnTo>
                  <a:lnTo>
                    <a:pt x="40464" y="184447"/>
                  </a:lnTo>
                  <a:lnTo>
                    <a:pt x="53477" y="185667"/>
                  </a:lnTo>
                  <a:lnTo>
                    <a:pt x="68353" y="183467"/>
                  </a:lnTo>
                  <a:lnTo>
                    <a:pt x="82369" y="178021"/>
                  </a:lnTo>
                  <a:lnTo>
                    <a:pt x="93021" y="170508"/>
                  </a:lnTo>
                  <a:lnTo>
                    <a:pt x="99202" y="161887"/>
                  </a:lnTo>
                  <a:lnTo>
                    <a:pt x="99805" y="153116"/>
                  </a:lnTo>
                  <a:lnTo>
                    <a:pt x="99237" y="149706"/>
                  </a:lnTo>
                  <a:lnTo>
                    <a:pt x="96739" y="146523"/>
                  </a:lnTo>
                  <a:lnTo>
                    <a:pt x="92424" y="144250"/>
                  </a:lnTo>
                </a:path>
                <a:path w="477520" h="307339">
                  <a:moveTo>
                    <a:pt x="33495" y="181762"/>
                  </a:moveTo>
                  <a:lnTo>
                    <a:pt x="30884" y="185740"/>
                  </a:lnTo>
                  <a:lnTo>
                    <a:pt x="30316" y="189946"/>
                  </a:lnTo>
                  <a:lnTo>
                    <a:pt x="31224" y="193356"/>
                  </a:lnTo>
                  <a:lnTo>
                    <a:pt x="36300" y="200555"/>
                  </a:lnTo>
                  <a:lnTo>
                    <a:pt x="46027" y="204908"/>
                  </a:lnTo>
                  <a:lnTo>
                    <a:pt x="59055" y="206128"/>
                  </a:lnTo>
                  <a:lnTo>
                    <a:pt x="74030" y="203928"/>
                  </a:lnTo>
                  <a:lnTo>
                    <a:pt x="88014" y="198464"/>
                  </a:lnTo>
                  <a:lnTo>
                    <a:pt x="98613" y="190912"/>
                  </a:lnTo>
                  <a:lnTo>
                    <a:pt x="104783" y="182252"/>
                  </a:lnTo>
                  <a:lnTo>
                    <a:pt x="105482" y="173463"/>
                  </a:lnTo>
                  <a:lnTo>
                    <a:pt x="104347" y="170167"/>
                  </a:lnTo>
                  <a:lnTo>
                    <a:pt x="101849" y="166757"/>
                  </a:lnTo>
                  <a:lnTo>
                    <a:pt x="97534" y="164483"/>
                  </a:lnTo>
                </a:path>
                <a:path w="477520" h="307339">
                  <a:moveTo>
                    <a:pt x="38605" y="203018"/>
                  </a:moveTo>
                  <a:lnTo>
                    <a:pt x="36561" y="206769"/>
                  </a:lnTo>
                  <a:lnTo>
                    <a:pt x="35766" y="210748"/>
                  </a:lnTo>
                  <a:lnTo>
                    <a:pt x="36901" y="213817"/>
                  </a:lnTo>
                  <a:lnTo>
                    <a:pt x="41876" y="221019"/>
                  </a:lnTo>
                  <a:lnTo>
                    <a:pt x="51577" y="225398"/>
                  </a:lnTo>
                  <a:lnTo>
                    <a:pt x="64556" y="226685"/>
                  </a:lnTo>
                  <a:lnTo>
                    <a:pt x="79367" y="224616"/>
                  </a:lnTo>
                  <a:lnTo>
                    <a:pt x="93400" y="219165"/>
                  </a:lnTo>
                  <a:lnTo>
                    <a:pt x="104091" y="211530"/>
                  </a:lnTo>
                  <a:lnTo>
                    <a:pt x="110311" y="202764"/>
                  </a:lnTo>
                  <a:lnTo>
                    <a:pt x="110932" y="193924"/>
                  </a:lnTo>
                  <a:lnTo>
                    <a:pt x="110024" y="190514"/>
                  </a:lnTo>
                  <a:lnTo>
                    <a:pt x="107526" y="187445"/>
                  </a:lnTo>
                  <a:lnTo>
                    <a:pt x="103552" y="185172"/>
                  </a:lnTo>
                </a:path>
                <a:path w="477520" h="307339">
                  <a:moveTo>
                    <a:pt x="43714" y="224389"/>
                  </a:moveTo>
                  <a:lnTo>
                    <a:pt x="42011" y="227799"/>
                  </a:lnTo>
                  <a:lnTo>
                    <a:pt x="41443" y="231209"/>
                  </a:lnTo>
                  <a:lnTo>
                    <a:pt x="42238" y="234278"/>
                  </a:lnTo>
                  <a:lnTo>
                    <a:pt x="47358" y="241480"/>
                  </a:lnTo>
                  <a:lnTo>
                    <a:pt x="57055" y="245859"/>
                  </a:lnTo>
                  <a:lnTo>
                    <a:pt x="69989" y="247146"/>
                  </a:lnTo>
                  <a:lnTo>
                    <a:pt x="84817" y="245077"/>
                  </a:lnTo>
                  <a:lnTo>
                    <a:pt x="98934" y="239679"/>
                  </a:lnTo>
                  <a:lnTo>
                    <a:pt x="109612" y="232161"/>
                  </a:lnTo>
                  <a:lnTo>
                    <a:pt x="115841" y="223513"/>
                  </a:lnTo>
                  <a:lnTo>
                    <a:pt x="116609" y="214727"/>
                  </a:lnTo>
                  <a:lnTo>
                    <a:pt x="115474" y="210975"/>
                  </a:lnTo>
                  <a:lnTo>
                    <a:pt x="113203" y="208134"/>
                  </a:lnTo>
                  <a:lnTo>
                    <a:pt x="109229" y="205860"/>
                  </a:lnTo>
                </a:path>
                <a:path w="477520" h="307339">
                  <a:moveTo>
                    <a:pt x="17031" y="65588"/>
                  </a:moveTo>
                  <a:lnTo>
                    <a:pt x="1703" y="18187"/>
                  </a:lnTo>
                </a:path>
                <a:path w="477520" h="307339">
                  <a:moveTo>
                    <a:pt x="38832" y="7957"/>
                  </a:moveTo>
                  <a:lnTo>
                    <a:pt x="54160" y="55131"/>
                  </a:lnTo>
                </a:path>
                <a:path w="477520" h="307339">
                  <a:moveTo>
                    <a:pt x="49051" y="244736"/>
                  </a:moveTo>
                  <a:lnTo>
                    <a:pt x="47347" y="248487"/>
                  </a:lnTo>
                  <a:lnTo>
                    <a:pt x="46780" y="251556"/>
                  </a:lnTo>
                  <a:lnTo>
                    <a:pt x="47915" y="254967"/>
                  </a:lnTo>
                  <a:lnTo>
                    <a:pt x="52892" y="262213"/>
                  </a:lnTo>
                  <a:lnTo>
                    <a:pt x="62605" y="266646"/>
                  </a:lnTo>
                  <a:lnTo>
                    <a:pt x="75618" y="267883"/>
                  </a:lnTo>
                  <a:lnTo>
                    <a:pt x="90494" y="265538"/>
                  </a:lnTo>
                  <a:lnTo>
                    <a:pt x="104430" y="260076"/>
                  </a:lnTo>
                  <a:lnTo>
                    <a:pt x="114949" y="252537"/>
                  </a:lnTo>
                  <a:lnTo>
                    <a:pt x="121103" y="243910"/>
                  </a:lnTo>
                  <a:lnTo>
                    <a:pt x="121946" y="235188"/>
                  </a:lnTo>
                  <a:lnTo>
                    <a:pt x="121151" y="231436"/>
                  </a:lnTo>
                  <a:lnTo>
                    <a:pt x="118540" y="228595"/>
                  </a:lnTo>
                  <a:lnTo>
                    <a:pt x="114906" y="226321"/>
                  </a:lnTo>
                </a:path>
                <a:path w="477520" h="307339">
                  <a:moveTo>
                    <a:pt x="55068" y="263492"/>
                  </a:moveTo>
                  <a:lnTo>
                    <a:pt x="53025" y="266902"/>
                  </a:lnTo>
                  <a:lnTo>
                    <a:pt x="52798" y="270312"/>
                  </a:lnTo>
                  <a:lnTo>
                    <a:pt x="53592" y="273722"/>
                  </a:lnTo>
                  <a:lnTo>
                    <a:pt x="58716" y="280921"/>
                  </a:lnTo>
                  <a:lnTo>
                    <a:pt x="68438" y="285274"/>
                  </a:lnTo>
                  <a:lnTo>
                    <a:pt x="81439" y="286495"/>
                  </a:lnTo>
                  <a:lnTo>
                    <a:pt x="96398" y="284294"/>
                  </a:lnTo>
                  <a:lnTo>
                    <a:pt x="110352" y="278703"/>
                  </a:lnTo>
                  <a:lnTo>
                    <a:pt x="120910" y="271108"/>
                  </a:lnTo>
                  <a:lnTo>
                    <a:pt x="127103" y="262490"/>
                  </a:lnTo>
                  <a:lnTo>
                    <a:pt x="127964" y="253830"/>
                  </a:lnTo>
                  <a:lnTo>
                    <a:pt x="126828" y="250192"/>
                  </a:lnTo>
                  <a:lnTo>
                    <a:pt x="124217" y="247350"/>
                  </a:lnTo>
                  <a:lnTo>
                    <a:pt x="120810" y="245077"/>
                  </a:lnTo>
                </a:path>
                <a:path w="477520" h="307339">
                  <a:moveTo>
                    <a:pt x="60746" y="284294"/>
                  </a:moveTo>
                  <a:lnTo>
                    <a:pt x="58702" y="287363"/>
                  </a:lnTo>
                  <a:lnTo>
                    <a:pt x="58475" y="291114"/>
                  </a:lnTo>
                  <a:lnTo>
                    <a:pt x="59042" y="294183"/>
                  </a:lnTo>
                  <a:lnTo>
                    <a:pt x="64150" y="301382"/>
                  </a:lnTo>
                  <a:lnTo>
                    <a:pt x="73931" y="305735"/>
                  </a:lnTo>
                  <a:lnTo>
                    <a:pt x="86969" y="306956"/>
                  </a:lnTo>
                  <a:lnTo>
                    <a:pt x="101849" y="304755"/>
                  </a:lnTo>
                  <a:lnTo>
                    <a:pt x="115832" y="299164"/>
                  </a:lnTo>
                  <a:lnTo>
                    <a:pt x="126431" y="291569"/>
                  </a:lnTo>
                  <a:lnTo>
                    <a:pt x="132601" y="282951"/>
                  </a:lnTo>
                  <a:lnTo>
                    <a:pt x="133300" y="274291"/>
                  </a:lnTo>
                  <a:lnTo>
                    <a:pt x="132506" y="270881"/>
                  </a:lnTo>
                  <a:lnTo>
                    <a:pt x="129894" y="267812"/>
                  </a:lnTo>
                  <a:lnTo>
                    <a:pt x="125920" y="265538"/>
                  </a:lnTo>
                </a:path>
                <a:path w="477520" h="307339">
                  <a:moveTo>
                    <a:pt x="464168" y="45696"/>
                  </a:moveTo>
                  <a:lnTo>
                    <a:pt x="470610" y="50950"/>
                  </a:lnTo>
                  <a:lnTo>
                    <a:pt x="474997" y="56608"/>
                  </a:lnTo>
                  <a:lnTo>
                    <a:pt x="477149" y="62352"/>
                  </a:lnTo>
                  <a:lnTo>
                    <a:pt x="476885" y="67862"/>
                  </a:lnTo>
                  <a:lnTo>
                    <a:pt x="471956" y="75061"/>
                  </a:lnTo>
                  <a:lnTo>
                    <a:pt x="462323" y="79414"/>
                  </a:lnTo>
                  <a:lnTo>
                    <a:pt x="449326" y="80634"/>
                  </a:lnTo>
                  <a:lnTo>
                    <a:pt x="434306" y="78433"/>
                  </a:lnTo>
                  <a:lnTo>
                    <a:pt x="420338" y="72970"/>
                  </a:lnTo>
                  <a:lnTo>
                    <a:pt x="409766" y="65418"/>
                  </a:lnTo>
                  <a:lnTo>
                    <a:pt x="403601" y="56758"/>
                  </a:lnTo>
                  <a:lnTo>
                    <a:pt x="402854" y="47969"/>
                  </a:lnTo>
                  <a:lnTo>
                    <a:pt x="405641" y="42937"/>
                  </a:lnTo>
                  <a:lnTo>
                    <a:pt x="410760" y="39003"/>
                  </a:lnTo>
                  <a:lnTo>
                    <a:pt x="417943" y="36284"/>
                  </a:lnTo>
                  <a:lnTo>
                    <a:pt x="426926" y="34897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8625" y="1767003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39" h="26035">
                  <a:moveTo>
                    <a:pt x="12489" y="0"/>
                  </a:moveTo>
                  <a:lnTo>
                    <a:pt x="2838" y="2273"/>
                  </a:lnTo>
                  <a:lnTo>
                    <a:pt x="1362" y="7729"/>
                  </a:lnTo>
                  <a:lnTo>
                    <a:pt x="0" y="13640"/>
                  </a:lnTo>
                  <a:lnTo>
                    <a:pt x="7039" y="20461"/>
                  </a:lnTo>
                  <a:lnTo>
                    <a:pt x="17031" y="23075"/>
                  </a:lnTo>
                  <a:lnTo>
                    <a:pt x="27477" y="25917"/>
                  </a:lnTo>
                  <a:lnTo>
                    <a:pt x="36901" y="23302"/>
                  </a:lnTo>
                  <a:lnTo>
                    <a:pt x="38605" y="17960"/>
                  </a:lnTo>
                  <a:lnTo>
                    <a:pt x="40308" y="11935"/>
                  </a:lnTo>
                  <a:lnTo>
                    <a:pt x="32927" y="5115"/>
                  </a:lnTo>
                  <a:lnTo>
                    <a:pt x="22708" y="2614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3385519" y="1767003"/>
              <a:ext cx="133985" cy="306705"/>
            </a:xfrm>
            <a:custGeom>
              <a:avLst/>
              <a:gdLst/>
              <a:ahLst/>
              <a:cxnLst/>
              <a:rect l="l" t="t" r="r" b="b"/>
              <a:pathLst>
                <a:path w="133985" h="306705">
                  <a:moveTo>
                    <a:pt x="110137" y="23075"/>
                  </a:moveTo>
                  <a:lnTo>
                    <a:pt x="100145" y="20461"/>
                  </a:lnTo>
                  <a:lnTo>
                    <a:pt x="93106" y="13640"/>
                  </a:lnTo>
                  <a:lnTo>
                    <a:pt x="94468" y="7729"/>
                  </a:lnTo>
                  <a:lnTo>
                    <a:pt x="95944" y="2273"/>
                  </a:lnTo>
                  <a:lnTo>
                    <a:pt x="105596" y="0"/>
                  </a:lnTo>
                  <a:lnTo>
                    <a:pt x="115815" y="2614"/>
                  </a:lnTo>
                  <a:lnTo>
                    <a:pt x="126034" y="5115"/>
                  </a:lnTo>
                  <a:lnTo>
                    <a:pt x="133414" y="11935"/>
                  </a:lnTo>
                  <a:lnTo>
                    <a:pt x="131711" y="17960"/>
                  </a:lnTo>
                  <a:lnTo>
                    <a:pt x="130008" y="23302"/>
                  </a:lnTo>
                  <a:lnTo>
                    <a:pt x="120583" y="25917"/>
                  </a:lnTo>
                  <a:lnTo>
                    <a:pt x="110137" y="23075"/>
                  </a:lnTo>
                  <a:close/>
                </a:path>
                <a:path w="133985" h="306705">
                  <a:moveTo>
                    <a:pt x="116609" y="64224"/>
                  </a:moveTo>
                  <a:lnTo>
                    <a:pt x="116382" y="64224"/>
                  </a:lnTo>
                  <a:lnTo>
                    <a:pt x="116382" y="64793"/>
                  </a:lnTo>
                  <a:lnTo>
                    <a:pt x="114679" y="69908"/>
                  </a:lnTo>
                  <a:lnTo>
                    <a:pt x="105028" y="71613"/>
                  </a:lnTo>
                  <a:lnTo>
                    <a:pt x="94809" y="68430"/>
                  </a:lnTo>
                  <a:lnTo>
                    <a:pt x="84817" y="65588"/>
                  </a:lnTo>
                  <a:lnTo>
                    <a:pt x="78004" y="58768"/>
                  </a:lnTo>
                  <a:lnTo>
                    <a:pt x="79708" y="53653"/>
                  </a:lnTo>
                </a:path>
                <a:path w="133985" h="306705">
                  <a:moveTo>
                    <a:pt x="127964" y="80934"/>
                  </a:moveTo>
                  <a:lnTo>
                    <a:pt x="129667" y="84117"/>
                  </a:lnTo>
                  <a:lnTo>
                    <a:pt x="130235" y="87755"/>
                  </a:lnTo>
                  <a:lnTo>
                    <a:pt x="129440" y="90596"/>
                  </a:lnTo>
                  <a:lnTo>
                    <a:pt x="124463" y="97793"/>
                  </a:lnTo>
                  <a:lnTo>
                    <a:pt x="114750" y="102134"/>
                  </a:lnTo>
                  <a:lnTo>
                    <a:pt x="101737" y="103321"/>
                  </a:lnTo>
                  <a:lnTo>
                    <a:pt x="86861" y="101054"/>
                  </a:lnTo>
                  <a:lnTo>
                    <a:pt x="72845" y="95800"/>
                  </a:lnTo>
                  <a:lnTo>
                    <a:pt x="62193" y="88266"/>
                  </a:lnTo>
                  <a:lnTo>
                    <a:pt x="56012" y="79538"/>
                  </a:lnTo>
                  <a:lnTo>
                    <a:pt x="55409" y="70704"/>
                  </a:lnTo>
                  <a:lnTo>
                    <a:pt x="55977" y="67294"/>
                  </a:lnTo>
                  <a:lnTo>
                    <a:pt x="58475" y="64224"/>
                  </a:lnTo>
                  <a:lnTo>
                    <a:pt x="62449" y="61951"/>
                  </a:lnTo>
                </a:path>
                <a:path w="133985" h="306705">
                  <a:moveTo>
                    <a:pt x="122627" y="101395"/>
                  </a:moveTo>
                  <a:lnTo>
                    <a:pt x="124330" y="104464"/>
                  </a:lnTo>
                  <a:lnTo>
                    <a:pt x="124898" y="108216"/>
                  </a:lnTo>
                  <a:lnTo>
                    <a:pt x="123763" y="111057"/>
                  </a:lnTo>
                  <a:lnTo>
                    <a:pt x="118818" y="118260"/>
                  </a:lnTo>
                  <a:lnTo>
                    <a:pt x="109158" y="122638"/>
                  </a:lnTo>
                  <a:lnTo>
                    <a:pt x="96155" y="123925"/>
                  </a:lnTo>
                  <a:lnTo>
                    <a:pt x="81184" y="121856"/>
                  </a:lnTo>
                  <a:lnTo>
                    <a:pt x="67200" y="116395"/>
                  </a:lnTo>
                  <a:lnTo>
                    <a:pt x="56601" y="108855"/>
                  </a:lnTo>
                  <a:lnTo>
                    <a:pt x="50431" y="100228"/>
                  </a:lnTo>
                  <a:lnTo>
                    <a:pt x="49732" y="91506"/>
                  </a:lnTo>
                  <a:lnTo>
                    <a:pt x="50867" y="87527"/>
                  </a:lnTo>
                  <a:lnTo>
                    <a:pt x="53706" y="84117"/>
                  </a:lnTo>
                  <a:lnTo>
                    <a:pt x="57907" y="82071"/>
                  </a:lnTo>
                </a:path>
                <a:path w="133985" h="306705">
                  <a:moveTo>
                    <a:pt x="116042" y="119810"/>
                  </a:moveTo>
                  <a:lnTo>
                    <a:pt x="118653" y="124130"/>
                  </a:lnTo>
                  <a:lnTo>
                    <a:pt x="119221" y="128108"/>
                  </a:lnTo>
                  <a:lnTo>
                    <a:pt x="118313" y="131746"/>
                  </a:lnTo>
                  <a:lnTo>
                    <a:pt x="113336" y="138944"/>
                  </a:lnTo>
                  <a:lnTo>
                    <a:pt x="103623" y="143298"/>
                  </a:lnTo>
                  <a:lnTo>
                    <a:pt x="90610" y="144518"/>
                  </a:lnTo>
                  <a:lnTo>
                    <a:pt x="75733" y="142317"/>
                  </a:lnTo>
                  <a:lnTo>
                    <a:pt x="61814" y="136854"/>
                  </a:lnTo>
                  <a:lnTo>
                    <a:pt x="51236" y="129302"/>
                  </a:lnTo>
                  <a:lnTo>
                    <a:pt x="45045" y="120641"/>
                  </a:lnTo>
                  <a:lnTo>
                    <a:pt x="44282" y="111853"/>
                  </a:lnTo>
                  <a:lnTo>
                    <a:pt x="45190" y="108216"/>
                  </a:lnTo>
                  <a:lnTo>
                    <a:pt x="47461" y="105374"/>
                  </a:lnTo>
                  <a:lnTo>
                    <a:pt x="51435" y="103100"/>
                  </a:lnTo>
                </a:path>
                <a:path w="133985" h="306705">
                  <a:moveTo>
                    <a:pt x="111500" y="141976"/>
                  </a:moveTo>
                  <a:lnTo>
                    <a:pt x="113544" y="145727"/>
                  </a:lnTo>
                  <a:lnTo>
                    <a:pt x="113771" y="149138"/>
                  </a:lnTo>
                  <a:lnTo>
                    <a:pt x="112976" y="152207"/>
                  </a:lnTo>
                  <a:lnTo>
                    <a:pt x="107852" y="159453"/>
                  </a:lnTo>
                  <a:lnTo>
                    <a:pt x="98130" y="163887"/>
                  </a:lnTo>
                  <a:lnTo>
                    <a:pt x="85129" y="165123"/>
                  </a:lnTo>
                  <a:lnTo>
                    <a:pt x="70170" y="162778"/>
                  </a:lnTo>
                  <a:lnTo>
                    <a:pt x="56216" y="157315"/>
                  </a:lnTo>
                  <a:lnTo>
                    <a:pt x="45658" y="149763"/>
                  </a:lnTo>
                  <a:lnTo>
                    <a:pt x="39465" y="141102"/>
                  </a:lnTo>
                  <a:lnTo>
                    <a:pt x="38605" y="132314"/>
                  </a:lnTo>
                  <a:lnTo>
                    <a:pt x="39740" y="128336"/>
                  </a:lnTo>
                  <a:lnTo>
                    <a:pt x="42579" y="125266"/>
                  </a:lnTo>
                  <a:lnTo>
                    <a:pt x="47461" y="122993"/>
                  </a:lnTo>
                </a:path>
                <a:path w="133985" h="306705">
                  <a:moveTo>
                    <a:pt x="105255" y="161301"/>
                  </a:moveTo>
                  <a:lnTo>
                    <a:pt x="107526" y="165052"/>
                  </a:lnTo>
                  <a:lnTo>
                    <a:pt x="108661" y="169030"/>
                  </a:lnTo>
                  <a:lnTo>
                    <a:pt x="107526" y="172668"/>
                  </a:lnTo>
                  <a:lnTo>
                    <a:pt x="102450" y="179902"/>
                  </a:lnTo>
                  <a:lnTo>
                    <a:pt x="92723" y="184333"/>
                  </a:lnTo>
                  <a:lnTo>
                    <a:pt x="79695" y="185632"/>
                  </a:lnTo>
                  <a:lnTo>
                    <a:pt x="64720" y="183467"/>
                  </a:lnTo>
                  <a:lnTo>
                    <a:pt x="50736" y="177872"/>
                  </a:lnTo>
                  <a:lnTo>
                    <a:pt x="40137" y="170252"/>
                  </a:lnTo>
                  <a:lnTo>
                    <a:pt x="33967" y="161567"/>
                  </a:lnTo>
                  <a:lnTo>
                    <a:pt x="33268" y="152775"/>
                  </a:lnTo>
                  <a:lnTo>
                    <a:pt x="34063" y="149138"/>
                  </a:lnTo>
                  <a:lnTo>
                    <a:pt x="36674" y="146296"/>
                  </a:lnTo>
                  <a:lnTo>
                    <a:pt x="40648" y="144022"/>
                  </a:lnTo>
                </a:path>
                <a:path w="133985" h="306705">
                  <a:moveTo>
                    <a:pt x="99578" y="181421"/>
                  </a:moveTo>
                  <a:lnTo>
                    <a:pt x="102189" y="185172"/>
                  </a:lnTo>
                  <a:lnTo>
                    <a:pt x="102984" y="189378"/>
                  </a:lnTo>
                  <a:lnTo>
                    <a:pt x="102189" y="193129"/>
                  </a:lnTo>
                  <a:lnTo>
                    <a:pt x="96973" y="200363"/>
                  </a:lnTo>
                  <a:lnTo>
                    <a:pt x="87287" y="204794"/>
                  </a:lnTo>
                  <a:lnTo>
                    <a:pt x="74406" y="206093"/>
                  </a:lnTo>
                  <a:lnTo>
                    <a:pt x="59610" y="203928"/>
                  </a:lnTo>
                  <a:lnTo>
                    <a:pt x="45346" y="198333"/>
                  </a:lnTo>
                  <a:lnTo>
                    <a:pt x="34659" y="190713"/>
                  </a:lnTo>
                  <a:lnTo>
                    <a:pt x="28442" y="182028"/>
                  </a:lnTo>
                  <a:lnTo>
                    <a:pt x="27591" y="173236"/>
                  </a:lnTo>
                  <a:lnTo>
                    <a:pt x="28726" y="169599"/>
                  </a:lnTo>
                  <a:lnTo>
                    <a:pt x="31565" y="166416"/>
                  </a:lnTo>
                  <a:lnTo>
                    <a:pt x="35539" y="164142"/>
                  </a:lnTo>
                </a:path>
                <a:path w="133985" h="306705">
                  <a:moveTo>
                    <a:pt x="94468" y="202791"/>
                  </a:moveTo>
                  <a:lnTo>
                    <a:pt x="96739" y="206428"/>
                  </a:lnTo>
                  <a:lnTo>
                    <a:pt x="97647" y="210407"/>
                  </a:lnTo>
                  <a:lnTo>
                    <a:pt x="96512" y="213590"/>
                  </a:lnTo>
                  <a:lnTo>
                    <a:pt x="91392" y="220824"/>
                  </a:lnTo>
                  <a:lnTo>
                    <a:pt x="81695" y="225255"/>
                  </a:lnTo>
                  <a:lnTo>
                    <a:pt x="68761" y="226554"/>
                  </a:lnTo>
                  <a:lnTo>
                    <a:pt x="53933" y="224389"/>
                  </a:lnTo>
                  <a:lnTo>
                    <a:pt x="39912" y="218794"/>
                  </a:lnTo>
                  <a:lnTo>
                    <a:pt x="29223" y="211174"/>
                  </a:lnTo>
                  <a:lnTo>
                    <a:pt x="22941" y="202489"/>
                  </a:lnTo>
                  <a:lnTo>
                    <a:pt x="22141" y="193697"/>
                  </a:lnTo>
                  <a:lnTo>
                    <a:pt x="23049" y="190287"/>
                  </a:lnTo>
                  <a:lnTo>
                    <a:pt x="25547" y="187104"/>
                  </a:lnTo>
                  <a:lnTo>
                    <a:pt x="29521" y="184831"/>
                  </a:lnTo>
                </a:path>
                <a:path w="133985" h="306705">
                  <a:moveTo>
                    <a:pt x="89359" y="224048"/>
                  </a:moveTo>
                  <a:lnTo>
                    <a:pt x="91403" y="227458"/>
                  </a:lnTo>
                  <a:lnTo>
                    <a:pt x="91630" y="231209"/>
                  </a:lnTo>
                  <a:lnTo>
                    <a:pt x="91062" y="234051"/>
                  </a:lnTo>
                  <a:lnTo>
                    <a:pt x="86007" y="241237"/>
                  </a:lnTo>
                  <a:lnTo>
                    <a:pt x="76344" y="245674"/>
                  </a:lnTo>
                  <a:lnTo>
                    <a:pt x="63423" y="246999"/>
                  </a:lnTo>
                  <a:lnTo>
                    <a:pt x="48596" y="244850"/>
                  </a:lnTo>
                  <a:lnTo>
                    <a:pt x="34410" y="239351"/>
                  </a:lnTo>
                  <a:lnTo>
                    <a:pt x="23673" y="231721"/>
                  </a:lnTo>
                  <a:lnTo>
                    <a:pt x="17365" y="222982"/>
                  </a:lnTo>
                  <a:lnTo>
                    <a:pt x="16463" y="214158"/>
                  </a:lnTo>
                  <a:lnTo>
                    <a:pt x="17599" y="210748"/>
                  </a:lnTo>
                  <a:lnTo>
                    <a:pt x="20210" y="207565"/>
                  </a:lnTo>
                  <a:lnTo>
                    <a:pt x="24184" y="205292"/>
                  </a:lnTo>
                </a:path>
                <a:path w="133985" h="306705">
                  <a:moveTo>
                    <a:pt x="116382" y="65361"/>
                  </a:moveTo>
                  <a:lnTo>
                    <a:pt x="131711" y="17960"/>
                  </a:lnTo>
                </a:path>
                <a:path w="133985" h="306705">
                  <a:moveTo>
                    <a:pt x="94468" y="7729"/>
                  </a:moveTo>
                  <a:lnTo>
                    <a:pt x="79140" y="54790"/>
                  </a:lnTo>
                </a:path>
                <a:path w="133985" h="306705">
                  <a:moveTo>
                    <a:pt x="84249" y="244509"/>
                  </a:moveTo>
                  <a:lnTo>
                    <a:pt x="85725" y="247919"/>
                  </a:lnTo>
                  <a:lnTo>
                    <a:pt x="86520" y="251556"/>
                  </a:lnTo>
                  <a:lnTo>
                    <a:pt x="85385" y="254398"/>
                  </a:lnTo>
                  <a:lnTo>
                    <a:pt x="80426" y="261680"/>
                  </a:lnTo>
                  <a:lnTo>
                    <a:pt x="70752" y="266192"/>
                  </a:lnTo>
                  <a:lnTo>
                    <a:pt x="57778" y="267506"/>
                  </a:lnTo>
                  <a:lnTo>
                    <a:pt x="42919" y="265197"/>
                  </a:lnTo>
                  <a:lnTo>
                    <a:pt x="28930" y="259799"/>
                  </a:lnTo>
                  <a:lnTo>
                    <a:pt x="18294" y="252281"/>
                  </a:lnTo>
                  <a:lnTo>
                    <a:pt x="12023" y="243633"/>
                  </a:lnTo>
                  <a:lnTo>
                    <a:pt x="11127" y="234847"/>
                  </a:lnTo>
                  <a:lnTo>
                    <a:pt x="11922" y="231209"/>
                  </a:lnTo>
                  <a:lnTo>
                    <a:pt x="14533" y="228367"/>
                  </a:lnTo>
                  <a:lnTo>
                    <a:pt x="18507" y="226094"/>
                  </a:lnTo>
                </a:path>
                <a:path w="133985" h="306705">
                  <a:moveTo>
                    <a:pt x="78345" y="263265"/>
                  </a:moveTo>
                  <a:lnTo>
                    <a:pt x="80048" y="266902"/>
                  </a:lnTo>
                  <a:lnTo>
                    <a:pt x="80616" y="270085"/>
                  </a:lnTo>
                  <a:lnTo>
                    <a:pt x="79708" y="273495"/>
                  </a:lnTo>
                  <a:lnTo>
                    <a:pt x="74653" y="280688"/>
                  </a:lnTo>
                  <a:lnTo>
                    <a:pt x="64989" y="285004"/>
                  </a:lnTo>
                  <a:lnTo>
                    <a:pt x="52068" y="286123"/>
                  </a:lnTo>
                  <a:lnTo>
                    <a:pt x="37242" y="283726"/>
                  </a:lnTo>
                  <a:lnTo>
                    <a:pt x="23056" y="278459"/>
                  </a:lnTo>
                  <a:lnTo>
                    <a:pt x="12319" y="271009"/>
                  </a:lnTo>
                  <a:lnTo>
                    <a:pt x="6010" y="262385"/>
                  </a:lnTo>
                  <a:lnTo>
                    <a:pt x="5109" y="253602"/>
                  </a:lnTo>
                  <a:lnTo>
                    <a:pt x="6244" y="249851"/>
                  </a:lnTo>
                  <a:lnTo>
                    <a:pt x="8856" y="247009"/>
                  </a:lnTo>
                  <a:lnTo>
                    <a:pt x="12830" y="244850"/>
                  </a:lnTo>
                </a:path>
                <a:path w="133985" h="306705">
                  <a:moveTo>
                    <a:pt x="72895" y="283726"/>
                  </a:moveTo>
                  <a:lnTo>
                    <a:pt x="74371" y="287363"/>
                  </a:lnTo>
                  <a:lnTo>
                    <a:pt x="75166" y="290546"/>
                  </a:lnTo>
                  <a:lnTo>
                    <a:pt x="74030" y="293956"/>
                  </a:lnTo>
                  <a:lnTo>
                    <a:pt x="69072" y="301153"/>
                  </a:lnTo>
                  <a:lnTo>
                    <a:pt x="59397" y="305494"/>
                  </a:lnTo>
                  <a:lnTo>
                    <a:pt x="46423" y="306680"/>
                  </a:lnTo>
                  <a:lnTo>
                    <a:pt x="31565" y="304414"/>
                  </a:lnTo>
                  <a:lnTo>
                    <a:pt x="17531" y="299016"/>
                  </a:lnTo>
                  <a:lnTo>
                    <a:pt x="6841" y="291498"/>
                  </a:lnTo>
                  <a:lnTo>
                    <a:pt x="620" y="282850"/>
                  </a:lnTo>
                  <a:lnTo>
                    <a:pt x="0" y="274063"/>
                  </a:lnTo>
                  <a:lnTo>
                    <a:pt x="567" y="270312"/>
                  </a:lnTo>
                  <a:lnTo>
                    <a:pt x="3179" y="267470"/>
                  </a:lnTo>
                  <a:lnTo>
                    <a:pt x="7153" y="265197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7481" y="2379242"/>
              <a:ext cx="60325" cy="43815"/>
            </a:xfrm>
            <a:custGeom>
              <a:avLst/>
              <a:gdLst/>
              <a:ahLst/>
              <a:cxnLst/>
              <a:rect l="l" t="t" r="r" b="b"/>
              <a:pathLst>
                <a:path w="60325" h="43814">
                  <a:moveTo>
                    <a:pt x="30089" y="0"/>
                  </a:moveTo>
                  <a:lnTo>
                    <a:pt x="18442" y="1699"/>
                  </a:lnTo>
                  <a:lnTo>
                    <a:pt x="8870" y="6351"/>
                  </a:lnTo>
                  <a:lnTo>
                    <a:pt x="2386" y="13283"/>
                  </a:lnTo>
                  <a:lnTo>
                    <a:pt x="0" y="21825"/>
                  </a:lnTo>
                  <a:lnTo>
                    <a:pt x="2386" y="30235"/>
                  </a:lnTo>
                  <a:lnTo>
                    <a:pt x="8870" y="37099"/>
                  </a:lnTo>
                  <a:lnTo>
                    <a:pt x="18442" y="41726"/>
                  </a:lnTo>
                  <a:lnTo>
                    <a:pt x="30089" y="43422"/>
                  </a:lnTo>
                  <a:lnTo>
                    <a:pt x="41539" y="41726"/>
                  </a:lnTo>
                  <a:lnTo>
                    <a:pt x="51009" y="37099"/>
                  </a:lnTo>
                  <a:lnTo>
                    <a:pt x="57456" y="30235"/>
                  </a:lnTo>
                  <a:lnTo>
                    <a:pt x="59837" y="21825"/>
                  </a:lnTo>
                  <a:lnTo>
                    <a:pt x="57456" y="13283"/>
                  </a:lnTo>
                  <a:lnTo>
                    <a:pt x="51009" y="6351"/>
                  </a:lnTo>
                  <a:lnTo>
                    <a:pt x="41539" y="1699"/>
                  </a:lnTo>
                  <a:lnTo>
                    <a:pt x="3008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7481" y="2379242"/>
              <a:ext cx="60325" cy="43815"/>
            </a:xfrm>
            <a:custGeom>
              <a:avLst/>
              <a:gdLst/>
              <a:ahLst/>
              <a:cxnLst/>
              <a:rect l="l" t="t" r="r" b="b"/>
              <a:pathLst>
                <a:path w="60325" h="43814">
                  <a:moveTo>
                    <a:pt x="30089" y="43422"/>
                  </a:moveTo>
                  <a:lnTo>
                    <a:pt x="41539" y="41726"/>
                  </a:lnTo>
                  <a:lnTo>
                    <a:pt x="51009" y="37099"/>
                  </a:lnTo>
                  <a:lnTo>
                    <a:pt x="57456" y="30235"/>
                  </a:lnTo>
                  <a:lnTo>
                    <a:pt x="59837" y="21825"/>
                  </a:lnTo>
                  <a:lnTo>
                    <a:pt x="57456" y="13283"/>
                  </a:lnTo>
                  <a:lnTo>
                    <a:pt x="51009" y="6351"/>
                  </a:lnTo>
                  <a:lnTo>
                    <a:pt x="41539" y="1699"/>
                  </a:lnTo>
                  <a:lnTo>
                    <a:pt x="30089" y="0"/>
                  </a:lnTo>
                  <a:lnTo>
                    <a:pt x="18442" y="1699"/>
                  </a:lnTo>
                  <a:lnTo>
                    <a:pt x="8870" y="6351"/>
                  </a:lnTo>
                  <a:lnTo>
                    <a:pt x="2386" y="13283"/>
                  </a:lnTo>
                  <a:lnTo>
                    <a:pt x="0" y="21825"/>
                  </a:lnTo>
                  <a:lnTo>
                    <a:pt x="2386" y="30235"/>
                  </a:lnTo>
                  <a:lnTo>
                    <a:pt x="8870" y="37099"/>
                  </a:lnTo>
                  <a:lnTo>
                    <a:pt x="18442" y="41726"/>
                  </a:lnTo>
                  <a:lnTo>
                    <a:pt x="30089" y="43422"/>
                  </a:lnTo>
                  <a:close/>
                </a:path>
                <a:path w="60325" h="43814">
                  <a:moveTo>
                    <a:pt x="30089" y="0"/>
                  </a:moveTo>
                  <a:lnTo>
                    <a:pt x="30089" y="43422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/>
            <p:nvPr/>
          </p:nvSpPr>
          <p:spPr>
            <a:xfrm>
              <a:off x="3434910" y="2378674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89" h="43814">
                  <a:moveTo>
                    <a:pt x="29748" y="0"/>
                  </a:moveTo>
                  <a:lnTo>
                    <a:pt x="18298" y="1737"/>
                  </a:lnTo>
                  <a:lnTo>
                    <a:pt x="8828" y="6479"/>
                  </a:lnTo>
                  <a:lnTo>
                    <a:pt x="2380" y="13523"/>
                  </a:lnTo>
                  <a:lnTo>
                    <a:pt x="0" y="22166"/>
                  </a:lnTo>
                  <a:lnTo>
                    <a:pt x="2380" y="30576"/>
                  </a:lnTo>
                  <a:lnTo>
                    <a:pt x="8828" y="37440"/>
                  </a:lnTo>
                  <a:lnTo>
                    <a:pt x="18298" y="42067"/>
                  </a:lnTo>
                  <a:lnTo>
                    <a:pt x="29748" y="43763"/>
                  </a:lnTo>
                  <a:lnTo>
                    <a:pt x="41360" y="42067"/>
                  </a:lnTo>
                  <a:lnTo>
                    <a:pt x="50853" y="37440"/>
                  </a:lnTo>
                  <a:lnTo>
                    <a:pt x="57259" y="30576"/>
                  </a:lnTo>
                  <a:lnTo>
                    <a:pt x="59610" y="22166"/>
                  </a:lnTo>
                  <a:lnTo>
                    <a:pt x="57259" y="13523"/>
                  </a:lnTo>
                  <a:lnTo>
                    <a:pt x="50853" y="6479"/>
                  </a:lnTo>
                  <a:lnTo>
                    <a:pt x="41360" y="1737"/>
                  </a:lnTo>
                  <a:lnTo>
                    <a:pt x="297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3434910" y="2378674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89" h="43814">
                  <a:moveTo>
                    <a:pt x="29748" y="43763"/>
                  </a:moveTo>
                  <a:lnTo>
                    <a:pt x="41360" y="42067"/>
                  </a:lnTo>
                  <a:lnTo>
                    <a:pt x="50853" y="37440"/>
                  </a:lnTo>
                  <a:lnTo>
                    <a:pt x="57259" y="30576"/>
                  </a:lnTo>
                  <a:lnTo>
                    <a:pt x="59610" y="22166"/>
                  </a:lnTo>
                  <a:lnTo>
                    <a:pt x="57259" y="13523"/>
                  </a:lnTo>
                  <a:lnTo>
                    <a:pt x="50853" y="6479"/>
                  </a:lnTo>
                  <a:lnTo>
                    <a:pt x="41360" y="1737"/>
                  </a:lnTo>
                  <a:lnTo>
                    <a:pt x="29748" y="0"/>
                  </a:lnTo>
                  <a:lnTo>
                    <a:pt x="18298" y="1737"/>
                  </a:lnTo>
                  <a:lnTo>
                    <a:pt x="8828" y="6479"/>
                  </a:lnTo>
                  <a:lnTo>
                    <a:pt x="2380" y="13523"/>
                  </a:lnTo>
                  <a:lnTo>
                    <a:pt x="0" y="22166"/>
                  </a:lnTo>
                  <a:lnTo>
                    <a:pt x="2380" y="30576"/>
                  </a:lnTo>
                  <a:lnTo>
                    <a:pt x="8828" y="37440"/>
                  </a:lnTo>
                  <a:lnTo>
                    <a:pt x="18298" y="42067"/>
                  </a:lnTo>
                  <a:lnTo>
                    <a:pt x="29748" y="43763"/>
                  </a:lnTo>
                  <a:close/>
                </a:path>
                <a:path w="59689" h="43814">
                  <a:moveTo>
                    <a:pt x="29748" y="0"/>
                  </a:moveTo>
                  <a:lnTo>
                    <a:pt x="29748" y="43763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3250514" y="2394588"/>
              <a:ext cx="59690" cy="43815"/>
            </a:xfrm>
            <a:custGeom>
              <a:avLst/>
              <a:gdLst/>
              <a:ahLst/>
              <a:cxnLst/>
              <a:rect l="l" t="t" r="r" b="b"/>
              <a:pathLst>
                <a:path w="59689" h="43814">
                  <a:moveTo>
                    <a:pt x="30089" y="0"/>
                  </a:moveTo>
                  <a:lnTo>
                    <a:pt x="18442" y="1699"/>
                  </a:lnTo>
                  <a:lnTo>
                    <a:pt x="8870" y="6351"/>
                  </a:lnTo>
                  <a:lnTo>
                    <a:pt x="2386" y="13283"/>
                  </a:lnTo>
                  <a:lnTo>
                    <a:pt x="0" y="21825"/>
                  </a:lnTo>
                  <a:lnTo>
                    <a:pt x="2386" y="30235"/>
                  </a:lnTo>
                  <a:lnTo>
                    <a:pt x="8870" y="37099"/>
                  </a:lnTo>
                  <a:lnTo>
                    <a:pt x="18442" y="41726"/>
                  </a:lnTo>
                  <a:lnTo>
                    <a:pt x="30089" y="43422"/>
                  </a:lnTo>
                  <a:lnTo>
                    <a:pt x="41503" y="41726"/>
                  </a:lnTo>
                  <a:lnTo>
                    <a:pt x="50896" y="37099"/>
                  </a:lnTo>
                  <a:lnTo>
                    <a:pt x="57265" y="30235"/>
                  </a:lnTo>
                  <a:lnTo>
                    <a:pt x="59610" y="21825"/>
                  </a:lnTo>
                  <a:lnTo>
                    <a:pt x="57265" y="13283"/>
                  </a:lnTo>
                  <a:lnTo>
                    <a:pt x="50896" y="6351"/>
                  </a:lnTo>
                  <a:lnTo>
                    <a:pt x="41503" y="1699"/>
                  </a:lnTo>
                  <a:lnTo>
                    <a:pt x="3008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951780" y="1996166"/>
              <a:ext cx="657225" cy="441959"/>
            </a:xfrm>
            <a:custGeom>
              <a:avLst/>
              <a:gdLst/>
              <a:ahLst/>
              <a:cxnLst/>
              <a:rect l="l" t="t" r="r" b="b"/>
              <a:pathLst>
                <a:path w="657225" h="441960">
                  <a:moveTo>
                    <a:pt x="328823" y="441844"/>
                  </a:moveTo>
                  <a:lnTo>
                    <a:pt x="340238" y="440148"/>
                  </a:lnTo>
                  <a:lnTo>
                    <a:pt x="349630" y="435521"/>
                  </a:lnTo>
                  <a:lnTo>
                    <a:pt x="355999" y="428656"/>
                  </a:lnTo>
                  <a:lnTo>
                    <a:pt x="358345" y="420246"/>
                  </a:lnTo>
                  <a:lnTo>
                    <a:pt x="355999" y="411705"/>
                  </a:lnTo>
                  <a:lnTo>
                    <a:pt x="349630" y="404772"/>
                  </a:lnTo>
                  <a:lnTo>
                    <a:pt x="340238" y="400121"/>
                  </a:lnTo>
                  <a:lnTo>
                    <a:pt x="328823" y="398421"/>
                  </a:lnTo>
                  <a:lnTo>
                    <a:pt x="317176" y="400121"/>
                  </a:lnTo>
                  <a:lnTo>
                    <a:pt x="307605" y="404772"/>
                  </a:lnTo>
                  <a:lnTo>
                    <a:pt x="301120" y="411705"/>
                  </a:lnTo>
                  <a:lnTo>
                    <a:pt x="298734" y="420246"/>
                  </a:lnTo>
                  <a:lnTo>
                    <a:pt x="301120" y="428656"/>
                  </a:lnTo>
                  <a:lnTo>
                    <a:pt x="307605" y="435521"/>
                  </a:lnTo>
                  <a:lnTo>
                    <a:pt x="317176" y="440148"/>
                  </a:lnTo>
                  <a:lnTo>
                    <a:pt x="328823" y="441844"/>
                  </a:lnTo>
                  <a:close/>
                </a:path>
                <a:path w="657225" h="441960">
                  <a:moveTo>
                    <a:pt x="328823" y="398421"/>
                  </a:moveTo>
                  <a:lnTo>
                    <a:pt x="328823" y="441844"/>
                  </a:lnTo>
                </a:path>
                <a:path w="657225" h="441960">
                  <a:moveTo>
                    <a:pt x="212781" y="5115"/>
                  </a:moveTo>
                  <a:lnTo>
                    <a:pt x="240892" y="2877"/>
                  </a:lnTo>
                  <a:lnTo>
                    <a:pt x="269738" y="1278"/>
                  </a:lnTo>
                  <a:lnTo>
                    <a:pt x="299116" y="319"/>
                  </a:lnTo>
                  <a:lnTo>
                    <a:pt x="328823" y="0"/>
                  </a:lnTo>
                  <a:lnTo>
                    <a:pt x="358636" y="319"/>
                  </a:lnTo>
                  <a:lnTo>
                    <a:pt x="388065" y="1278"/>
                  </a:lnTo>
                  <a:lnTo>
                    <a:pt x="417026" y="2877"/>
                  </a:lnTo>
                  <a:lnTo>
                    <a:pt x="445433" y="5115"/>
                  </a:lnTo>
                </a:path>
                <a:path w="657225" h="441960">
                  <a:moveTo>
                    <a:pt x="518329" y="15345"/>
                  </a:moveTo>
                  <a:lnTo>
                    <a:pt x="576749" y="28736"/>
                  </a:lnTo>
                  <a:lnTo>
                    <a:pt x="620362" y="45056"/>
                  </a:lnTo>
                  <a:lnTo>
                    <a:pt x="647647" y="63573"/>
                  </a:lnTo>
                  <a:lnTo>
                    <a:pt x="657080" y="83549"/>
                  </a:lnTo>
                  <a:lnTo>
                    <a:pt x="648406" y="102750"/>
                  </a:lnTo>
                  <a:lnTo>
                    <a:pt x="584942" y="135900"/>
                  </a:lnTo>
                  <a:lnTo>
                    <a:pt x="534100" y="148850"/>
                  </a:lnTo>
                  <a:lnTo>
                    <a:pt x="473150" y="158718"/>
                  </a:lnTo>
                  <a:lnTo>
                    <a:pt x="404066" y="165005"/>
                  </a:lnTo>
                  <a:lnTo>
                    <a:pt x="328823" y="167212"/>
                  </a:lnTo>
                  <a:lnTo>
                    <a:pt x="253442" y="165005"/>
                  </a:lnTo>
                  <a:lnTo>
                    <a:pt x="184236" y="158718"/>
                  </a:lnTo>
                  <a:lnTo>
                    <a:pt x="123181" y="148850"/>
                  </a:lnTo>
                  <a:lnTo>
                    <a:pt x="72253" y="135900"/>
                  </a:lnTo>
                  <a:lnTo>
                    <a:pt x="33430" y="120367"/>
                  </a:lnTo>
                  <a:lnTo>
                    <a:pt x="0" y="83549"/>
                  </a:lnTo>
                  <a:lnTo>
                    <a:pt x="9603" y="63537"/>
                  </a:lnTo>
                  <a:lnTo>
                    <a:pt x="37313" y="44943"/>
                  </a:lnTo>
                  <a:lnTo>
                    <a:pt x="81480" y="28544"/>
                  </a:lnTo>
                  <a:lnTo>
                    <a:pt x="140454" y="15118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28876" y="2784085"/>
            <a:ext cx="483534" cy="1329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94" dirty="0">
                <a:latin typeface="Arial"/>
                <a:cs typeface="Arial"/>
              </a:rPr>
              <a:t>X3</a:t>
            </a:r>
            <a:r>
              <a:rPr sz="794" spc="62" dirty="0">
                <a:latin typeface="Arial"/>
                <a:cs typeface="Arial"/>
              </a:rPr>
              <a:t> </a:t>
            </a:r>
            <a:r>
              <a:rPr sz="794" dirty="0">
                <a:latin typeface="Arial"/>
                <a:cs typeface="Arial"/>
              </a:rPr>
              <a:t>X2</a:t>
            </a:r>
            <a:r>
              <a:rPr sz="794" spc="146" dirty="0">
                <a:latin typeface="Arial"/>
                <a:cs typeface="Arial"/>
              </a:rPr>
              <a:t> </a:t>
            </a:r>
            <a:r>
              <a:rPr sz="794" spc="-31" dirty="0">
                <a:latin typeface="Arial"/>
                <a:cs typeface="Arial"/>
              </a:rPr>
              <a:t>X1</a:t>
            </a:r>
            <a:endParaRPr sz="79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1948" y="3607440"/>
            <a:ext cx="99732" cy="484860"/>
          </a:xfrm>
          <a:prstGeom prst="rect">
            <a:avLst/>
          </a:prstGeom>
        </p:spPr>
        <p:txBody>
          <a:bodyPr vert="horz" wrap="square" lIns="0" tIns="22971" rIns="0" bIns="0" rtlCol="0">
            <a:spAutoFit/>
          </a:bodyPr>
          <a:lstStyle/>
          <a:p>
            <a:pPr marL="11206" marR="4483" algn="just">
              <a:lnSpc>
                <a:spcPts val="874"/>
              </a:lnSpc>
              <a:spcBef>
                <a:spcPts val="180"/>
              </a:spcBef>
            </a:pPr>
            <a:r>
              <a:rPr sz="794" spc="-44" dirty="0">
                <a:latin typeface="Arial"/>
                <a:cs typeface="Arial"/>
              </a:rPr>
              <a:t>A</a:t>
            </a:r>
            <a:r>
              <a:rPr sz="794" spc="441" dirty="0">
                <a:latin typeface="Arial"/>
                <a:cs typeface="Arial"/>
              </a:rPr>
              <a:t> </a:t>
            </a:r>
            <a:r>
              <a:rPr sz="794" spc="-44" dirty="0">
                <a:latin typeface="Arial"/>
                <a:cs typeface="Arial"/>
              </a:rPr>
              <a:t>B</a:t>
            </a:r>
            <a:r>
              <a:rPr sz="794" spc="441" dirty="0">
                <a:latin typeface="Arial"/>
                <a:cs typeface="Arial"/>
              </a:rPr>
              <a:t> </a:t>
            </a:r>
            <a:r>
              <a:rPr sz="794" spc="-44" dirty="0">
                <a:latin typeface="Arial"/>
                <a:cs typeface="Arial"/>
              </a:rPr>
              <a:t>C</a:t>
            </a:r>
            <a:r>
              <a:rPr sz="794" spc="441" dirty="0">
                <a:latin typeface="Arial"/>
                <a:cs typeface="Arial"/>
              </a:rPr>
              <a:t> </a:t>
            </a:r>
            <a:r>
              <a:rPr sz="794" spc="-44" dirty="0">
                <a:latin typeface="Arial"/>
                <a:cs typeface="Arial"/>
              </a:rPr>
              <a:t>N</a:t>
            </a:r>
            <a:endParaRPr sz="794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83898" y="3589576"/>
            <a:ext cx="1767728" cy="1530163"/>
          </a:xfrm>
          <a:custGeom>
            <a:avLst/>
            <a:gdLst/>
            <a:ahLst/>
            <a:cxnLst/>
            <a:rect l="l" t="t" r="r" b="b"/>
            <a:pathLst>
              <a:path w="2003425" h="1734185">
                <a:moveTo>
                  <a:pt x="1001482" y="247692"/>
                </a:moveTo>
                <a:lnTo>
                  <a:pt x="1001482" y="0"/>
                </a:lnTo>
              </a:path>
              <a:path w="2003425" h="1734185">
                <a:moveTo>
                  <a:pt x="1001482" y="908355"/>
                </a:moveTo>
                <a:lnTo>
                  <a:pt x="1001482" y="1156274"/>
                </a:lnTo>
              </a:path>
              <a:path w="2003425" h="1734185">
                <a:moveTo>
                  <a:pt x="1001482" y="908355"/>
                </a:moveTo>
                <a:lnTo>
                  <a:pt x="969338" y="901838"/>
                </a:lnTo>
                <a:lnTo>
                  <a:pt x="943113" y="884100"/>
                </a:lnTo>
                <a:lnTo>
                  <a:pt x="925445" y="857858"/>
                </a:lnTo>
                <a:lnTo>
                  <a:pt x="918969" y="825829"/>
                </a:lnTo>
                <a:lnTo>
                  <a:pt x="925445" y="793734"/>
                </a:lnTo>
                <a:lnTo>
                  <a:pt x="943113" y="767458"/>
                </a:lnTo>
                <a:lnTo>
                  <a:pt x="969338" y="749708"/>
                </a:lnTo>
                <a:lnTo>
                  <a:pt x="1001482" y="743189"/>
                </a:lnTo>
              </a:path>
              <a:path w="2003425" h="1734185">
                <a:moveTo>
                  <a:pt x="1001482" y="743189"/>
                </a:moveTo>
                <a:lnTo>
                  <a:pt x="969338" y="736703"/>
                </a:lnTo>
                <a:lnTo>
                  <a:pt x="943113" y="719005"/>
                </a:lnTo>
                <a:lnTo>
                  <a:pt x="925445" y="692740"/>
                </a:lnTo>
                <a:lnTo>
                  <a:pt x="918969" y="660549"/>
                </a:lnTo>
                <a:lnTo>
                  <a:pt x="925445" y="628490"/>
                </a:lnTo>
                <a:lnTo>
                  <a:pt x="943113" y="602292"/>
                </a:lnTo>
                <a:lnTo>
                  <a:pt x="969338" y="584620"/>
                </a:lnTo>
                <a:lnTo>
                  <a:pt x="1001482" y="578137"/>
                </a:lnTo>
              </a:path>
              <a:path w="2003425" h="1734185">
                <a:moveTo>
                  <a:pt x="1001482" y="578137"/>
                </a:moveTo>
                <a:lnTo>
                  <a:pt x="969338" y="571619"/>
                </a:lnTo>
                <a:lnTo>
                  <a:pt x="943113" y="553868"/>
                </a:lnTo>
                <a:lnTo>
                  <a:pt x="925445" y="527592"/>
                </a:lnTo>
                <a:lnTo>
                  <a:pt x="918969" y="495497"/>
                </a:lnTo>
                <a:lnTo>
                  <a:pt x="925445" y="463307"/>
                </a:lnTo>
                <a:lnTo>
                  <a:pt x="943113" y="437041"/>
                </a:lnTo>
                <a:lnTo>
                  <a:pt x="969338" y="419344"/>
                </a:lnTo>
                <a:lnTo>
                  <a:pt x="1001482" y="412857"/>
                </a:lnTo>
              </a:path>
              <a:path w="2003425" h="1734185">
                <a:moveTo>
                  <a:pt x="1001482" y="412857"/>
                </a:moveTo>
                <a:lnTo>
                  <a:pt x="969338" y="406339"/>
                </a:lnTo>
                <a:lnTo>
                  <a:pt x="943113" y="388588"/>
                </a:lnTo>
                <a:lnTo>
                  <a:pt x="925445" y="362312"/>
                </a:lnTo>
                <a:lnTo>
                  <a:pt x="918969" y="330218"/>
                </a:lnTo>
                <a:lnTo>
                  <a:pt x="925445" y="298189"/>
                </a:lnTo>
                <a:lnTo>
                  <a:pt x="943113" y="271946"/>
                </a:lnTo>
                <a:lnTo>
                  <a:pt x="969338" y="254208"/>
                </a:lnTo>
                <a:lnTo>
                  <a:pt x="1001482" y="247692"/>
                </a:lnTo>
              </a:path>
              <a:path w="2003425" h="1734185">
                <a:moveTo>
                  <a:pt x="1215967" y="1280064"/>
                </a:moveTo>
                <a:lnTo>
                  <a:pt x="1001482" y="1156274"/>
                </a:lnTo>
              </a:path>
              <a:path w="2003425" h="1734185">
                <a:moveTo>
                  <a:pt x="1788343" y="1610350"/>
                </a:moveTo>
                <a:lnTo>
                  <a:pt x="2002828" y="1734151"/>
                </a:lnTo>
              </a:path>
              <a:path w="2003425" h="1734185">
                <a:moveTo>
                  <a:pt x="1788343" y="1610350"/>
                </a:moveTo>
                <a:lnTo>
                  <a:pt x="1766411" y="1634942"/>
                </a:lnTo>
                <a:lnTo>
                  <a:pt x="1737901" y="1648859"/>
                </a:lnTo>
                <a:lnTo>
                  <a:pt x="1706368" y="1651119"/>
                </a:lnTo>
                <a:lnTo>
                  <a:pt x="1675366" y="1640735"/>
                </a:lnTo>
                <a:lnTo>
                  <a:pt x="1650674" y="1619040"/>
                </a:lnTo>
                <a:lnTo>
                  <a:pt x="1636818" y="1590507"/>
                </a:lnTo>
                <a:lnTo>
                  <a:pt x="1634714" y="1558835"/>
                </a:lnTo>
                <a:lnTo>
                  <a:pt x="1645277" y="1527722"/>
                </a:lnTo>
              </a:path>
              <a:path w="2003425" h="1734185">
                <a:moveTo>
                  <a:pt x="1645277" y="1527722"/>
                </a:moveTo>
                <a:lnTo>
                  <a:pt x="1623507" y="1552313"/>
                </a:lnTo>
                <a:lnTo>
                  <a:pt x="1595020" y="1566231"/>
                </a:lnTo>
                <a:lnTo>
                  <a:pt x="1563446" y="1568490"/>
                </a:lnTo>
                <a:lnTo>
                  <a:pt x="1532414" y="1558106"/>
                </a:lnTo>
                <a:lnTo>
                  <a:pt x="1507701" y="1536416"/>
                </a:lnTo>
                <a:lnTo>
                  <a:pt x="1493781" y="1507913"/>
                </a:lnTo>
                <a:lnTo>
                  <a:pt x="1491570" y="1476321"/>
                </a:lnTo>
                <a:lnTo>
                  <a:pt x="1501984" y="1445366"/>
                </a:lnTo>
              </a:path>
              <a:path w="2003425" h="1734185">
                <a:moveTo>
                  <a:pt x="1501984" y="1445366"/>
                </a:moveTo>
                <a:lnTo>
                  <a:pt x="1480314" y="1469800"/>
                </a:lnTo>
                <a:lnTo>
                  <a:pt x="1451841" y="1483635"/>
                </a:lnTo>
                <a:lnTo>
                  <a:pt x="1420281" y="1485861"/>
                </a:lnTo>
                <a:lnTo>
                  <a:pt x="1389349" y="1475466"/>
                </a:lnTo>
                <a:lnTo>
                  <a:pt x="1364653" y="1453781"/>
                </a:lnTo>
                <a:lnTo>
                  <a:pt x="1350772" y="1425279"/>
                </a:lnTo>
                <a:lnTo>
                  <a:pt x="1348600" y="1393688"/>
                </a:lnTo>
                <a:lnTo>
                  <a:pt x="1359032" y="1362738"/>
                </a:lnTo>
              </a:path>
              <a:path w="2003425" h="1734185">
                <a:moveTo>
                  <a:pt x="1359032" y="1362738"/>
                </a:moveTo>
                <a:lnTo>
                  <a:pt x="1337356" y="1387165"/>
                </a:lnTo>
                <a:lnTo>
                  <a:pt x="1308846" y="1400998"/>
                </a:lnTo>
                <a:lnTo>
                  <a:pt x="1277185" y="1403226"/>
                </a:lnTo>
                <a:lnTo>
                  <a:pt x="1246056" y="1392838"/>
                </a:lnTo>
                <a:lnTo>
                  <a:pt x="1221555" y="1371152"/>
                </a:lnTo>
                <a:lnTo>
                  <a:pt x="1207763" y="1342645"/>
                </a:lnTo>
                <a:lnTo>
                  <a:pt x="1205595" y="1311040"/>
                </a:lnTo>
                <a:lnTo>
                  <a:pt x="1215967" y="1280064"/>
                </a:lnTo>
              </a:path>
              <a:path w="2003425" h="1734185">
                <a:moveTo>
                  <a:pt x="214768" y="1610350"/>
                </a:moveTo>
                <a:lnTo>
                  <a:pt x="0" y="1734151"/>
                </a:lnTo>
              </a:path>
              <a:path w="2003425" h="1734185">
                <a:moveTo>
                  <a:pt x="786758" y="1280064"/>
                </a:moveTo>
                <a:lnTo>
                  <a:pt x="1001482" y="1156274"/>
                </a:lnTo>
              </a:path>
              <a:path w="2003425" h="1734185">
                <a:moveTo>
                  <a:pt x="786758" y="1280064"/>
                </a:moveTo>
                <a:lnTo>
                  <a:pt x="797339" y="1311040"/>
                </a:lnTo>
                <a:lnTo>
                  <a:pt x="795232" y="1342645"/>
                </a:lnTo>
                <a:lnTo>
                  <a:pt x="781368" y="1371152"/>
                </a:lnTo>
                <a:lnTo>
                  <a:pt x="756681" y="1392838"/>
                </a:lnTo>
                <a:lnTo>
                  <a:pt x="725593" y="1403226"/>
                </a:lnTo>
                <a:lnTo>
                  <a:pt x="693945" y="1400998"/>
                </a:lnTo>
                <a:lnTo>
                  <a:pt x="665435" y="1387165"/>
                </a:lnTo>
                <a:lnTo>
                  <a:pt x="643761" y="1362738"/>
                </a:lnTo>
              </a:path>
              <a:path w="2003425" h="1734185">
                <a:moveTo>
                  <a:pt x="643761" y="1362738"/>
                </a:moveTo>
                <a:lnTo>
                  <a:pt x="654182" y="1393688"/>
                </a:lnTo>
                <a:lnTo>
                  <a:pt x="652021" y="1425279"/>
                </a:lnTo>
                <a:lnTo>
                  <a:pt x="638211" y="1453781"/>
                </a:lnTo>
                <a:lnTo>
                  <a:pt x="613683" y="1475466"/>
                </a:lnTo>
                <a:lnTo>
                  <a:pt x="582595" y="1485861"/>
                </a:lnTo>
                <a:lnTo>
                  <a:pt x="550947" y="1483635"/>
                </a:lnTo>
                <a:lnTo>
                  <a:pt x="522437" y="1469800"/>
                </a:lnTo>
                <a:lnTo>
                  <a:pt x="500763" y="1445366"/>
                </a:lnTo>
              </a:path>
              <a:path w="2003425" h="1734185">
                <a:moveTo>
                  <a:pt x="500763" y="1445366"/>
                </a:moveTo>
                <a:lnTo>
                  <a:pt x="511182" y="1476321"/>
                </a:lnTo>
                <a:lnTo>
                  <a:pt x="508992" y="1507913"/>
                </a:lnTo>
                <a:lnTo>
                  <a:pt x="495098" y="1536416"/>
                </a:lnTo>
                <a:lnTo>
                  <a:pt x="470402" y="1558106"/>
                </a:lnTo>
                <a:lnTo>
                  <a:pt x="439478" y="1568490"/>
                </a:lnTo>
                <a:lnTo>
                  <a:pt x="407914" y="1566231"/>
                </a:lnTo>
                <a:lnTo>
                  <a:pt x="379435" y="1552313"/>
                </a:lnTo>
                <a:lnTo>
                  <a:pt x="357766" y="1527722"/>
                </a:lnTo>
              </a:path>
              <a:path w="2003425" h="1734185">
                <a:moveTo>
                  <a:pt x="357766" y="1527722"/>
                </a:moveTo>
                <a:lnTo>
                  <a:pt x="368184" y="1558835"/>
                </a:lnTo>
                <a:lnTo>
                  <a:pt x="365995" y="1590507"/>
                </a:lnTo>
                <a:lnTo>
                  <a:pt x="352101" y="1619040"/>
                </a:lnTo>
                <a:lnTo>
                  <a:pt x="327404" y="1640735"/>
                </a:lnTo>
                <a:lnTo>
                  <a:pt x="296480" y="1651119"/>
                </a:lnTo>
                <a:lnTo>
                  <a:pt x="264916" y="1648859"/>
                </a:lnTo>
                <a:lnTo>
                  <a:pt x="236438" y="1634942"/>
                </a:lnTo>
                <a:lnTo>
                  <a:pt x="214768" y="1610350"/>
                </a:lnTo>
              </a:path>
            </a:pathLst>
          </a:custGeom>
          <a:ln w="11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 txBox="1"/>
          <p:nvPr/>
        </p:nvSpPr>
        <p:spPr>
          <a:xfrm>
            <a:off x="7546391" y="4283192"/>
            <a:ext cx="131109" cy="19400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191" spc="-44" dirty="0">
                <a:latin typeface="Arial"/>
                <a:cs typeface="Arial"/>
              </a:rPr>
              <a:t>N</a:t>
            </a:r>
            <a:endParaRPr sz="1191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62282" y="3589579"/>
            <a:ext cx="53788" cy="1967753"/>
          </a:xfrm>
          <a:custGeom>
            <a:avLst/>
            <a:gdLst/>
            <a:ahLst/>
            <a:cxnLst/>
            <a:rect l="l" t="t" r="r" b="b"/>
            <a:pathLst>
              <a:path w="60960" h="2230120">
                <a:moveTo>
                  <a:pt x="33159" y="453555"/>
                </a:moveTo>
                <a:lnTo>
                  <a:pt x="32931" y="453212"/>
                </a:lnTo>
                <a:lnTo>
                  <a:pt x="32931" y="452983"/>
                </a:lnTo>
                <a:lnTo>
                  <a:pt x="32588" y="452640"/>
                </a:lnTo>
                <a:lnTo>
                  <a:pt x="32588" y="452081"/>
                </a:lnTo>
                <a:lnTo>
                  <a:pt x="32359" y="452081"/>
                </a:lnTo>
                <a:lnTo>
                  <a:pt x="32359" y="451853"/>
                </a:lnTo>
                <a:lnTo>
                  <a:pt x="32029" y="451853"/>
                </a:lnTo>
                <a:lnTo>
                  <a:pt x="31800" y="451510"/>
                </a:lnTo>
                <a:lnTo>
                  <a:pt x="31229" y="451510"/>
                </a:lnTo>
                <a:lnTo>
                  <a:pt x="30886" y="451281"/>
                </a:lnTo>
                <a:lnTo>
                  <a:pt x="29756" y="451281"/>
                </a:lnTo>
                <a:lnTo>
                  <a:pt x="29527" y="451510"/>
                </a:lnTo>
                <a:lnTo>
                  <a:pt x="28956" y="451510"/>
                </a:lnTo>
                <a:lnTo>
                  <a:pt x="28613" y="451853"/>
                </a:lnTo>
                <a:lnTo>
                  <a:pt x="28384" y="451853"/>
                </a:lnTo>
                <a:lnTo>
                  <a:pt x="28384" y="452081"/>
                </a:lnTo>
                <a:lnTo>
                  <a:pt x="28054" y="452081"/>
                </a:lnTo>
                <a:lnTo>
                  <a:pt x="28054" y="452640"/>
                </a:lnTo>
                <a:lnTo>
                  <a:pt x="27825" y="452983"/>
                </a:lnTo>
                <a:lnTo>
                  <a:pt x="27482" y="453212"/>
                </a:lnTo>
                <a:lnTo>
                  <a:pt x="27482" y="454126"/>
                </a:lnTo>
                <a:lnTo>
                  <a:pt x="33159" y="454126"/>
                </a:lnTo>
                <a:lnTo>
                  <a:pt x="33159" y="453555"/>
                </a:lnTo>
                <a:close/>
              </a:path>
              <a:path w="60960" h="2230120">
                <a:moveTo>
                  <a:pt x="60744" y="2174862"/>
                </a:moveTo>
                <a:lnTo>
                  <a:pt x="33159" y="2174862"/>
                </a:lnTo>
                <a:lnTo>
                  <a:pt x="33159" y="2118639"/>
                </a:lnTo>
                <a:lnTo>
                  <a:pt x="33159" y="2118068"/>
                </a:lnTo>
                <a:lnTo>
                  <a:pt x="32931" y="2117788"/>
                </a:lnTo>
                <a:lnTo>
                  <a:pt x="32931" y="2117217"/>
                </a:lnTo>
                <a:lnTo>
                  <a:pt x="32588" y="2116937"/>
                </a:lnTo>
                <a:lnTo>
                  <a:pt x="32588" y="2116645"/>
                </a:lnTo>
                <a:lnTo>
                  <a:pt x="32359" y="2116645"/>
                </a:lnTo>
                <a:lnTo>
                  <a:pt x="32359" y="2116366"/>
                </a:lnTo>
                <a:lnTo>
                  <a:pt x="32029" y="2116366"/>
                </a:lnTo>
                <a:lnTo>
                  <a:pt x="31800" y="2116074"/>
                </a:lnTo>
                <a:lnTo>
                  <a:pt x="31229" y="2116074"/>
                </a:lnTo>
                <a:lnTo>
                  <a:pt x="30886" y="2115794"/>
                </a:lnTo>
                <a:lnTo>
                  <a:pt x="29756" y="2115794"/>
                </a:lnTo>
                <a:lnTo>
                  <a:pt x="29527" y="2116074"/>
                </a:lnTo>
                <a:lnTo>
                  <a:pt x="28956" y="2116074"/>
                </a:lnTo>
                <a:lnTo>
                  <a:pt x="28613" y="2116366"/>
                </a:lnTo>
                <a:lnTo>
                  <a:pt x="28384" y="2116366"/>
                </a:lnTo>
                <a:lnTo>
                  <a:pt x="28384" y="2116645"/>
                </a:lnTo>
                <a:lnTo>
                  <a:pt x="28054" y="2116645"/>
                </a:lnTo>
                <a:lnTo>
                  <a:pt x="28054" y="2116937"/>
                </a:lnTo>
                <a:lnTo>
                  <a:pt x="27825" y="2117217"/>
                </a:lnTo>
                <a:lnTo>
                  <a:pt x="27825" y="2117788"/>
                </a:lnTo>
                <a:lnTo>
                  <a:pt x="27482" y="2118068"/>
                </a:lnTo>
                <a:lnTo>
                  <a:pt x="27482" y="2118626"/>
                </a:lnTo>
                <a:lnTo>
                  <a:pt x="27482" y="2174862"/>
                </a:lnTo>
                <a:lnTo>
                  <a:pt x="0" y="2174862"/>
                </a:lnTo>
                <a:lnTo>
                  <a:pt x="30314" y="2229942"/>
                </a:lnTo>
                <a:lnTo>
                  <a:pt x="60744" y="2174862"/>
                </a:lnTo>
                <a:close/>
              </a:path>
              <a:path w="60960" h="2230120">
                <a:moveTo>
                  <a:pt x="60744" y="1679346"/>
                </a:moveTo>
                <a:lnTo>
                  <a:pt x="33159" y="1679346"/>
                </a:lnTo>
                <a:lnTo>
                  <a:pt x="33159" y="454139"/>
                </a:lnTo>
                <a:lnTo>
                  <a:pt x="27482" y="454139"/>
                </a:lnTo>
                <a:lnTo>
                  <a:pt x="27482" y="1679346"/>
                </a:lnTo>
                <a:lnTo>
                  <a:pt x="0" y="1679346"/>
                </a:lnTo>
                <a:lnTo>
                  <a:pt x="28905" y="1731619"/>
                </a:lnTo>
                <a:lnTo>
                  <a:pt x="0" y="1784134"/>
                </a:lnTo>
                <a:lnTo>
                  <a:pt x="27482" y="1784134"/>
                </a:lnTo>
                <a:lnTo>
                  <a:pt x="27482" y="1982050"/>
                </a:lnTo>
                <a:lnTo>
                  <a:pt x="27482" y="1982622"/>
                </a:lnTo>
                <a:lnTo>
                  <a:pt x="27825" y="1982901"/>
                </a:lnTo>
                <a:lnTo>
                  <a:pt x="27825" y="1983473"/>
                </a:lnTo>
                <a:lnTo>
                  <a:pt x="28054" y="1983752"/>
                </a:lnTo>
                <a:lnTo>
                  <a:pt x="28054" y="1984032"/>
                </a:lnTo>
                <a:lnTo>
                  <a:pt x="28384" y="1984032"/>
                </a:lnTo>
                <a:lnTo>
                  <a:pt x="28384" y="1984324"/>
                </a:lnTo>
                <a:lnTo>
                  <a:pt x="28613" y="1984324"/>
                </a:lnTo>
                <a:lnTo>
                  <a:pt x="28956" y="1984603"/>
                </a:lnTo>
                <a:lnTo>
                  <a:pt x="29527" y="1984603"/>
                </a:lnTo>
                <a:lnTo>
                  <a:pt x="29756" y="1984895"/>
                </a:lnTo>
                <a:lnTo>
                  <a:pt x="30886" y="1984895"/>
                </a:lnTo>
                <a:lnTo>
                  <a:pt x="31229" y="1984603"/>
                </a:lnTo>
                <a:lnTo>
                  <a:pt x="31800" y="1984603"/>
                </a:lnTo>
                <a:lnTo>
                  <a:pt x="32029" y="1984324"/>
                </a:lnTo>
                <a:lnTo>
                  <a:pt x="32359" y="1984324"/>
                </a:lnTo>
                <a:lnTo>
                  <a:pt x="32359" y="1984032"/>
                </a:lnTo>
                <a:lnTo>
                  <a:pt x="32588" y="1984032"/>
                </a:lnTo>
                <a:lnTo>
                  <a:pt x="32588" y="1983752"/>
                </a:lnTo>
                <a:lnTo>
                  <a:pt x="32931" y="1983473"/>
                </a:lnTo>
                <a:lnTo>
                  <a:pt x="32931" y="1982901"/>
                </a:lnTo>
                <a:lnTo>
                  <a:pt x="33159" y="1982622"/>
                </a:lnTo>
                <a:lnTo>
                  <a:pt x="33159" y="1982050"/>
                </a:lnTo>
                <a:lnTo>
                  <a:pt x="33159" y="1784134"/>
                </a:lnTo>
                <a:lnTo>
                  <a:pt x="60744" y="1784134"/>
                </a:lnTo>
                <a:lnTo>
                  <a:pt x="31724" y="1731619"/>
                </a:lnTo>
                <a:lnTo>
                  <a:pt x="60744" y="1679346"/>
                </a:lnTo>
                <a:close/>
              </a:path>
              <a:path w="60960" h="2230120">
                <a:moveTo>
                  <a:pt x="60744" y="54787"/>
                </a:moveTo>
                <a:lnTo>
                  <a:pt x="30314" y="0"/>
                </a:lnTo>
                <a:lnTo>
                  <a:pt x="0" y="54787"/>
                </a:lnTo>
                <a:lnTo>
                  <a:pt x="27482" y="54787"/>
                </a:lnTo>
                <a:lnTo>
                  <a:pt x="27482" y="294525"/>
                </a:lnTo>
                <a:lnTo>
                  <a:pt x="27482" y="295097"/>
                </a:lnTo>
                <a:lnTo>
                  <a:pt x="27825" y="295325"/>
                </a:lnTo>
                <a:lnTo>
                  <a:pt x="27825" y="295884"/>
                </a:lnTo>
                <a:lnTo>
                  <a:pt x="28054" y="296227"/>
                </a:lnTo>
                <a:lnTo>
                  <a:pt x="28054" y="296456"/>
                </a:lnTo>
                <a:lnTo>
                  <a:pt x="28384" y="296456"/>
                </a:lnTo>
                <a:lnTo>
                  <a:pt x="28384" y="296799"/>
                </a:lnTo>
                <a:lnTo>
                  <a:pt x="28613" y="296799"/>
                </a:lnTo>
                <a:lnTo>
                  <a:pt x="28956" y="297027"/>
                </a:lnTo>
                <a:lnTo>
                  <a:pt x="29527" y="297027"/>
                </a:lnTo>
                <a:lnTo>
                  <a:pt x="29756" y="297370"/>
                </a:lnTo>
                <a:lnTo>
                  <a:pt x="30886" y="297370"/>
                </a:lnTo>
                <a:lnTo>
                  <a:pt x="31229" y="297027"/>
                </a:lnTo>
                <a:lnTo>
                  <a:pt x="31800" y="297027"/>
                </a:lnTo>
                <a:lnTo>
                  <a:pt x="32029" y="296799"/>
                </a:lnTo>
                <a:lnTo>
                  <a:pt x="32359" y="296799"/>
                </a:lnTo>
                <a:lnTo>
                  <a:pt x="32359" y="296456"/>
                </a:lnTo>
                <a:lnTo>
                  <a:pt x="32588" y="296456"/>
                </a:lnTo>
                <a:lnTo>
                  <a:pt x="32588" y="296227"/>
                </a:lnTo>
                <a:lnTo>
                  <a:pt x="32931" y="295884"/>
                </a:lnTo>
                <a:lnTo>
                  <a:pt x="32931" y="295325"/>
                </a:lnTo>
                <a:lnTo>
                  <a:pt x="33159" y="295097"/>
                </a:lnTo>
                <a:lnTo>
                  <a:pt x="33159" y="294525"/>
                </a:lnTo>
                <a:lnTo>
                  <a:pt x="33159" y="54787"/>
                </a:lnTo>
                <a:lnTo>
                  <a:pt x="60744" y="54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9" name="object 49"/>
          <p:cNvSpPr txBox="1"/>
          <p:nvPr/>
        </p:nvSpPr>
        <p:spPr>
          <a:xfrm>
            <a:off x="6632895" y="3831124"/>
            <a:ext cx="698687" cy="14422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838" spc="-9" dirty="0">
                <a:latin typeface="Arial"/>
                <a:cs typeface="Arial"/>
              </a:rPr>
              <a:t>208/480/600V</a:t>
            </a:r>
            <a:endParaRPr sz="838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32895" y="5307406"/>
            <a:ext cx="1085290" cy="340301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838" spc="-9" dirty="0">
                <a:latin typeface="Arial"/>
                <a:cs typeface="Arial"/>
              </a:rPr>
              <a:t>208/480/600V</a:t>
            </a:r>
            <a:endParaRPr sz="838">
              <a:latin typeface="Arial"/>
              <a:cs typeface="Arial"/>
            </a:endParaRPr>
          </a:p>
          <a:p>
            <a:pPr marR="4483" algn="r">
              <a:spcBef>
                <a:spcPts val="62"/>
              </a:spcBef>
            </a:pPr>
            <a:r>
              <a:rPr sz="1191" spc="-44" dirty="0">
                <a:latin typeface="Arial"/>
                <a:cs typeface="Arial"/>
              </a:rPr>
              <a:t>C</a:t>
            </a:r>
            <a:endParaRPr sz="1191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146323" y="4388265"/>
            <a:ext cx="497541" cy="242607"/>
            <a:chOff x="1604923" y="4973366"/>
            <a:chExt cx="563880" cy="274955"/>
          </a:xfrm>
        </p:grpSpPr>
        <p:sp>
          <p:nvSpPr>
            <p:cNvPr id="52" name="object 52"/>
            <p:cNvSpPr/>
            <p:nvPr/>
          </p:nvSpPr>
          <p:spPr>
            <a:xfrm>
              <a:off x="1608098" y="520343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892" y="0"/>
                  </a:moveTo>
                  <a:lnTo>
                    <a:pt x="12837" y="1655"/>
                  </a:lnTo>
                  <a:lnTo>
                    <a:pt x="6188" y="6166"/>
                  </a:lnTo>
                  <a:lnTo>
                    <a:pt x="1667" y="12852"/>
                  </a:lnTo>
                  <a:lnTo>
                    <a:pt x="0" y="21029"/>
                  </a:lnTo>
                  <a:lnTo>
                    <a:pt x="1667" y="29021"/>
                  </a:lnTo>
                  <a:lnTo>
                    <a:pt x="6188" y="35522"/>
                  </a:lnTo>
                  <a:lnTo>
                    <a:pt x="12837" y="39891"/>
                  </a:lnTo>
                  <a:lnTo>
                    <a:pt x="20892" y="41490"/>
                  </a:lnTo>
                  <a:lnTo>
                    <a:pt x="28875" y="39891"/>
                  </a:lnTo>
                  <a:lnTo>
                    <a:pt x="35369" y="35522"/>
                  </a:lnTo>
                  <a:lnTo>
                    <a:pt x="39733" y="29021"/>
                  </a:lnTo>
                  <a:lnTo>
                    <a:pt x="41330" y="21029"/>
                  </a:lnTo>
                  <a:lnTo>
                    <a:pt x="39733" y="12852"/>
                  </a:lnTo>
                  <a:lnTo>
                    <a:pt x="35369" y="6166"/>
                  </a:lnTo>
                  <a:lnTo>
                    <a:pt x="28875" y="1655"/>
                  </a:lnTo>
                  <a:lnTo>
                    <a:pt x="208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3" name="object 53"/>
            <p:cNvSpPr/>
            <p:nvPr/>
          </p:nvSpPr>
          <p:spPr>
            <a:xfrm>
              <a:off x="1608098" y="4976541"/>
              <a:ext cx="557530" cy="268605"/>
            </a:xfrm>
            <a:custGeom>
              <a:avLst/>
              <a:gdLst/>
              <a:ahLst/>
              <a:cxnLst/>
              <a:rect l="l" t="t" r="r" b="b"/>
              <a:pathLst>
                <a:path w="557530" h="268604">
                  <a:moveTo>
                    <a:pt x="20892" y="268380"/>
                  </a:moveTo>
                  <a:lnTo>
                    <a:pt x="28875" y="266781"/>
                  </a:lnTo>
                  <a:lnTo>
                    <a:pt x="35369" y="262412"/>
                  </a:lnTo>
                  <a:lnTo>
                    <a:pt x="39733" y="255911"/>
                  </a:lnTo>
                  <a:lnTo>
                    <a:pt x="41330" y="247919"/>
                  </a:lnTo>
                  <a:lnTo>
                    <a:pt x="39733" y="239742"/>
                  </a:lnTo>
                  <a:lnTo>
                    <a:pt x="35369" y="233056"/>
                  </a:lnTo>
                  <a:lnTo>
                    <a:pt x="28875" y="228545"/>
                  </a:lnTo>
                  <a:lnTo>
                    <a:pt x="20892" y="226889"/>
                  </a:lnTo>
                  <a:lnTo>
                    <a:pt x="12837" y="228545"/>
                  </a:lnTo>
                  <a:lnTo>
                    <a:pt x="6188" y="233056"/>
                  </a:lnTo>
                  <a:lnTo>
                    <a:pt x="1667" y="239742"/>
                  </a:lnTo>
                  <a:lnTo>
                    <a:pt x="0" y="247919"/>
                  </a:lnTo>
                  <a:lnTo>
                    <a:pt x="1667" y="255911"/>
                  </a:lnTo>
                  <a:lnTo>
                    <a:pt x="6188" y="262412"/>
                  </a:lnTo>
                  <a:lnTo>
                    <a:pt x="12837" y="266781"/>
                  </a:lnTo>
                  <a:lnTo>
                    <a:pt x="20892" y="268380"/>
                  </a:lnTo>
                  <a:close/>
                </a:path>
                <a:path w="557530" h="268604">
                  <a:moveTo>
                    <a:pt x="474614" y="41831"/>
                  </a:moveTo>
                  <a:lnTo>
                    <a:pt x="474614" y="0"/>
                  </a:lnTo>
                </a:path>
                <a:path w="557530" h="268604">
                  <a:moveTo>
                    <a:pt x="392068" y="41831"/>
                  </a:moveTo>
                  <a:lnTo>
                    <a:pt x="557161" y="41831"/>
                  </a:lnTo>
                </a:path>
                <a:path w="557530" h="268604">
                  <a:moveTo>
                    <a:pt x="420454" y="63088"/>
                  </a:moveTo>
                  <a:lnTo>
                    <a:pt x="529342" y="63088"/>
                  </a:lnTo>
                </a:path>
                <a:path w="557530" h="268604">
                  <a:moveTo>
                    <a:pt x="449067" y="82639"/>
                  </a:moveTo>
                  <a:lnTo>
                    <a:pt x="494711" y="82639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056491" y="2929892"/>
            <a:ext cx="2382931" cy="1152525"/>
            <a:chOff x="1212957" y="2393880"/>
            <a:chExt cx="2700655" cy="1306195"/>
          </a:xfrm>
        </p:grpSpPr>
        <p:sp>
          <p:nvSpPr>
            <p:cNvPr id="55" name="object 55"/>
            <p:cNvSpPr/>
            <p:nvPr/>
          </p:nvSpPr>
          <p:spPr>
            <a:xfrm>
              <a:off x="2041837" y="3613837"/>
              <a:ext cx="165100" cy="83185"/>
            </a:xfrm>
            <a:custGeom>
              <a:avLst/>
              <a:gdLst/>
              <a:ahLst/>
              <a:cxnLst/>
              <a:rect l="l" t="t" r="r" b="b"/>
              <a:pathLst>
                <a:path w="165100" h="83185">
                  <a:moveTo>
                    <a:pt x="82546" y="41490"/>
                  </a:moveTo>
                  <a:lnTo>
                    <a:pt x="82546" y="0"/>
                  </a:lnTo>
                </a:path>
                <a:path w="165100" h="83185">
                  <a:moveTo>
                    <a:pt x="0" y="41490"/>
                  </a:moveTo>
                  <a:lnTo>
                    <a:pt x="165093" y="41490"/>
                  </a:lnTo>
                </a:path>
                <a:path w="165100" h="83185">
                  <a:moveTo>
                    <a:pt x="28386" y="63088"/>
                  </a:moveTo>
                  <a:lnTo>
                    <a:pt x="137047" y="63088"/>
                  </a:lnTo>
                </a:path>
                <a:path w="165100" h="83185">
                  <a:moveTo>
                    <a:pt x="56772" y="82639"/>
                  </a:moveTo>
                  <a:lnTo>
                    <a:pt x="102757" y="82639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5939" y="2412775"/>
              <a:ext cx="2065020" cy="127635"/>
            </a:xfrm>
            <a:custGeom>
              <a:avLst/>
              <a:gdLst/>
              <a:ahLst/>
              <a:cxnLst/>
              <a:rect l="l" t="t" r="r" b="b"/>
              <a:pathLst>
                <a:path w="2065020" h="127635">
                  <a:moveTo>
                    <a:pt x="0" y="3637"/>
                  </a:moveTo>
                  <a:lnTo>
                    <a:pt x="81433" y="127426"/>
                  </a:lnTo>
                  <a:lnTo>
                    <a:pt x="949320" y="127426"/>
                  </a:lnTo>
                  <a:lnTo>
                    <a:pt x="1028801" y="0"/>
                  </a:lnTo>
                  <a:lnTo>
                    <a:pt x="1114981" y="127426"/>
                  </a:lnTo>
                  <a:lnTo>
                    <a:pt x="1982117" y="127426"/>
                  </a:lnTo>
                  <a:lnTo>
                    <a:pt x="2064664" y="36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7" name="object 57"/>
            <p:cNvSpPr/>
            <p:nvPr/>
          </p:nvSpPr>
          <p:spPr>
            <a:xfrm>
              <a:off x="1215939" y="2396861"/>
              <a:ext cx="2694305" cy="1217295"/>
            </a:xfrm>
            <a:custGeom>
              <a:avLst/>
              <a:gdLst/>
              <a:ahLst/>
              <a:cxnLst/>
              <a:rect l="l" t="t" r="r" b="b"/>
              <a:pathLst>
                <a:path w="2694304" h="1217295">
                  <a:moveTo>
                    <a:pt x="2248719" y="3978"/>
                  </a:moveTo>
                  <a:lnTo>
                    <a:pt x="2248719" y="845267"/>
                  </a:lnTo>
                  <a:lnTo>
                    <a:pt x="2684047" y="845267"/>
                  </a:lnTo>
                </a:path>
                <a:path w="2694304" h="1217295">
                  <a:moveTo>
                    <a:pt x="1213196" y="0"/>
                  </a:moveTo>
                  <a:lnTo>
                    <a:pt x="1213196" y="969170"/>
                  </a:lnTo>
                  <a:lnTo>
                    <a:pt x="2687681" y="969170"/>
                  </a:lnTo>
                </a:path>
                <a:path w="2694304" h="1217295">
                  <a:moveTo>
                    <a:pt x="184418" y="3978"/>
                  </a:moveTo>
                  <a:lnTo>
                    <a:pt x="184418" y="1093186"/>
                  </a:lnTo>
                  <a:lnTo>
                    <a:pt x="2687681" y="1093186"/>
                  </a:lnTo>
                </a:path>
                <a:path w="2694304" h="1217295">
                  <a:moveTo>
                    <a:pt x="0" y="19551"/>
                  </a:moveTo>
                  <a:lnTo>
                    <a:pt x="0" y="1216975"/>
                  </a:lnTo>
                  <a:lnTo>
                    <a:pt x="2694266" y="1216975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556409" y="3499955"/>
            <a:ext cx="123265" cy="19400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1191" spc="-44" dirty="0">
                <a:latin typeface="Arial"/>
                <a:cs typeface="Arial"/>
              </a:rPr>
              <a:t>A</a:t>
            </a:r>
            <a:endParaRPr sz="1191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281097" y="3586774"/>
            <a:ext cx="3293969" cy="1973356"/>
            <a:chOff x="624333" y="4065011"/>
            <a:chExt cx="3733165" cy="2236470"/>
          </a:xfrm>
        </p:grpSpPr>
        <p:sp>
          <p:nvSpPr>
            <p:cNvPr id="60" name="object 60"/>
            <p:cNvSpPr/>
            <p:nvPr/>
          </p:nvSpPr>
          <p:spPr>
            <a:xfrm>
              <a:off x="627508" y="4068186"/>
              <a:ext cx="3726815" cy="2230120"/>
            </a:xfrm>
            <a:custGeom>
              <a:avLst/>
              <a:gdLst/>
              <a:ahLst/>
              <a:cxnLst/>
              <a:rect l="l" t="t" r="r" b="b"/>
              <a:pathLst>
                <a:path w="3726815" h="2230120">
                  <a:moveTo>
                    <a:pt x="1001482" y="1156274"/>
                  </a:moveTo>
                  <a:lnTo>
                    <a:pt x="1200979" y="908355"/>
                  </a:lnTo>
                  <a:lnTo>
                    <a:pt x="2240022" y="908355"/>
                  </a:lnTo>
                </a:path>
                <a:path w="3726815" h="2230120">
                  <a:moveTo>
                    <a:pt x="1001482" y="0"/>
                  </a:moveTo>
                  <a:lnTo>
                    <a:pt x="3722681" y="0"/>
                  </a:lnTo>
                </a:path>
                <a:path w="3726815" h="2230120">
                  <a:moveTo>
                    <a:pt x="2002828" y="1734151"/>
                  </a:moveTo>
                  <a:lnTo>
                    <a:pt x="3231035" y="1734151"/>
                  </a:lnTo>
                </a:path>
                <a:path w="3726815" h="2230120">
                  <a:moveTo>
                    <a:pt x="0" y="1734151"/>
                  </a:moveTo>
                  <a:lnTo>
                    <a:pt x="0" y="2229944"/>
                  </a:lnTo>
                  <a:lnTo>
                    <a:pt x="3726428" y="2229944"/>
                  </a:lnTo>
                </a:path>
              </a:pathLst>
            </a:custGeom>
            <a:ln w="5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>
              <a:off x="4158640" y="4074210"/>
              <a:ext cx="60960" cy="2222500"/>
            </a:xfrm>
            <a:custGeom>
              <a:avLst/>
              <a:gdLst/>
              <a:ahLst/>
              <a:cxnLst/>
              <a:rect l="l" t="t" r="r" b="b"/>
              <a:pathLst>
                <a:path w="60960" h="2222500">
                  <a:moveTo>
                    <a:pt x="33261" y="1441056"/>
                  </a:moveTo>
                  <a:lnTo>
                    <a:pt x="32918" y="1440764"/>
                  </a:lnTo>
                  <a:lnTo>
                    <a:pt x="32918" y="1440484"/>
                  </a:lnTo>
                  <a:lnTo>
                    <a:pt x="32359" y="1440205"/>
                  </a:lnTo>
                  <a:lnTo>
                    <a:pt x="32359" y="1439913"/>
                  </a:lnTo>
                  <a:lnTo>
                    <a:pt x="32131" y="1439913"/>
                  </a:lnTo>
                  <a:lnTo>
                    <a:pt x="32131" y="1439633"/>
                  </a:lnTo>
                  <a:lnTo>
                    <a:pt x="31788" y="1439341"/>
                  </a:lnTo>
                  <a:lnTo>
                    <a:pt x="31216" y="1439341"/>
                  </a:lnTo>
                  <a:lnTo>
                    <a:pt x="31216" y="1438783"/>
                  </a:lnTo>
                  <a:lnTo>
                    <a:pt x="29286" y="1438783"/>
                  </a:lnTo>
                  <a:lnTo>
                    <a:pt x="28943" y="1439341"/>
                  </a:lnTo>
                  <a:lnTo>
                    <a:pt x="28727" y="1439341"/>
                  </a:lnTo>
                  <a:lnTo>
                    <a:pt x="28155" y="1439633"/>
                  </a:lnTo>
                  <a:lnTo>
                    <a:pt x="28155" y="1439913"/>
                  </a:lnTo>
                  <a:lnTo>
                    <a:pt x="27813" y="1439913"/>
                  </a:lnTo>
                  <a:lnTo>
                    <a:pt x="27813" y="1440205"/>
                  </a:lnTo>
                  <a:lnTo>
                    <a:pt x="27584" y="1440484"/>
                  </a:lnTo>
                  <a:lnTo>
                    <a:pt x="27241" y="1440764"/>
                  </a:lnTo>
                  <a:lnTo>
                    <a:pt x="27241" y="1441907"/>
                  </a:lnTo>
                  <a:lnTo>
                    <a:pt x="33261" y="1441907"/>
                  </a:lnTo>
                  <a:lnTo>
                    <a:pt x="33261" y="1441056"/>
                  </a:lnTo>
                  <a:close/>
                </a:path>
                <a:path w="60960" h="2222500">
                  <a:moveTo>
                    <a:pt x="60515" y="2167140"/>
                  </a:moveTo>
                  <a:lnTo>
                    <a:pt x="33197" y="2167140"/>
                  </a:lnTo>
                  <a:lnTo>
                    <a:pt x="33197" y="1441919"/>
                  </a:lnTo>
                  <a:lnTo>
                    <a:pt x="27241" y="1441919"/>
                  </a:lnTo>
                  <a:lnTo>
                    <a:pt x="27241" y="2167140"/>
                  </a:lnTo>
                  <a:lnTo>
                    <a:pt x="0" y="2167140"/>
                  </a:lnTo>
                  <a:lnTo>
                    <a:pt x="30086" y="2222220"/>
                  </a:lnTo>
                  <a:lnTo>
                    <a:pt x="60515" y="2167140"/>
                  </a:lnTo>
                  <a:close/>
                </a:path>
                <a:path w="60960" h="2222500">
                  <a:moveTo>
                    <a:pt x="60515" y="55029"/>
                  </a:moveTo>
                  <a:lnTo>
                    <a:pt x="30086" y="0"/>
                  </a:lnTo>
                  <a:lnTo>
                    <a:pt x="0" y="55029"/>
                  </a:lnTo>
                  <a:lnTo>
                    <a:pt x="27241" y="55029"/>
                  </a:lnTo>
                  <a:lnTo>
                    <a:pt x="27241" y="1274051"/>
                  </a:lnTo>
                  <a:lnTo>
                    <a:pt x="27241" y="1274953"/>
                  </a:lnTo>
                  <a:lnTo>
                    <a:pt x="27584" y="1274953"/>
                  </a:lnTo>
                  <a:lnTo>
                    <a:pt x="27584" y="1275181"/>
                  </a:lnTo>
                  <a:lnTo>
                    <a:pt x="27813" y="1275753"/>
                  </a:lnTo>
                  <a:lnTo>
                    <a:pt x="27813" y="1276083"/>
                  </a:lnTo>
                  <a:lnTo>
                    <a:pt x="28155" y="1276083"/>
                  </a:lnTo>
                  <a:lnTo>
                    <a:pt x="28155" y="1276362"/>
                  </a:lnTo>
                  <a:lnTo>
                    <a:pt x="28727" y="1276362"/>
                  </a:lnTo>
                  <a:lnTo>
                    <a:pt x="28943" y="1276654"/>
                  </a:lnTo>
                  <a:lnTo>
                    <a:pt x="29286" y="1276654"/>
                  </a:lnTo>
                  <a:lnTo>
                    <a:pt x="29514" y="1276934"/>
                  </a:lnTo>
                  <a:lnTo>
                    <a:pt x="30988" y="1276934"/>
                  </a:lnTo>
                  <a:lnTo>
                    <a:pt x="30988" y="1276654"/>
                  </a:lnTo>
                  <a:lnTo>
                    <a:pt x="31559" y="1276654"/>
                  </a:lnTo>
                  <a:lnTo>
                    <a:pt x="31788" y="1276362"/>
                  </a:lnTo>
                  <a:lnTo>
                    <a:pt x="32131" y="1276083"/>
                  </a:lnTo>
                  <a:lnTo>
                    <a:pt x="32359" y="1276083"/>
                  </a:lnTo>
                  <a:lnTo>
                    <a:pt x="32359" y="1275753"/>
                  </a:lnTo>
                  <a:lnTo>
                    <a:pt x="32918" y="1275181"/>
                  </a:lnTo>
                  <a:lnTo>
                    <a:pt x="32918" y="1274610"/>
                  </a:lnTo>
                  <a:lnTo>
                    <a:pt x="33261" y="1274381"/>
                  </a:lnTo>
                  <a:lnTo>
                    <a:pt x="33261" y="1274051"/>
                  </a:lnTo>
                  <a:lnTo>
                    <a:pt x="33197" y="55029"/>
                  </a:lnTo>
                  <a:lnTo>
                    <a:pt x="60515" y="550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074515" y="4704830"/>
            <a:ext cx="698687" cy="14422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838" spc="-9" dirty="0">
                <a:latin typeface="Arial"/>
                <a:cs typeface="Arial"/>
              </a:rPr>
              <a:t>208/480/600V</a:t>
            </a:r>
            <a:endParaRPr sz="838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014231" y="3589576"/>
            <a:ext cx="1521759" cy="1967753"/>
            <a:chOff x="2588552" y="4068186"/>
            <a:chExt cx="1724660" cy="2230120"/>
          </a:xfrm>
        </p:grpSpPr>
        <p:sp>
          <p:nvSpPr>
            <p:cNvPr id="64" name="object 64"/>
            <p:cNvSpPr/>
            <p:nvPr/>
          </p:nvSpPr>
          <p:spPr>
            <a:xfrm>
              <a:off x="2867530" y="4976541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5190" y="0"/>
                  </a:lnTo>
                </a:path>
              </a:pathLst>
            </a:custGeom>
            <a:ln w="59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2588552" y="4068190"/>
              <a:ext cx="659765" cy="2230120"/>
            </a:xfrm>
            <a:custGeom>
              <a:avLst/>
              <a:gdLst/>
              <a:ahLst/>
              <a:cxnLst/>
              <a:rect l="l" t="t" r="r" b="b"/>
              <a:pathLst>
                <a:path w="659764" h="2230120">
                  <a:moveTo>
                    <a:pt x="60515" y="853338"/>
                  </a:moveTo>
                  <a:lnTo>
                    <a:pt x="32981" y="853338"/>
                  </a:lnTo>
                  <a:lnTo>
                    <a:pt x="32981" y="536727"/>
                  </a:lnTo>
                  <a:lnTo>
                    <a:pt x="32918" y="535622"/>
                  </a:lnTo>
                  <a:lnTo>
                    <a:pt x="32689" y="535622"/>
                  </a:lnTo>
                  <a:lnTo>
                    <a:pt x="32689" y="535051"/>
                  </a:lnTo>
                  <a:lnTo>
                    <a:pt x="32131" y="534492"/>
                  </a:lnTo>
                  <a:lnTo>
                    <a:pt x="31559" y="534149"/>
                  </a:lnTo>
                  <a:lnTo>
                    <a:pt x="30988" y="534149"/>
                  </a:lnTo>
                  <a:lnTo>
                    <a:pt x="30645" y="533920"/>
                  </a:lnTo>
                  <a:lnTo>
                    <a:pt x="29857" y="533920"/>
                  </a:lnTo>
                  <a:lnTo>
                    <a:pt x="29286" y="534149"/>
                  </a:lnTo>
                  <a:lnTo>
                    <a:pt x="28714" y="534149"/>
                  </a:lnTo>
                  <a:lnTo>
                    <a:pt x="28714" y="534492"/>
                  </a:lnTo>
                  <a:lnTo>
                    <a:pt x="28384" y="534492"/>
                  </a:lnTo>
                  <a:lnTo>
                    <a:pt x="27813" y="535051"/>
                  </a:lnTo>
                  <a:lnTo>
                    <a:pt x="27813" y="535622"/>
                  </a:lnTo>
                  <a:lnTo>
                    <a:pt x="27584" y="535622"/>
                  </a:lnTo>
                  <a:lnTo>
                    <a:pt x="27584" y="536727"/>
                  </a:lnTo>
                  <a:lnTo>
                    <a:pt x="27584" y="853338"/>
                  </a:lnTo>
                  <a:lnTo>
                    <a:pt x="0" y="853338"/>
                  </a:lnTo>
                  <a:lnTo>
                    <a:pt x="30429" y="908354"/>
                  </a:lnTo>
                  <a:lnTo>
                    <a:pt x="60515" y="853338"/>
                  </a:lnTo>
                  <a:close/>
                </a:path>
                <a:path w="659764" h="2230120">
                  <a:moveTo>
                    <a:pt x="60515" y="54787"/>
                  </a:moveTo>
                  <a:lnTo>
                    <a:pt x="30429" y="0"/>
                  </a:lnTo>
                  <a:lnTo>
                    <a:pt x="0" y="54787"/>
                  </a:lnTo>
                  <a:lnTo>
                    <a:pt x="27584" y="54787"/>
                  </a:lnTo>
                  <a:lnTo>
                    <a:pt x="27584" y="388759"/>
                  </a:lnTo>
                  <a:lnTo>
                    <a:pt x="27584" y="389902"/>
                  </a:lnTo>
                  <a:lnTo>
                    <a:pt x="27813" y="390232"/>
                  </a:lnTo>
                  <a:lnTo>
                    <a:pt x="27813" y="390461"/>
                  </a:lnTo>
                  <a:lnTo>
                    <a:pt x="28155" y="390461"/>
                  </a:lnTo>
                  <a:lnTo>
                    <a:pt x="28155" y="390804"/>
                  </a:lnTo>
                  <a:lnTo>
                    <a:pt x="28384" y="390804"/>
                  </a:lnTo>
                  <a:lnTo>
                    <a:pt x="28714" y="391033"/>
                  </a:lnTo>
                  <a:lnTo>
                    <a:pt x="28943" y="391375"/>
                  </a:lnTo>
                  <a:lnTo>
                    <a:pt x="31216" y="391375"/>
                  </a:lnTo>
                  <a:lnTo>
                    <a:pt x="31559" y="391033"/>
                  </a:lnTo>
                  <a:lnTo>
                    <a:pt x="32131" y="391033"/>
                  </a:lnTo>
                  <a:lnTo>
                    <a:pt x="32131" y="390804"/>
                  </a:lnTo>
                  <a:lnTo>
                    <a:pt x="32359" y="390804"/>
                  </a:lnTo>
                  <a:lnTo>
                    <a:pt x="32359" y="390461"/>
                  </a:lnTo>
                  <a:lnTo>
                    <a:pt x="32689" y="390461"/>
                  </a:lnTo>
                  <a:lnTo>
                    <a:pt x="32689" y="390232"/>
                  </a:lnTo>
                  <a:lnTo>
                    <a:pt x="32918" y="389902"/>
                  </a:lnTo>
                  <a:lnTo>
                    <a:pt x="32918" y="388759"/>
                  </a:lnTo>
                  <a:lnTo>
                    <a:pt x="32981" y="54787"/>
                  </a:lnTo>
                  <a:lnTo>
                    <a:pt x="60515" y="54787"/>
                  </a:lnTo>
                  <a:close/>
                </a:path>
                <a:path w="659764" h="2230120">
                  <a:moveTo>
                    <a:pt x="182460" y="1674241"/>
                  </a:moveTo>
                  <a:lnTo>
                    <a:pt x="155206" y="1674241"/>
                  </a:lnTo>
                  <a:lnTo>
                    <a:pt x="155206" y="1357337"/>
                  </a:lnTo>
                  <a:lnTo>
                    <a:pt x="155206" y="1356766"/>
                  </a:lnTo>
                  <a:lnTo>
                    <a:pt x="154978" y="1356487"/>
                  </a:lnTo>
                  <a:lnTo>
                    <a:pt x="154978" y="1355928"/>
                  </a:lnTo>
                  <a:lnTo>
                    <a:pt x="154635" y="1355928"/>
                  </a:lnTo>
                  <a:lnTo>
                    <a:pt x="154635" y="1355356"/>
                  </a:lnTo>
                  <a:lnTo>
                    <a:pt x="154076" y="1355077"/>
                  </a:lnTo>
                  <a:lnTo>
                    <a:pt x="153847" y="1355077"/>
                  </a:lnTo>
                  <a:lnTo>
                    <a:pt x="153847" y="1354797"/>
                  </a:lnTo>
                  <a:lnTo>
                    <a:pt x="152933" y="1354797"/>
                  </a:lnTo>
                  <a:lnTo>
                    <a:pt x="152704" y="1354505"/>
                  </a:lnTo>
                  <a:lnTo>
                    <a:pt x="151803" y="1354505"/>
                  </a:lnTo>
                  <a:lnTo>
                    <a:pt x="151803" y="1354797"/>
                  </a:lnTo>
                  <a:lnTo>
                    <a:pt x="151003" y="1354797"/>
                  </a:lnTo>
                  <a:lnTo>
                    <a:pt x="150672" y="1355077"/>
                  </a:lnTo>
                  <a:lnTo>
                    <a:pt x="150444" y="1355356"/>
                  </a:lnTo>
                  <a:lnTo>
                    <a:pt x="150444" y="1355928"/>
                  </a:lnTo>
                  <a:lnTo>
                    <a:pt x="150101" y="1355928"/>
                  </a:lnTo>
                  <a:lnTo>
                    <a:pt x="150101" y="1356220"/>
                  </a:lnTo>
                  <a:lnTo>
                    <a:pt x="149529" y="1356487"/>
                  </a:lnTo>
                  <a:lnTo>
                    <a:pt x="149529" y="1357058"/>
                  </a:lnTo>
                  <a:lnTo>
                    <a:pt x="149301" y="1357337"/>
                  </a:lnTo>
                  <a:lnTo>
                    <a:pt x="149517" y="1674241"/>
                  </a:lnTo>
                  <a:lnTo>
                    <a:pt x="122059" y="1674241"/>
                  </a:lnTo>
                  <a:lnTo>
                    <a:pt x="152374" y="1729054"/>
                  </a:lnTo>
                  <a:lnTo>
                    <a:pt x="182460" y="1674241"/>
                  </a:lnTo>
                  <a:close/>
                </a:path>
                <a:path w="659764" h="2230120">
                  <a:moveTo>
                    <a:pt x="182460" y="963256"/>
                  </a:moveTo>
                  <a:lnTo>
                    <a:pt x="152374" y="908354"/>
                  </a:lnTo>
                  <a:lnTo>
                    <a:pt x="122059" y="963256"/>
                  </a:lnTo>
                  <a:lnTo>
                    <a:pt x="149517" y="963256"/>
                  </a:lnTo>
                  <a:lnTo>
                    <a:pt x="149301" y="1209357"/>
                  </a:lnTo>
                  <a:lnTo>
                    <a:pt x="149529" y="1209700"/>
                  </a:lnTo>
                  <a:lnTo>
                    <a:pt x="149529" y="1210500"/>
                  </a:lnTo>
                  <a:lnTo>
                    <a:pt x="150101" y="1210843"/>
                  </a:lnTo>
                  <a:lnTo>
                    <a:pt x="150101" y="1211072"/>
                  </a:lnTo>
                  <a:lnTo>
                    <a:pt x="151003" y="1211973"/>
                  </a:lnTo>
                  <a:lnTo>
                    <a:pt x="151574" y="1211973"/>
                  </a:lnTo>
                  <a:lnTo>
                    <a:pt x="151803" y="1212545"/>
                  </a:lnTo>
                  <a:lnTo>
                    <a:pt x="152933" y="1212545"/>
                  </a:lnTo>
                  <a:lnTo>
                    <a:pt x="153276" y="1211973"/>
                  </a:lnTo>
                  <a:lnTo>
                    <a:pt x="153847" y="1211973"/>
                  </a:lnTo>
                  <a:lnTo>
                    <a:pt x="153847" y="1211630"/>
                  </a:lnTo>
                  <a:lnTo>
                    <a:pt x="154076" y="1211630"/>
                  </a:lnTo>
                  <a:lnTo>
                    <a:pt x="154635" y="1211402"/>
                  </a:lnTo>
                  <a:lnTo>
                    <a:pt x="154635" y="1211072"/>
                  </a:lnTo>
                  <a:lnTo>
                    <a:pt x="154978" y="1211072"/>
                  </a:lnTo>
                  <a:lnTo>
                    <a:pt x="154978" y="1210500"/>
                  </a:lnTo>
                  <a:lnTo>
                    <a:pt x="155206" y="1210500"/>
                  </a:lnTo>
                  <a:lnTo>
                    <a:pt x="155206" y="1209357"/>
                  </a:lnTo>
                  <a:lnTo>
                    <a:pt x="155206" y="963256"/>
                  </a:lnTo>
                  <a:lnTo>
                    <a:pt x="182460" y="963256"/>
                  </a:lnTo>
                  <a:close/>
                </a:path>
                <a:path w="659764" h="2230120">
                  <a:moveTo>
                    <a:pt x="659688" y="2174862"/>
                  </a:moveTo>
                  <a:lnTo>
                    <a:pt x="632434" y="2174862"/>
                  </a:lnTo>
                  <a:lnTo>
                    <a:pt x="632434" y="1569173"/>
                  </a:lnTo>
                  <a:lnTo>
                    <a:pt x="632434" y="1568043"/>
                  </a:lnTo>
                  <a:lnTo>
                    <a:pt x="632206" y="1568043"/>
                  </a:lnTo>
                  <a:lnTo>
                    <a:pt x="632206" y="1567472"/>
                  </a:lnTo>
                  <a:lnTo>
                    <a:pt x="631863" y="1567192"/>
                  </a:lnTo>
                  <a:lnTo>
                    <a:pt x="631634" y="1567192"/>
                  </a:lnTo>
                  <a:lnTo>
                    <a:pt x="631634" y="1566900"/>
                  </a:lnTo>
                  <a:lnTo>
                    <a:pt x="631075" y="1566900"/>
                  </a:lnTo>
                  <a:lnTo>
                    <a:pt x="630732" y="1566621"/>
                  </a:lnTo>
                  <a:lnTo>
                    <a:pt x="630504" y="1566621"/>
                  </a:lnTo>
                  <a:lnTo>
                    <a:pt x="630161" y="1566049"/>
                  </a:lnTo>
                  <a:lnTo>
                    <a:pt x="628802" y="1566049"/>
                  </a:lnTo>
                  <a:lnTo>
                    <a:pt x="628802" y="1566621"/>
                  </a:lnTo>
                  <a:lnTo>
                    <a:pt x="628230" y="1566621"/>
                  </a:lnTo>
                  <a:lnTo>
                    <a:pt x="627888" y="1566900"/>
                  </a:lnTo>
                  <a:lnTo>
                    <a:pt x="627672" y="1567192"/>
                  </a:lnTo>
                  <a:lnTo>
                    <a:pt x="627329" y="1567192"/>
                  </a:lnTo>
                  <a:lnTo>
                    <a:pt x="627329" y="1567472"/>
                  </a:lnTo>
                  <a:lnTo>
                    <a:pt x="627100" y="1567764"/>
                  </a:lnTo>
                  <a:lnTo>
                    <a:pt x="627100" y="1568615"/>
                  </a:lnTo>
                  <a:lnTo>
                    <a:pt x="626529" y="1568894"/>
                  </a:lnTo>
                  <a:lnTo>
                    <a:pt x="626529" y="1569173"/>
                  </a:lnTo>
                  <a:lnTo>
                    <a:pt x="627087" y="2174862"/>
                  </a:lnTo>
                  <a:lnTo>
                    <a:pt x="599274" y="2174862"/>
                  </a:lnTo>
                  <a:lnTo>
                    <a:pt x="629602" y="2229942"/>
                  </a:lnTo>
                  <a:lnTo>
                    <a:pt x="659688" y="2174862"/>
                  </a:lnTo>
                  <a:close/>
                </a:path>
                <a:path w="659764" h="2230120">
                  <a:moveTo>
                    <a:pt x="659688" y="963256"/>
                  </a:moveTo>
                  <a:lnTo>
                    <a:pt x="629602" y="908354"/>
                  </a:lnTo>
                  <a:lnTo>
                    <a:pt x="599274" y="963256"/>
                  </a:lnTo>
                  <a:lnTo>
                    <a:pt x="627087" y="963256"/>
                  </a:lnTo>
                  <a:lnTo>
                    <a:pt x="626529" y="1398803"/>
                  </a:lnTo>
                  <a:lnTo>
                    <a:pt x="626529" y="1399095"/>
                  </a:lnTo>
                  <a:lnTo>
                    <a:pt x="627100" y="1399374"/>
                  </a:lnTo>
                  <a:lnTo>
                    <a:pt x="627100" y="1400213"/>
                  </a:lnTo>
                  <a:lnTo>
                    <a:pt x="627329" y="1400213"/>
                  </a:lnTo>
                  <a:lnTo>
                    <a:pt x="627329" y="1400784"/>
                  </a:lnTo>
                  <a:lnTo>
                    <a:pt x="627672" y="1401064"/>
                  </a:lnTo>
                  <a:lnTo>
                    <a:pt x="627888" y="1401064"/>
                  </a:lnTo>
                  <a:lnTo>
                    <a:pt x="627888" y="1401356"/>
                  </a:lnTo>
                  <a:lnTo>
                    <a:pt x="628230" y="1401356"/>
                  </a:lnTo>
                  <a:lnTo>
                    <a:pt x="628459" y="1401635"/>
                  </a:lnTo>
                  <a:lnTo>
                    <a:pt x="630732" y="1401635"/>
                  </a:lnTo>
                  <a:lnTo>
                    <a:pt x="630732" y="1401356"/>
                  </a:lnTo>
                  <a:lnTo>
                    <a:pt x="631075" y="1401356"/>
                  </a:lnTo>
                  <a:lnTo>
                    <a:pt x="631634" y="1401064"/>
                  </a:lnTo>
                  <a:lnTo>
                    <a:pt x="631863" y="1400784"/>
                  </a:lnTo>
                  <a:lnTo>
                    <a:pt x="632206" y="1400213"/>
                  </a:lnTo>
                  <a:lnTo>
                    <a:pt x="632206" y="1399933"/>
                  </a:lnTo>
                  <a:lnTo>
                    <a:pt x="632434" y="1399654"/>
                  </a:lnTo>
                  <a:lnTo>
                    <a:pt x="632434" y="1398803"/>
                  </a:lnTo>
                  <a:lnTo>
                    <a:pt x="632434" y="963256"/>
                  </a:lnTo>
                  <a:lnTo>
                    <a:pt x="659688" y="96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689142" y="3911563"/>
            <a:ext cx="698687" cy="14422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838" spc="-9" dirty="0">
                <a:latin typeface="Arial"/>
                <a:cs typeface="Arial"/>
              </a:rPr>
              <a:t>120/277/347V</a:t>
            </a:r>
            <a:endParaRPr sz="838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99548" y="4634680"/>
            <a:ext cx="698687" cy="14422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838" spc="-9" dirty="0">
                <a:latin typeface="Arial"/>
                <a:cs typeface="Arial"/>
              </a:rPr>
              <a:t>120/277/347V</a:t>
            </a:r>
            <a:endParaRPr sz="838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21130" y="4789940"/>
            <a:ext cx="1056715" cy="414416"/>
          </a:xfrm>
          <a:prstGeom prst="rect">
            <a:avLst/>
          </a:prstGeom>
        </p:spPr>
        <p:txBody>
          <a:bodyPr vert="horz" wrap="square" lIns="0" tIns="50426" rIns="0" bIns="0" rtlCol="0">
            <a:spAutoFit/>
          </a:bodyPr>
          <a:lstStyle/>
          <a:p>
            <a:pPr marL="11206">
              <a:spcBef>
                <a:spcPts val="397"/>
              </a:spcBef>
            </a:pPr>
            <a:r>
              <a:rPr sz="838" spc="-9" dirty="0">
                <a:latin typeface="Arial"/>
                <a:cs typeface="Arial"/>
              </a:rPr>
              <a:t>120/277/347V</a:t>
            </a:r>
            <a:endParaRPr sz="838" dirty="0">
              <a:latin typeface="Arial"/>
              <a:cs typeface="Arial"/>
            </a:endParaRPr>
          </a:p>
          <a:p>
            <a:pPr marR="4483" algn="r">
              <a:spcBef>
                <a:spcPts val="383"/>
              </a:spcBef>
            </a:pPr>
            <a:r>
              <a:rPr sz="1191" spc="-44" dirty="0">
                <a:latin typeface="Arial"/>
                <a:cs typeface="Arial"/>
              </a:rPr>
              <a:t>B</a:t>
            </a:r>
            <a:endParaRPr sz="1191" dirty="0">
              <a:latin typeface="Arial"/>
              <a:cs typeface="Arial"/>
            </a:endParaRPr>
          </a:p>
        </p:txBody>
      </p:sp>
      <p:sp>
        <p:nvSpPr>
          <p:cNvPr id="5" name="Subtitle 12">
            <a:extLst>
              <a:ext uri="{FF2B5EF4-FFF2-40B4-BE49-F238E27FC236}">
                <a16:creationId xmlns:a16="http://schemas.microsoft.com/office/drawing/2014/main" id="{15BAE01A-33DF-2C7E-B4A4-5997533BB5DB}"/>
              </a:ext>
            </a:extLst>
          </p:cNvPr>
          <p:cNvSpPr txBox="1">
            <a:spLocks/>
          </p:cNvSpPr>
          <p:nvPr/>
        </p:nvSpPr>
        <p:spPr>
          <a:xfrm>
            <a:off x="2389239" y="186087"/>
            <a:ext cx="6361471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Transformer Configurations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BEC551-EB2B-3A14-508D-1D0227D3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3FD31B0F-386F-D0E3-A314-1A6B3183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145" y="1119691"/>
            <a:ext cx="3753971" cy="11867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endParaRPr lang="en-US" sz="882" b="1" u="sng" dirty="0">
              <a:uFill>
                <a:solidFill>
                  <a:srgbClr val="000000"/>
                </a:solidFill>
              </a:uFill>
              <a:latin typeface="Arial Unicode MS"/>
              <a:cs typeface="Arial"/>
            </a:endParaRPr>
          </a:p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sz="1059" b="1" dirty="0">
                <a:latin typeface="Arial"/>
                <a:cs typeface="Arial"/>
              </a:rPr>
              <a:t>Metering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Two-</a:t>
            </a:r>
            <a:r>
              <a:rPr sz="1059" b="1" dirty="0">
                <a:latin typeface="Arial"/>
                <a:cs typeface="Arial"/>
              </a:rPr>
              <a:t>Wire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Single-</a:t>
            </a:r>
            <a:r>
              <a:rPr sz="1059" b="1" dirty="0">
                <a:latin typeface="Arial"/>
                <a:cs typeface="Arial"/>
              </a:rPr>
              <a:t>Phase</a:t>
            </a:r>
            <a:r>
              <a:rPr sz="1059" b="1" spc="-18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Services</a:t>
            </a:r>
            <a:endParaRPr sz="1059" dirty="0">
              <a:latin typeface="Arial"/>
              <a:cs typeface="Arial"/>
            </a:endParaRPr>
          </a:p>
          <a:p>
            <a:pPr marL="43145" marR="207880">
              <a:lnSpc>
                <a:spcPts val="971"/>
              </a:lnSpc>
              <a:spcBef>
                <a:spcPts val="349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was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quite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several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decades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ago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residential </a:t>
            </a:r>
            <a:r>
              <a:rPr sz="971" dirty="0">
                <a:latin typeface="Times New Roman"/>
                <a:cs typeface="Times New Roman"/>
              </a:rPr>
              <a:t>services.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Today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it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seen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only 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special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cases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such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metering</a:t>
            </a:r>
            <a:r>
              <a:rPr sz="971" spc="-9" dirty="0">
                <a:latin typeface="Times New Roman"/>
                <a:cs typeface="Times New Roman"/>
              </a:rPr>
              <a:t> traffic </a:t>
            </a:r>
            <a:r>
              <a:rPr sz="971" dirty="0">
                <a:latin typeface="Times New Roman"/>
                <a:cs typeface="Times New Roman"/>
              </a:rPr>
              <a:t>lights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other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small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standalone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applications.</a:t>
            </a:r>
            <a:endParaRPr sz="971" dirty="0">
              <a:latin typeface="Times New Roman"/>
              <a:cs typeface="Times New Roman"/>
            </a:endParaRPr>
          </a:p>
          <a:p>
            <a:pPr>
              <a:spcBef>
                <a:spcPts val="962"/>
              </a:spcBef>
            </a:pPr>
            <a:endParaRPr sz="971" dirty="0">
              <a:latin typeface="Times New Roman"/>
              <a:cs typeface="Times New Roman"/>
            </a:endParaRPr>
          </a:p>
          <a:p>
            <a:pPr marL="63317"/>
            <a:r>
              <a:rPr sz="1059" b="1" dirty="0">
                <a:latin typeface="Arial"/>
                <a:cs typeface="Arial"/>
              </a:rPr>
              <a:t>Meter</a:t>
            </a:r>
            <a:r>
              <a:rPr sz="1059" b="1" spc="-4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Forms</a:t>
            </a:r>
            <a:endParaRPr sz="1059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48033"/>
              </p:ext>
            </p:extLst>
          </p:nvPr>
        </p:nvGraphicFramePr>
        <p:xfrm>
          <a:off x="566521" y="2430556"/>
          <a:ext cx="3722593" cy="809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22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Contained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1S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Transformer-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3S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0140" y="4164683"/>
            <a:ext cx="1725863" cy="16473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82062" y="3855286"/>
            <a:ext cx="1394572" cy="3914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722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Distribution</a:t>
            </a:r>
            <a:r>
              <a:rPr sz="882" b="1" spc="-3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882">
              <a:latin typeface="Arial"/>
              <a:cs typeface="Arial"/>
            </a:endParaRPr>
          </a:p>
          <a:p>
            <a:pPr marL="11206">
              <a:spcBef>
                <a:spcPts val="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2W</a:t>
            </a:r>
            <a:endParaRPr sz="706">
              <a:latin typeface="Arial Unicode MS"/>
              <a:cs typeface="Arial Unicode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814" y="3691977"/>
            <a:ext cx="2763838" cy="11314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06066" y="3387761"/>
            <a:ext cx="2033868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spc="-9" dirty="0">
                <a:latin typeface="Arial"/>
                <a:cs typeface="Arial"/>
              </a:rPr>
              <a:t>Single-</a:t>
            </a:r>
            <a:r>
              <a:rPr sz="882" b="1" dirty="0">
                <a:latin typeface="Arial"/>
                <a:cs typeface="Arial"/>
              </a:rPr>
              <a:t>Phase</a:t>
            </a:r>
            <a:r>
              <a:rPr sz="882" b="1" spc="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Two-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251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1P-</a:t>
            </a:r>
            <a:r>
              <a:rPr sz="882" b="1" dirty="0">
                <a:latin typeface="Arial"/>
                <a:cs typeface="Arial"/>
              </a:rPr>
              <a:t>2W</a:t>
            </a:r>
            <a:r>
              <a:rPr sz="882" b="1" spc="9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(120V)</a:t>
            </a:r>
            <a:endParaRPr sz="882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23858"/>
              </p:ext>
            </p:extLst>
          </p:nvPr>
        </p:nvGraphicFramePr>
        <p:xfrm>
          <a:off x="6121325" y="5881781"/>
          <a:ext cx="1817592" cy="382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btitle 12">
            <a:extLst>
              <a:ext uri="{FF2B5EF4-FFF2-40B4-BE49-F238E27FC236}">
                <a16:creationId xmlns:a16="http://schemas.microsoft.com/office/drawing/2014/main" id="{751CAD08-44AF-879F-BCBC-82C42D45E5D7}"/>
              </a:ext>
            </a:extLst>
          </p:cNvPr>
          <p:cNvSpPr txBox="1">
            <a:spLocks/>
          </p:cNvSpPr>
          <p:nvPr/>
        </p:nvSpPr>
        <p:spPr>
          <a:xfrm>
            <a:off x="3904652" y="186087"/>
            <a:ext cx="4846058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Metering Service Types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D7BA7F-885D-8C26-21C4-E430F2BE3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940B7-6C38-AD00-CA86-2F21D583E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7053" y="1357032"/>
            <a:ext cx="1199590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21888" marR="4483" indent="-211242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1S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4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1V 1I </a:t>
            </a:r>
            <a:r>
              <a:rPr sz="882" b="1" spc="-22" dirty="0">
                <a:latin typeface="Arial"/>
                <a:cs typeface="Arial"/>
              </a:rPr>
              <a:t>2W) </a:t>
            </a:r>
            <a:r>
              <a:rPr sz="882" b="1" dirty="0">
                <a:latin typeface="Arial"/>
                <a:cs typeface="Arial"/>
              </a:rPr>
              <a:t>Sel-</a:t>
            </a:r>
            <a:r>
              <a:rPr sz="882" b="1" spc="-9" dirty="0">
                <a:latin typeface="Arial"/>
                <a:cs typeface="Arial"/>
              </a:rPr>
              <a:t>Contained</a:t>
            </a:r>
            <a:endParaRPr sz="882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77" y="1718541"/>
            <a:ext cx="1634829" cy="2224469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4947"/>
              </p:ext>
            </p:extLst>
          </p:nvPr>
        </p:nvGraphicFramePr>
        <p:xfrm>
          <a:off x="2335267" y="1728620"/>
          <a:ext cx="1814232" cy="382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121911" y="2682261"/>
            <a:ext cx="263338" cy="40901"/>
          </a:xfrm>
          <a:custGeom>
            <a:avLst/>
            <a:gdLst/>
            <a:ahLst/>
            <a:cxnLst/>
            <a:rect l="l" t="t" r="r" b="b"/>
            <a:pathLst>
              <a:path w="298450" h="46355">
                <a:moveTo>
                  <a:pt x="237191" y="0"/>
                </a:moveTo>
                <a:lnTo>
                  <a:pt x="246905" y="17158"/>
                </a:lnTo>
                <a:lnTo>
                  <a:pt x="0" y="17158"/>
                </a:lnTo>
                <a:lnTo>
                  <a:pt x="0" y="28766"/>
                </a:lnTo>
                <a:lnTo>
                  <a:pt x="246905" y="28766"/>
                </a:lnTo>
                <a:lnTo>
                  <a:pt x="237191" y="45925"/>
                </a:lnTo>
                <a:lnTo>
                  <a:pt x="298227" y="22962"/>
                </a:lnTo>
                <a:lnTo>
                  <a:pt x="237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557320" y="2682261"/>
            <a:ext cx="221316" cy="40901"/>
          </a:xfrm>
          <a:custGeom>
            <a:avLst/>
            <a:gdLst/>
            <a:ahLst/>
            <a:cxnLst/>
            <a:rect l="l" t="t" r="r" b="b"/>
            <a:pathLst>
              <a:path w="250825" h="46355">
                <a:moveTo>
                  <a:pt x="189700" y="0"/>
                </a:moveTo>
                <a:lnTo>
                  <a:pt x="199053" y="17158"/>
                </a:lnTo>
                <a:lnTo>
                  <a:pt x="0" y="17158"/>
                </a:lnTo>
                <a:lnTo>
                  <a:pt x="0" y="28766"/>
                </a:lnTo>
                <a:lnTo>
                  <a:pt x="199053" y="28766"/>
                </a:lnTo>
                <a:lnTo>
                  <a:pt x="189700" y="45925"/>
                </a:lnTo>
                <a:lnTo>
                  <a:pt x="250722" y="22962"/>
                </a:lnTo>
                <a:lnTo>
                  <a:pt x="18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2361264" y="2147944"/>
            <a:ext cx="1760444" cy="1751242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 marR="15129">
              <a:lnSpc>
                <a:spcPct val="83400"/>
              </a:lnSpc>
              <a:spcBef>
                <a:spcPts val="278"/>
              </a:spcBef>
            </a:pPr>
            <a:r>
              <a:rPr sz="971" dirty="0">
                <a:latin typeface="Times New Roman"/>
                <a:cs typeface="Times New Roman"/>
              </a:rPr>
              <a:t>This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self-contained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for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9" dirty="0">
                <a:latin typeface="Times New Roman"/>
                <a:cs typeface="Times New Roman"/>
              </a:rPr>
              <a:t> two-</a:t>
            </a:r>
            <a:r>
              <a:rPr sz="971" dirty="0">
                <a:latin typeface="Times New Roman"/>
                <a:cs typeface="Times New Roman"/>
              </a:rPr>
              <a:t>wire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service.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equation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power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is:</a:t>
            </a:r>
            <a:endParaRPr sz="971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971">
              <a:latin typeface="Times New Roman"/>
              <a:cs typeface="Times New Roman"/>
            </a:endParaRPr>
          </a:p>
          <a:p>
            <a:pPr marL="289127"/>
            <a:r>
              <a:rPr sz="1588" i="1" spc="357" dirty="0">
                <a:latin typeface="Times New Roman"/>
                <a:cs typeface="Times New Roman"/>
              </a:rPr>
              <a:t>P</a:t>
            </a:r>
            <a:r>
              <a:rPr sz="1588" i="1" spc="180" dirty="0">
                <a:latin typeface="Times New Roman"/>
                <a:cs typeface="Times New Roman"/>
              </a:rPr>
              <a:t> </a:t>
            </a:r>
            <a:r>
              <a:rPr sz="1588" spc="410" dirty="0">
                <a:latin typeface="Symbol"/>
                <a:cs typeface="Symbol"/>
              </a:rPr>
              <a:t></a:t>
            </a:r>
            <a:r>
              <a:rPr sz="1588" spc="-44" dirty="0">
                <a:latin typeface="Times New Roman"/>
                <a:cs typeface="Times New Roman"/>
              </a:rPr>
              <a:t> </a:t>
            </a:r>
            <a:r>
              <a:rPr sz="1588" i="1" spc="300" dirty="0">
                <a:latin typeface="Times New Roman"/>
                <a:cs typeface="Times New Roman"/>
              </a:rPr>
              <a:t>Va</a:t>
            </a:r>
            <a:r>
              <a:rPr sz="1588" i="1" spc="-26" dirty="0">
                <a:latin typeface="Times New Roman"/>
                <a:cs typeface="Times New Roman"/>
              </a:rPr>
              <a:t> </a:t>
            </a:r>
            <a:r>
              <a:rPr sz="1588" spc="-684" dirty="0">
                <a:latin typeface="Symbol"/>
                <a:cs typeface="Symbol"/>
              </a:rPr>
              <a:t></a:t>
            </a:r>
            <a:r>
              <a:rPr sz="1588" spc="9" dirty="0">
                <a:latin typeface="Times New Roman"/>
                <a:cs typeface="Times New Roman"/>
              </a:rPr>
              <a:t> </a:t>
            </a:r>
            <a:r>
              <a:rPr sz="1588" i="1" spc="163" dirty="0">
                <a:latin typeface="Times New Roman"/>
                <a:cs typeface="Times New Roman"/>
              </a:rPr>
              <a:t>Ia</a:t>
            </a:r>
            <a:endParaRPr sz="1588">
              <a:latin typeface="Times New Roman"/>
              <a:cs typeface="Times New Roman"/>
            </a:endParaRPr>
          </a:p>
          <a:p>
            <a:pPr marL="11206" marR="148486">
              <a:lnSpc>
                <a:spcPct val="95700"/>
              </a:lnSpc>
              <a:spcBef>
                <a:spcPts val="1019"/>
              </a:spcBef>
            </a:pPr>
            <a:r>
              <a:rPr sz="882" dirty="0">
                <a:latin typeface="Times New Roman"/>
                <a:cs typeface="Times New Roman"/>
              </a:rPr>
              <a:t>Note: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This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is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vector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dot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product </a:t>
            </a:r>
            <a:r>
              <a:rPr sz="882" dirty="0">
                <a:latin typeface="Times New Roman"/>
                <a:cs typeface="Times New Roman"/>
              </a:rPr>
              <a:t>of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the</a:t>
            </a:r>
            <a:r>
              <a:rPr sz="882" spc="-18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voltage</a:t>
            </a:r>
            <a:r>
              <a:rPr sz="882" spc="-22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phasor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dirty="0">
                <a:latin typeface="Times New Roman"/>
                <a:cs typeface="Times New Roman"/>
              </a:rPr>
              <a:t>and</a:t>
            </a:r>
            <a:r>
              <a:rPr sz="882" spc="-13" dirty="0">
                <a:latin typeface="Times New Roman"/>
                <a:cs typeface="Times New Roman"/>
              </a:rPr>
              <a:t> </a:t>
            </a:r>
            <a:r>
              <a:rPr sz="882" spc="-9" dirty="0">
                <a:latin typeface="Times New Roman"/>
                <a:cs typeface="Times New Roman"/>
              </a:rPr>
              <a:t>current phasor.</a:t>
            </a:r>
            <a:endParaRPr sz="882">
              <a:latin typeface="Times New Roman"/>
              <a:cs typeface="Times New Roman"/>
            </a:endParaRPr>
          </a:p>
          <a:p>
            <a:pPr>
              <a:spcBef>
                <a:spcPts val="340"/>
              </a:spcBef>
            </a:pPr>
            <a:endParaRPr sz="882">
              <a:latin typeface="Times New Roman"/>
              <a:cs typeface="Times New Roman"/>
            </a:endParaRPr>
          </a:p>
          <a:p>
            <a:pPr marL="11206" marR="4483">
              <a:lnSpc>
                <a:spcPts val="971"/>
              </a:lnSpc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phasor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identical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to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the </a:t>
            </a:r>
            <a:r>
              <a:rPr sz="971" dirty="0">
                <a:latin typeface="Times New Roman"/>
                <a:cs typeface="Times New Roman"/>
              </a:rPr>
              <a:t>distribution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phasor.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0652" y="1515036"/>
            <a:ext cx="795057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Meter</a:t>
            </a:r>
            <a:r>
              <a:rPr sz="882" b="1" spc="-22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8050" y="3436717"/>
            <a:ext cx="1634687" cy="26577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22294" y="2979678"/>
            <a:ext cx="1199590" cy="27684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95255" marR="4483" indent="-84049">
              <a:lnSpc>
                <a:spcPts val="1015"/>
              </a:lnSpc>
              <a:spcBef>
                <a:spcPts val="159"/>
              </a:spcBef>
            </a:pPr>
            <a:r>
              <a:rPr sz="882" b="1" dirty="0">
                <a:latin typeface="Arial"/>
                <a:cs typeface="Arial"/>
              </a:rPr>
              <a:t>3S</a:t>
            </a:r>
            <a:r>
              <a:rPr sz="882" b="1" spc="-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(Blondel</a:t>
            </a:r>
            <a:r>
              <a:rPr sz="882" b="1" spc="243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1V 1I </a:t>
            </a:r>
            <a:r>
              <a:rPr sz="882" b="1" spc="-22" dirty="0">
                <a:latin typeface="Arial"/>
                <a:cs typeface="Arial"/>
              </a:rPr>
              <a:t>2W) </a:t>
            </a:r>
            <a:r>
              <a:rPr sz="882" b="1" spc="-9" dirty="0">
                <a:latin typeface="Arial"/>
                <a:cs typeface="Arial"/>
              </a:rPr>
              <a:t>Transformer-</a:t>
            </a:r>
            <a:r>
              <a:rPr sz="882" b="1" spc="-18" dirty="0">
                <a:latin typeface="Arial"/>
                <a:cs typeface="Arial"/>
              </a:rPr>
              <a:t>Rated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8152" y="3308340"/>
            <a:ext cx="1686581" cy="16245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951010" y="3265393"/>
            <a:ext cx="295835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2W</a:t>
            </a:r>
            <a:endParaRPr sz="706">
              <a:latin typeface="Arial Unicode MS"/>
              <a:cs typeface="Arial Unicode MS"/>
            </a:endParaRPr>
          </a:p>
        </p:txBody>
      </p:sp>
      <p:sp>
        <p:nvSpPr>
          <p:cNvPr id="3" name="Subtitle 12">
            <a:extLst>
              <a:ext uri="{FF2B5EF4-FFF2-40B4-BE49-F238E27FC236}">
                <a16:creationId xmlns:a16="http://schemas.microsoft.com/office/drawing/2014/main" id="{85F244BE-800F-0767-ECCA-23AF7F29BE01}"/>
              </a:ext>
            </a:extLst>
          </p:cNvPr>
          <p:cNvSpPr txBox="1">
            <a:spLocks/>
          </p:cNvSpPr>
          <p:nvPr/>
        </p:nvSpPr>
        <p:spPr>
          <a:xfrm>
            <a:off x="3904652" y="186087"/>
            <a:ext cx="4846058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Metering Service Types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D9742C-974F-FFCA-2CF8-C4045D95E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7A57D1-8688-80DC-2871-E52A7B428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475" y="1698577"/>
            <a:ext cx="3753971" cy="128704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742404" algn="l"/>
              </a:tabLst>
            </a:pPr>
            <a:r>
              <a:rPr sz="1059" b="1" dirty="0">
                <a:latin typeface="Arial"/>
                <a:cs typeface="Arial"/>
              </a:rPr>
              <a:t>Metering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Three-</a:t>
            </a:r>
            <a:r>
              <a:rPr sz="1059" b="1" dirty="0">
                <a:latin typeface="Arial"/>
                <a:cs typeface="Arial"/>
              </a:rPr>
              <a:t>Wire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Single-</a:t>
            </a:r>
            <a:r>
              <a:rPr sz="1059" b="1" dirty="0">
                <a:latin typeface="Arial"/>
                <a:cs typeface="Arial"/>
              </a:rPr>
              <a:t>Phase</a:t>
            </a:r>
            <a:r>
              <a:rPr sz="1059" b="1" spc="-13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Services</a:t>
            </a:r>
            <a:endParaRPr sz="1059" dirty="0">
              <a:latin typeface="Arial"/>
              <a:cs typeface="Arial"/>
            </a:endParaRPr>
          </a:p>
          <a:p>
            <a:pPr marL="43145" marR="117108">
              <a:lnSpc>
                <a:spcPct val="83300"/>
              </a:lnSpc>
              <a:spcBef>
                <a:spcPts val="349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120/240V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most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commonly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for </a:t>
            </a:r>
            <a:r>
              <a:rPr sz="971" dirty="0">
                <a:latin typeface="Times New Roman"/>
                <a:cs typeface="Times New Roman"/>
              </a:rPr>
              <a:t>US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residential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customers.</a:t>
            </a:r>
            <a:r>
              <a:rPr sz="971" spc="221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three-wire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120/208V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(network)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service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22" dirty="0">
                <a:latin typeface="Times New Roman"/>
                <a:cs typeface="Times New Roman"/>
              </a:rPr>
              <a:t>is </a:t>
            </a:r>
            <a:r>
              <a:rPr sz="971" dirty="0">
                <a:latin typeface="Times New Roman"/>
                <a:cs typeface="Times New Roman"/>
              </a:rPr>
              <a:t>commonly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light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commercial</a:t>
            </a:r>
            <a:r>
              <a:rPr sz="971" spc="-22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applications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where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8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transformer </a:t>
            </a:r>
            <a:r>
              <a:rPr sz="971" dirty="0">
                <a:latin typeface="Times New Roman"/>
                <a:cs typeface="Times New Roman"/>
              </a:rPr>
              <a:t>bank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is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four-wire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wye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bank.</a:t>
            </a:r>
            <a:r>
              <a:rPr sz="971" spc="22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both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and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Non-Blondel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9" dirty="0">
                <a:latin typeface="Times New Roman"/>
                <a:cs typeface="Times New Roman"/>
              </a:rPr>
              <a:t> available.</a:t>
            </a:r>
            <a:endParaRPr sz="971" dirty="0">
              <a:latin typeface="Times New Roman"/>
              <a:cs typeface="Times New Roman"/>
            </a:endParaRPr>
          </a:p>
          <a:p>
            <a:pPr marL="63317">
              <a:spcBef>
                <a:spcPts val="534"/>
              </a:spcBef>
            </a:pPr>
            <a:endParaRPr lang="en-US" sz="1059" b="1" dirty="0">
              <a:latin typeface="Arial"/>
              <a:cs typeface="Arial"/>
            </a:endParaRPr>
          </a:p>
          <a:p>
            <a:pPr marL="63317">
              <a:spcBef>
                <a:spcPts val="534"/>
              </a:spcBef>
            </a:pPr>
            <a:r>
              <a:rPr sz="1059" b="1" dirty="0">
                <a:latin typeface="Arial"/>
                <a:cs typeface="Arial"/>
              </a:rPr>
              <a:t>Meter</a:t>
            </a:r>
            <a:r>
              <a:rPr sz="1059" b="1" spc="-4" dirty="0">
                <a:latin typeface="Arial"/>
                <a:cs typeface="Arial"/>
              </a:rPr>
              <a:t> </a:t>
            </a:r>
            <a:r>
              <a:rPr sz="1059" b="1" spc="-9" dirty="0">
                <a:latin typeface="Arial"/>
                <a:cs typeface="Arial"/>
              </a:rPr>
              <a:t>Forms</a:t>
            </a:r>
            <a:endParaRPr sz="1059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60796"/>
              </p:ext>
            </p:extLst>
          </p:nvPr>
        </p:nvGraphicFramePr>
        <p:xfrm>
          <a:off x="284853" y="3063348"/>
          <a:ext cx="3722593" cy="809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Blondel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Compliant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55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22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Self-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Contained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12S,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13S,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25S,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32S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2S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Transformer-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5S,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26S,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45S,</a:t>
                      </a:r>
                      <a:r>
                        <a:rPr sz="9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Arial Unicode MS"/>
                          <a:cs typeface="Arial Unicode MS"/>
                        </a:rPr>
                        <a:t>56S,</a:t>
                      </a:r>
                      <a:r>
                        <a:rPr sz="9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66S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25" dirty="0">
                          <a:latin typeface="Arial Unicode MS"/>
                          <a:cs typeface="Arial Unicode MS"/>
                        </a:rPr>
                        <a:t>4S</a:t>
                      </a:r>
                      <a:endParaRPr sz="9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7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604217" y="1944886"/>
            <a:ext cx="2377328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spc="-9" dirty="0">
                <a:latin typeface="Arial"/>
                <a:cs typeface="Arial"/>
              </a:rPr>
              <a:t>Single-</a:t>
            </a:r>
            <a:r>
              <a:rPr sz="882" b="1" dirty="0">
                <a:latin typeface="Arial"/>
                <a:cs typeface="Arial"/>
              </a:rPr>
              <a:t>Phase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Three-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1P-3W </a:t>
            </a:r>
            <a:r>
              <a:rPr sz="882" b="1" spc="-9" dirty="0">
                <a:latin typeface="Arial"/>
                <a:cs typeface="Arial"/>
              </a:rPr>
              <a:t>(120V/240V)</a:t>
            </a:r>
            <a:endParaRPr sz="882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589" y="2432586"/>
            <a:ext cx="2807486" cy="10585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2323" y="4593913"/>
            <a:ext cx="1636121" cy="1565448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73643"/>
              </p:ext>
            </p:extLst>
          </p:nvPr>
        </p:nvGraphicFramePr>
        <p:xfrm>
          <a:off x="3479950" y="5176575"/>
          <a:ext cx="1879787" cy="603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063902" y="3899284"/>
            <a:ext cx="295835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3W</a:t>
            </a:r>
            <a:endParaRPr sz="706" dirty="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6309" y="3858394"/>
            <a:ext cx="112507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Distribution</a:t>
            </a:r>
            <a:r>
              <a:rPr sz="882" b="1" spc="-3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6766" y="4204774"/>
            <a:ext cx="527237" cy="2677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037"/>
              </a:lnSpc>
              <a:spcBef>
                <a:spcPts val="88"/>
              </a:spcBef>
            </a:pPr>
            <a:r>
              <a:rPr sz="882" spc="-9" dirty="0">
                <a:latin typeface="Times New Roman"/>
                <a:cs typeface="Times New Roman"/>
              </a:rPr>
              <a:t>1P-</a:t>
            </a:r>
            <a:r>
              <a:rPr sz="882" spc="-22" dirty="0">
                <a:latin typeface="Times New Roman"/>
                <a:cs typeface="Times New Roman"/>
              </a:rPr>
              <a:t>3W</a:t>
            </a:r>
            <a:endParaRPr sz="882" dirty="0">
              <a:latin typeface="Times New Roman"/>
              <a:cs typeface="Times New Roman"/>
            </a:endParaRPr>
          </a:p>
          <a:p>
            <a:pPr marL="11206">
              <a:lnSpc>
                <a:spcPts val="1037"/>
              </a:lnSpc>
            </a:pPr>
            <a:r>
              <a:rPr sz="882" spc="-9" dirty="0">
                <a:latin typeface="Times New Roman"/>
                <a:cs typeface="Times New Roman"/>
              </a:rPr>
              <a:t>Residential</a:t>
            </a:r>
            <a:endParaRPr sz="882" dirty="0">
              <a:latin typeface="Times New Roman"/>
              <a:cs typeface="Times New Roman"/>
            </a:endParaRPr>
          </a:p>
        </p:txBody>
      </p:sp>
      <p:sp>
        <p:nvSpPr>
          <p:cNvPr id="4" name="Subtitle 12">
            <a:extLst>
              <a:ext uri="{FF2B5EF4-FFF2-40B4-BE49-F238E27FC236}">
                <a16:creationId xmlns:a16="http://schemas.microsoft.com/office/drawing/2014/main" id="{832A0D1F-ACFC-8B5B-9A82-1F9919E75812}"/>
              </a:ext>
            </a:extLst>
          </p:cNvPr>
          <p:cNvSpPr txBox="1">
            <a:spLocks/>
          </p:cNvSpPr>
          <p:nvPr/>
        </p:nvSpPr>
        <p:spPr>
          <a:xfrm>
            <a:off x="3904652" y="186087"/>
            <a:ext cx="4846058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Metering Service Types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981746-E01A-286F-A563-902D10238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C3AAE9-7439-ED0A-70BA-947DC6777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5014" y="818876"/>
            <a:ext cx="3753971" cy="4495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  <a:tabLst>
                <a:tab pos="1925273" algn="l"/>
              </a:tabLst>
            </a:pPr>
            <a:endParaRPr sz="882" dirty="0">
              <a:latin typeface="Arial Unicode MS"/>
              <a:cs typeface="Arial Unicode MS"/>
            </a:endParaRPr>
          </a:p>
          <a:p>
            <a:pPr marR="12887" algn="ctr">
              <a:spcBef>
                <a:spcPts val="1315"/>
              </a:spcBef>
            </a:pPr>
            <a:r>
              <a:rPr sz="882" b="1" spc="-9" dirty="0">
                <a:latin typeface="Arial"/>
                <a:cs typeface="Arial"/>
              </a:rPr>
              <a:t>Single-</a:t>
            </a:r>
            <a:r>
              <a:rPr sz="882" b="1" dirty="0">
                <a:latin typeface="Arial"/>
                <a:cs typeface="Arial"/>
              </a:rPr>
              <a:t>Phase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Three-</a:t>
            </a:r>
            <a:r>
              <a:rPr sz="882" b="1" dirty="0">
                <a:latin typeface="Arial"/>
                <a:cs typeface="Arial"/>
              </a:rPr>
              <a:t>Wire</a:t>
            </a:r>
            <a:r>
              <a:rPr sz="882" b="1" spc="4" dirty="0">
                <a:latin typeface="Arial"/>
                <a:cs typeface="Arial"/>
              </a:rPr>
              <a:t> </a:t>
            </a:r>
            <a:r>
              <a:rPr sz="882" b="1" dirty="0">
                <a:latin typeface="Arial"/>
                <a:cs typeface="Arial"/>
              </a:rPr>
              <a:t>1P-3W </a:t>
            </a:r>
            <a:r>
              <a:rPr sz="882" b="1" spc="-9" dirty="0">
                <a:latin typeface="Arial"/>
                <a:cs typeface="Arial"/>
              </a:rPr>
              <a:t>(120V/208V)</a:t>
            </a:r>
            <a:endParaRPr sz="882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6" y="1431271"/>
            <a:ext cx="3206104" cy="11743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1664" y="3117564"/>
            <a:ext cx="1681522" cy="16021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59889" y="2704565"/>
            <a:ext cx="1125071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882" b="1" dirty="0">
                <a:latin typeface="Arial"/>
                <a:cs typeface="Arial"/>
              </a:rPr>
              <a:t>Distribution</a:t>
            </a:r>
            <a:r>
              <a:rPr sz="882" b="1" spc="-35" dirty="0">
                <a:latin typeface="Arial"/>
                <a:cs typeface="Arial"/>
              </a:rPr>
              <a:t> </a:t>
            </a:r>
            <a:r>
              <a:rPr sz="882" b="1" spc="-9" dirty="0">
                <a:latin typeface="Arial"/>
                <a:cs typeface="Arial"/>
              </a:rPr>
              <a:t>Phasors</a:t>
            </a:r>
            <a:endParaRPr sz="882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1241"/>
              </p:ext>
            </p:extLst>
          </p:nvPr>
        </p:nvGraphicFramePr>
        <p:xfrm>
          <a:off x="3723355" y="5065761"/>
          <a:ext cx="1879787" cy="603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Phase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V(p-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n)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latin typeface="Times New Roman"/>
                          <a:cs typeface="Times New Roman"/>
                        </a:rPr>
                        <a:t>I(x-</a:t>
                      </a:r>
                      <a:r>
                        <a:rPr sz="800" b="1" spc="-25" dirty="0">
                          <a:latin typeface="Times New Roman"/>
                          <a:cs typeface="Times New Roman"/>
                        </a:rPr>
                        <a:t>y)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-50" dirty="0">
                          <a:latin typeface="Times New Roman"/>
                          <a:cs typeface="Times New Roman"/>
                        </a:rPr>
                        <a:t>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25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50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5" dirty="0">
                          <a:solidFill>
                            <a:srgbClr val="EC2939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6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082177" y="5867659"/>
            <a:ext cx="3080496" cy="447849"/>
          </a:xfrm>
          <a:prstGeom prst="rect">
            <a:avLst/>
          </a:prstGeom>
        </p:spPr>
        <p:txBody>
          <a:bodyPr vert="horz" wrap="square" lIns="0" tIns="17369" rIns="0" bIns="0" rtlCol="0">
            <a:spAutoFit/>
          </a:bodyPr>
          <a:lstStyle/>
          <a:p>
            <a:pPr marL="11206" marR="4483">
              <a:lnSpc>
                <a:spcPct val="95700"/>
              </a:lnSpc>
              <a:spcBef>
                <a:spcPts val="137"/>
              </a:spcBef>
            </a:pP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non-</a:t>
            </a:r>
            <a:r>
              <a:rPr sz="971" dirty="0">
                <a:latin typeface="Times New Roman"/>
                <a:cs typeface="Times New Roman"/>
              </a:rPr>
              <a:t>Blondel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meters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which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are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often used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for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9" dirty="0">
                <a:latin typeface="Times New Roman"/>
                <a:cs typeface="Times New Roman"/>
              </a:rPr>
              <a:t> 1P-</a:t>
            </a:r>
            <a:r>
              <a:rPr sz="971" spc="-31" dirty="0">
                <a:latin typeface="Times New Roman"/>
                <a:cs typeface="Times New Roman"/>
              </a:rPr>
              <a:t>3W </a:t>
            </a:r>
            <a:r>
              <a:rPr sz="971" dirty="0">
                <a:latin typeface="Times New Roman"/>
                <a:cs typeface="Times New Roman"/>
              </a:rPr>
              <a:t>Residential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configuration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should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never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be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used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in</a:t>
            </a:r>
            <a:r>
              <a:rPr sz="971" spc="-9" dirty="0">
                <a:latin typeface="Times New Roman"/>
                <a:cs typeface="Times New Roman"/>
              </a:rPr>
              <a:t> </a:t>
            </a:r>
            <a:r>
              <a:rPr sz="971" dirty="0">
                <a:latin typeface="Times New Roman"/>
                <a:cs typeface="Times New Roman"/>
              </a:rPr>
              <a:t>the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network application.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3746" y="3127332"/>
            <a:ext cx="295835" cy="1193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706" spc="-9" dirty="0">
                <a:latin typeface="Arial Unicode MS"/>
                <a:cs typeface="Arial Unicode MS"/>
              </a:rPr>
              <a:t>1P-</a:t>
            </a:r>
            <a:r>
              <a:rPr sz="706" spc="-22" dirty="0">
                <a:latin typeface="Arial Unicode MS"/>
                <a:cs typeface="Arial Unicode MS"/>
              </a:rPr>
              <a:t>3W</a:t>
            </a:r>
            <a:endParaRPr sz="706" dirty="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3142" y="3158371"/>
            <a:ext cx="415177" cy="26779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037"/>
              </a:lnSpc>
              <a:spcBef>
                <a:spcPts val="88"/>
              </a:spcBef>
            </a:pPr>
            <a:r>
              <a:rPr sz="882" spc="-9" dirty="0">
                <a:latin typeface="Times New Roman"/>
                <a:cs typeface="Times New Roman"/>
              </a:rPr>
              <a:t>1P-</a:t>
            </a:r>
            <a:r>
              <a:rPr sz="882" spc="-31" dirty="0">
                <a:latin typeface="Times New Roman"/>
                <a:cs typeface="Times New Roman"/>
              </a:rPr>
              <a:t>3W</a:t>
            </a:r>
            <a:endParaRPr sz="882" dirty="0">
              <a:latin typeface="Times New Roman"/>
              <a:cs typeface="Times New Roman"/>
            </a:endParaRPr>
          </a:p>
          <a:p>
            <a:pPr marL="11206">
              <a:lnSpc>
                <a:spcPts val="1037"/>
              </a:lnSpc>
            </a:pPr>
            <a:r>
              <a:rPr sz="882" spc="-9" dirty="0">
                <a:latin typeface="Times New Roman"/>
                <a:cs typeface="Times New Roman"/>
              </a:rPr>
              <a:t>Network</a:t>
            </a:r>
            <a:endParaRPr sz="882" dirty="0">
              <a:latin typeface="Times New Roman"/>
              <a:cs typeface="Times New Roman"/>
            </a:endParaRPr>
          </a:p>
        </p:txBody>
      </p:sp>
      <p:sp>
        <p:nvSpPr>
          <p:cNvPr id="4" name="Subtitle 12">
            <a:extLst>
              <a:ext uri="{FF2B5EF4-FFF2-40B4-BE49-F238E27FC236}">
                <a16:creationId xmlns:a16="http://schemas.microsoft.com/office/drawing/2014/main" id="{3C8031FE-22F7-F6EB-3DE7-A9D9B7AD1692}"/>
              </a:ext>
            </a:extLst>
          </p:cNvPr>
          <p:cNvSpPr txBox="1">
            <a:spLocks/>
          </p:cNvSpPr>
          <p:nvPr/>
        </p:nvSpPr>
        <p:spPr>
          <a:xfrm>
            <a:off x="3904652" y="186087"/>
            <a:ext cx="4846058" cy="674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FF0000"/>
                </a:solidFill>
              </a:rPr>
              <a:t>Metering Service Types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207086-73F1-2E11-260E-D1EC1AEE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D16D71-1B51-BEBE-A1ED-7AC52DA3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14536</TotalTime>
  <Words>3277</Words>
  <Application>Microsoft Macintosh PowerPoint</Application>
  <PresentationFormat>On-screen Show (4:3)</PresentationFormat>
  <Paragraphs>600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Unicode MS</vt:lpstr>
      <vt:lpstr>Brush Script MT</vt:lpstr>
      <vt:lpstr>Amasis MT Pro Medium</vt:lpstr>
      <vt:lpstr>Arial</vt:lpstr>
      <vt:lpstr>Arial Narrow</vt:lpstr>
      <vt:lpstr>Calibri</vt:lpstr>
      <vt:lpstr>Symbol</vt:lpstr>
      <vt:lpstr>Times New Roman</vt:lpstr>
      <vt:lpstr>Wingdings</vt:lpstr>
      <vt:lpstr>TESCO Template</vt:lpstr>
      <vt:lpstr>Distribution Services and Service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 and Demand Metering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Sandy Garcia</cp:lastModifiedBy>
  <cp:revision>64</cp:revision>
  <dcterms:created xsi:type="dcterms:W3CDTF">2021-12-30T15:47:27Z</dcterms:created>
  <dcterms:modified xsi:type="dcterms:W3CDTF">2024-07-19T20:43:43Z</dcterms:modified>
</cp:coreProperties>
</file>