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310" r:id="rId2"/>
    <p:sldId id="305" r:id="rId3"/>
    <p:sldId id="306" r:id="rId4"/>
    <p:sldId id="307" r:id="rId5"/>
    <p:sldId id="287" r:id="rId6"/>
    <p:sldId id="308" r:id="rId7"/>
    <p:sldId id="299" r:id="rId8"/>
    <p:sldId id="300" r:id="rId9"/>
    <p:sldId id="309" r:id="rId10"/>
    <p:sldId id="301" r:id="rId11"/>
    <p:sldId id="297" r:id="rId12"/>
    <p:sldId id="302" r:id="rId13"/>
    <p:sldId id="303" r:id="rId14"/>
    <p:sldId id="298" r:id="rId15"/>
    <p:sldId id="304" r:id="rId16"/>
    <p:sldId id="461" r:id="rId17"/>
    <p:sldId id="460" r:id="rId18"/>
  </p:sldIdLst>
  <p:sldSz cx="9144000" cy="5143500" type="screen16x9"/>
  <p:notesSz cx="6858000" cy="9144000"/>
  <p:embeddedFontLst>
    <p:embeddedFont>
      <p:font typeface="Sora" pitchFamily="2" charset="0"/>
      <p:regular r:id="rId20"/>
      <p:bold r:id="rId21"/>
    </p:embeddedFont>
    <p:embeddedFont>
      <p:font typeface="Sora Medium" pitchFamily="2" charset="0"/>
      <p:regular r:id="rId22"/>
      <p:bold r:id="rId23"/>
      <p:italic r:id="rId24"/>
      <p:boldItalic r:id="rId25"/>
    </p:embeddedFont>
    <p:embeddedFont>
      <p:font typeface="Sora SemiBold" pitchFamily="2" charset="0"/>
      <p:regular r:id="rId26"/>
      <p:bold r:id="rId27"/>
    </p:embeddedFont>
    <p:embeddedFont>
      <p:font typeface="Trebuchet MS" panose="020B070302020209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AA35E4-A00B-40A4-A476-A546515392A7}">
          <p14:sldIdLst>
            <p14:sldId id="310"/>
            <p14:sldId id="305"/>
            <p14:sldId id="306"/>
            <p14:sldId id="307"/>
            <p14:sldId id="287"/>
            <p14:sldId id="308"/>
            <p14:sldId id="299"/>
            <p14:sldId id="300"/>
            <p14:sldId id="309"/>
            <p14:sldId id="301"/>
            <p14:sldId id="297"/>
            <p14:sldId id="302"/>
            <p14:sldId id="303"/>
            <p14:sldId id="298"/>
            <p14:sldId id="304"/>
            <p14:sldId id="461"/>
            <p14:sldId id="460"/>
          </p14:sldIdLst>
        </p14:section>
      </p14:sectionLst>
    </p:ext>
    <p:ext uri="{EFAFB233-063F-42B5-8137-9DF3F51BA10A}">
      <p15:sldGuideLst xmlns:p15="http://schemas.microsoft.com/office/powerpoint/2012/main">
        <p15:guide id="1" orient="horz" pos="1404" userDrawn="1">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K02noq8od3PoihQ1SiCKTx3or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E0E"/>
    <a:srgbClr val="5F5F5F"/>
    <a:srgbClr val="EEEEEE"/>
    <a:srgbClr val="C9ABC9"/>
    <a:srgbClr val="26265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7" autoAdjust="0"/>
    <p:restoredTop sz="95238" autoAdjust="0"/>
  </p:normalViewPr>
  <p:slideViewPr>
    <p:cSldViewPr snapToGrid="0">
      <p:cViewPr varScale="1">
        <p:scale>
          <a:sx n="157" d="100"/>
          <a:sy n="157" d="100"/>
        </p:scale>
        <p:origin x="920" y="160"/>
      </p:cViewPr>
      <p:guideLst>
        <p:guide orient="horz" pos="14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Grid stability, cost, peer to peer, marketplace, lack of incentives for DER owners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Can solve a lot of utility problems</a:t>
            </a:r>
          </a:p>
        </p:txBody>
      </p:sp>
    </p:spTree>
    <p:extLst>
      <p:ext uri="{BB962C8B-B14F-4D97-AF65-F5344CB8AC3E}">
        <p14:creationId xmlns:p14="http://schemas.microsoft.com/office/powerpoint/2010/main" val="380552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200364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Outages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Efficiency</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Reliability</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Renewable penetration</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Decentralized generation</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Improved customer </a:t>
            </a:r>
            <a:r>
              <a:rPr lang="en-US" sz="1800" dirty="0" err="1">
                <a:solidFill>
                  <a:srgbClr val="05052E"/>
                </a:solidFill>
                <a:effectLst/>
                <a:latin typeface="Sora" pitchFamily="2" charset="0"/>
                <a:ea typeface="Sora" pitchFamily="2" charset="0"/>
              </a:rPr>
              <a:t>enagegemtn</a:t>
            </a:r>
            <a:endParaRPr lang="en-US" sz="1800" dirty="0">
              <a:solidFill>
                <a:srgbClr val="05052E"/>
              </a:solidFill>
              <a:effectLst/>
              <a:latin typeface="Sora" pitchFamily="2" charset="0"/>
              <a:ea typeface="Sora" pitchFamily="2" charset="0"/>
            </a:endParaRP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Reduced ghg emissions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Demand response</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High upfront cost, technical complexity cybersecurity risks</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Smart </a:t>
            </a:r>
            <a:r>
              <a:rPr lang="en-US" sz="1800" dirty="0" err="1">
                <a:solidFill>
                  <a:srgbClr val="05052E"/>
                </a:solidFill>
                <a:effectLst/>
                <a:latin typeface="Sora" pitchFamily="2" charset="0"/>
                <a:ea typeface="Sora" pitchFamily="2" charset="0"/>
              </a:rPr>
              <a:t>citites</a:t>
            </a: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190166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Renewable Portfolio Standards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7500 EV credit</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ZEV – zero emission vehicle goals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GHG emissions goals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2k heat pump rebate</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Local </a:t>
            </a:r>
            <a:r>
              <a:rPr lang="en-US" sz="1800" dirty="0" err="1">
                <a:solidFill>
                  <a:srgbClr val="05052E"/>
                </a:solidFill>
                <a:effectLst/>
                <a:latin typeface="Sora" pitchFamily="2" charset="0"/>
                <a:ea typeface="Sora" pitchFamily="2" charset="0"/>
              </a:rPr>
              <a:t>iou</a:t>
            </a:r>
            <a:r>
              <a:rPr lang="en-US" sz="1800" dirty="0">
                <a:solidFill>
                  <a:srgbClr val="05052E"/>
                </a:solidFill>
                <a:effectLst/>
                <a:latin typeface="Sora" pitchFamily="2" charset="0"/>
                <a:ea typeface="Sora" pitchFamily="2" charset="0"/>
              </a:rPr>
              <a:t> appliance rebates – energy star</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Building codes – solar ready, no more natural gas</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a:p>
            <a:pPr algn="just"/>
            <a:r>
              <a:rPr lang="en-US" sz="3200" b="1" i="0" dirty="0">
                <a:solidFill>
                  <a:srgbClr val="222222"/>
                </a:solidFill>
                <a:effectLst/>
                <a:highlight>
                  <a:srgbClr val="FFFFFF"/>
                </a:highlight>
                <a:latin typeface="Trebuchet MS" panose="020B0603020202020204" pitchFamily="34" charset="0"/>
              </a:rPr>
              <a:t>Electrification Market Size and Manufacturers</a:t>
            </a:r>
          </a:p>
          <a:p>
            <a:pPr algn="just"/>
            <a:r>
              <a:rPr lang="en-US" sz="3200" b="1" i="0" dirty="0">
                <a:solidFill>
                  <a:srgbClr val="222222"/>
                </a:solidFill>
                <a:effectLst/>
                <a:highlight>
                  <a:srgbClr val="FFFFFF"/>
                </a:highlight>
                <a:latin typeface="Trebuchet MS" panose="020B0603020202020204" pitchFamily="34" charset="0"/>
              </a:rPr>
              <a:t>The global electrification market size was reached at USD 73.64 billion in 2022 and it is expected to hit around USD 172.9 billion by 2032, growing at a CAGR of 8.91% between 2023 and 2032.</a:t>
            </a:r>
            <a:endParaRPr lang="en-US" sz="3200" b="0" i="0" dirty="0">
              <a:solidFill>
                <a:srgbClr val="222222"/>
              </a:solidFill>
              <a:effectLst/>
              <a:highlight>
                <a:srgbClr val="FFFFFF"/>
              </a:highlight>
              <a:latin typeface="Trebuchet MS" panose="020B0603020202020204" pitchFamily="34" charset="0"/>
            </a:endParaRP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136082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Renewable Portfolio Standards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7500 EV credit</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ZEV – zero emission vehicle goals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GHG emissions goals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2k heat pump rebate</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Local </a:t>
            </a:r>
            <a:r>
              <a:rPr lang="en-US" sz="1800" dirty="0" err="1">
                <a:solidFill>
                  <a:srgbClr val="05052E"/>
                </a:solidFill>
                <a:effectLst/>
                <a:latin typeface="Sora" pitchFamily="2" charset="0"/>
                <a:ea typeface="Sora" pitchFamily="2" charset="0"/>
              </a:rPr>
              <a:t>iou</a:t>
            </a:r>
            <a:r>
              <a:rPr lang="en-US" sz="1800" dirty="0">
                <a:solidFill>
                  <a:srgbClr val="05052E"/>
                </a:solidFill>
                <a:effectLst/>
                <a:latin typeface="Sora" pitchFamily="2" charset="0"/>
                <a:ea typeface="Sora" pitchFamily="2" charset="0"/>
              </a:rPr>
              <a:t> appliance rebates – energy star</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Building codes – solar ready, no more natural gas</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a:p>
            <a:pPr algn="just"/>
            <a:r>
              <a:rPr lang="en-US" sz="3200" b="1" i="0" dirty="0">
                <a:solidFill>
                  <a:srgbClr val="222222"/>
                </a:solidFill>
                <a:effectLst/>
                <a:highlight>
                  <a:srgbClr val="FFFFFF"/>
                </a:highlight>
                <a:latin typeface="Trebuchet MS" panose="020B0603020202020204" pitchFamily="34" charset="0"/>
              </a:rPr>
              <a:t>Electrification Market Size and Manufacturers</a:t>
            </a:r>
          </a:p>
          <a:p>
            <a:pPr algn="just"/>
            <a:r>
              <a:rPr lang="en-US" sz="3200" b="1" i="0" dirty="0">
                <a:solidFill>
                  <a:srgbClr val="222222"/>
                </a:solidFill>
                <a:effectLst/>
                <a:highlight>
                  <a:srgbClr val="FFFFFF"/>
                </a:highlight>
                <a:latin typeface="Trebuchet MS" panose="020B0603020202020204" pitchFamily="34" charset="0"/>
              </a:rPr>
              <a:t>The global electrification market size was reached at USD 73.64 billion in 2022 and it is expected to hit around USD 172.9 billion by 2032, growing at a CAGR of 8.91% between 2023 and 2032.</a:t>
            </a:r>
            <a:endParaRPr lang="en-US" sz="3200" b="0" i="0" dirty="0">
              <a:solidFill>
                <a:srgbClr val="222222"/>
              </a:solidFill>
              <a:effectLst/>
              <a:highlight>
                <a:srgbClr val="FFFFFF"/>
              </a:highlight>
              <a:latin typeface="Trebuchet MS" panose="020B0603020202020204" pitchFamily="34" charset="0"/>
            </a:endParaRP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74891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410959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CD9B222-B74B-368C-F65D-41AE4E38B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ECCA0-9796-435E-AFC2-89EADA9ADE6D}" type="slidenum">
              <a:rPr lang="en-US" altLang="en-US" sz="1300" smtClean="0"/>
              <a:pPr>
                <a:spcBef>
                  <a:spcPct val="0"/>
                </a:spcBef>
              </a:pPr>
              <a:t>17</a:t>
            </a:fld>
            <a:endParaRPr lang="en-US" altLang="en-US" sz="1300"/>
          </a:p>
        </p:txBody>
      </p:sp>
      <p:sp>
        <p:nvSpPr>
          <p:cNvPr id="56323" name="Rectangle 2">
            <a:extLst>
              <a:ext uri="{FF2B5EF4-FFF2-40B4-BE49-F238E27FC236}">
                <a16:creationId xmlns:a16="http://schemas.microsoft.com/office/drawing/2014/main" id="{8B6FAB1B-D07E-2980-6678-D1F1055B5233}"/>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70B55157-5164-A9BD-444C-DBF8488B9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51644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308002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280371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88112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55820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700"/>
              </a:spcAft>
              <a:buClr>
                <a:srgbClr val="000000"/>
              </a:buClr>
              <a:buSzPts val="1100"/>
              <a:buFont typeface="Arial"/>
              <a:buNone/>
              <a:tabLst/>
              <a:defRPr/>
            </a:pPr>
            <a:r>
              <a:rPr lang="en-US" sz="1800" dirty="0" err="1"/>
              <a:t>Itron</a:t>
            </a:r>
            <a:r>
              <a:rPr lang="en-US" sz="1800" dirty="0"/>
              <a:t> and Microsoft Azure OpenAI – IEE and AI in middle of stack</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p:txBody>
      </p:sp>
    </p:spTree>
    <p:extLst>
      <p:ext uri="{BB962C8B-B14F-4D97-AF65-F5344CB8AC3E}">
        <p14:creationId xmlns:p14="http://schemas.microsoft.com/office/powerpoint/2010/main" val="365222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Backup power, improve resilience</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Reduced GHG emissions, climate goals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Reduce expensive grid infrastructure and lower ops costs, less generation – plants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Enhances energy security and vulnerability to threats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Increased customer satisfaction and cost savings</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Blocked feeders, lengthy processes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Policies are changing, may or may not support full integration</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High upfront costs – LMI?</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Compatibility and communication, utility behind market</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Negative customer perceptions and long wait times</a:t>
            </a:r>
          </a:p>
        </p:txBody>
      </p:sp>
    </p:spTree>
    <p:extLst>
      <p:ext uri="{BB962C8B-B14F-4D97-AF65-F5344CB8AC3E}">
        <p14:creationId xmlns:p14="http://schemas.microsoft.com/office/powerpoint/2010/main" val="229456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6bbd17c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6bbd17c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Backup power, improve resilience</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Reduced GHG emissions, climate goals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Reduce expensive grid infrastructure and lower ops costs, less generation – plants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Enhances energy security and vulnerability to threats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Increased customer satisfaction and cost savings</a:t>
            </a:r>
          </a:p>
          <a:p>
            <a:pPr marL="0" marR="0" indent="0">
              <a:lnSpc>
                <a:spcPct val="115000"/>
              </a:lnSpc>
              <a:spcBef>
                <a:spcPts val="0"/>
              </a:spcBef>
              <a:spcAft>
                <a:spcPts val="700"/>
              </a:spcAft>
              <a:buNone/>
            </a:pPr>
            <a:endParaRPr lang="en-US" sz="1800" dirty="0">
              <a:solidFill>
                <a:srgbClr val="05052E"/>
              </a:solidFill>
              <a:effectLst/>
              <a:latin typeface="Sora" pitchFamily="2" charset="0"/>
              <a:ea typeface="Sora" pitchFamily="2" charset="0"/>
            </a:endParaRP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Blocked feeders, lengthy processes</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Policies are changing, may or may not support full integration</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High upfront costs – LMI?</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Compatibility and communication, utility behind market</a:t>
            </a:r>
          </a:p>
          <a:p>
            <a:pPr marL="0" marR="0" indent="0">
              <a:lnSpc>
                <a:spcPct val="115000"/>
              </a:lnSpc>
              <a:spcBef>
                <a:spcPts val="0"/>
              </a:spcBef>
              <a:spcAft>
                <a:spcPts val="700"/>
              </a:spcAft>
              <a:buNone/>
            </a:pPr>
            <a:r>
              <a:rPr lang="en-US" sz="1800" dirty="0">
                <a:solidFill>
                  <a:srgbClr val="05052E"/>
                </a:solidFill>
                <a:effectLst/>
                <a:latin typeface="Sora" pitchFamily="2" charset="0"/>
                <a:ea typeface="Sora" pitchFamily="2" charset="0"/>
              </a:rPr>
              <a:t>Negative customer perceptions and long wait times</a:t>
            </a:r>
          </a:p>
        </p:txBody>
      </p:sp>
    </p:spTree>
    <p:extLst>
      <p:ext uri="{BB962C8B-B14F-4D97-AF65-F5344CB8AC3E}">
        <p14:creationId xmlns:p14="http://schemas.microsoft.com/office/powerpoint/2010/main" val="4079348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176577" cy="5143500"/>
          </a:xfrm>
          <a:prstGeom prst="rect">
            <a:avLst/>
          </a:prstGeom>
        </p:spPr>
      </p:pic>
      <p:sp>
        <p:nvSpPr>
          <p:cNvPr id="2" name="Title 1"/>
          <p:cNvSpPr>
            <a:spLocks noGrp="1"/>
          </p:cNvSpPr>
          <p:nvPr>
            <p:ph type="ctrTitle"/>
          </p:nvPr>
        </p:nvSpPr>
        <p:spPr>
          <a:xfrm>
            <a:off x="2072174" y="1464276"/>
            <a:ext cx="7071826" cy="1168196"/>
          </a:xfrm>
        </p:spPr>
        <p:txBody>
          <a:bodyPr anchor="b">
            <a:normAutofit/>
          </a:bodyPr>
          <a:lstStyle>
            <a:lvl1pPr algn="ctr">
              <a:defRPr lang="en-US" sz="54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2632474"/>
            <a:ext cx="7071826" cy="506144"/>
          </a:xfrm>
        </p:spPr>
        <p:txBody>
          <a:bodyPr>
            <a:noAutofit/>
          </a:bodyPr>
          <a:lstStyle>
            <a:lvl1pPr marL="0" indent="0" algn="ctr">
              <a:buNone/>
              <a:defRPr lang="en-US" sz="4050" kern="1200" dirty="0">
                <a:solidFill>
                  <a:schemeClr val="tx1"/>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userDrawn="1"/>
        </p:nvSpPr>
        <p:spPr>
          <a:xfrm>
            <a:off x="1913324" y="571502"/>
            <a:ext cx="6849677" cy="285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22" y="220793"/>
            <a:ext cx="1703705" cy="939715"/>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4131571"/>
            <a:ext cx="3244850" cy="203371"/>
          </a:xfrm>
        </p:spPr>
        <p:txBody>
          <a:bodyPr>
            <a:normAutofit fontScale="92500" lnSpcReduction="20000"/>
          </a:bodyPr>
          <a:lstStyle/>
          <a:p>
            <a:pPr lvl="0"/>
            <a:r>
              <a:rPr lang="en-US"/>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4334942"/>
            <a:ext cx="3244850" cy="203371"/>
          </a:xfrm>
        </p:spPr>
        <p:txBody>
          <a:bodyPr>
            <a:normAutofit fontScale="92500" lnSpcReduction="20000"/>
          </a:bodyPr>
          <a:lstStyle/>
          <a:p>
            <a:pPr lvl="0"/>
            <a:r>
              <a:rPr lang="en-US"/>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4538313"/>
            <a:ext cx="3244850" cy="203371"/>
          </a:xfrm>
        </p:spPr>
        <p:txBody>
          <a:bodyPr>
            <a:normAutofit fontScale="92500" lnSpcReduction="20000"/>
          </a:bodyPr>
          <a:lstStyle/>
          <a:p>
            <a:pPr lvl="0"/>
            <a:r>
              <a:rPr lang="en-US"/>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9" y="4015489"/>
            <a:ext cx="2669293" cy="879022"/>
          </a:xfrm>
          <a:prstGeom prst="rect">
            <a:avLst/>
          </a:prstGeom>
        </p:spPr>
      </p:pic>
    </p:spTree>
    <p:extLst>
      <p:ext uri="{BB962C8B-B14F-4D97-AF65-F5344CB8AC3E}">
        <p14:creationId xmlns:p14="http://schemas.microsoft.com/office/powerpoint/2010/main" val="10033837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2" y="102393"/>
            <a:ext cx="7146325" cy="524675"/>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835433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rgbClr val="EEEEEE"/>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462950" y="3080975"/>
            <a:ext cx="5858100" cy="1395900"/>
          </a:xfrm>
          <a:prstGeom prst="rect">
            <a:avLst/>
          </a:prstGeom>
          <a:noFill/>
          <a:ln>
            <a:noFill/>
          </a:ln>
        </p:spPr>
        <p:txBody>
          <a:bodyPr spcFirstLastPara="1" wrap="square" lIns="91425" tIns="91425" rIns="91425" bIns="91425" anchor="t" anchorCtr="0">
            <a:normAutofit/>
          </a:bodyPr>
          <a:lstStyle>
            <a:lvl1pPr lvl="0" algn="l">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462950" y="2502800"/>
            <a:ext cx="39501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9"/>
          <p:cNvSpPr txBox="1">
            <a:spLocks noGrp="1"/>
          </p:cNvSpPr>
          <p:nvPr>
            <p:ph type="subTitle" idx="2"/>
          </p:nvPr>
        </p:nvSpPr>
        <p:spPr>
          <a:xfrm>
            <a:off x="6321050" y="3080975"/>
            <a:ext cx="2466300" cy="10848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148691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311700" y="579775"/>
            <a:ext cx="2886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13"/>
          <p:cNvSpPr txBox="1">
            <a:spLocks noGrp="1"/>
          </p:cNvSpPr>
          <p:nvPr>
            <p:ph type="body" idx="1"/>
          </p:nvPr>
        </p:nvSpPr>
        <p:spPr>
          <a:xfrm>
            <a:off x="311700" y="1548575"/>
            <a:ext cx="2610000" cy="636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8" name="Google Shape;4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13"/>
          <p:cNvSpPr txBox="1">
            <a:spLocks noGrp="1"/>
          </p:cNvSpPr>
          <p:nvPr>
            <p:ph type="subTitle" idx="2"/>
          </p:nvPr>
        </p:nvSpPr>
        <p:spPr>
          <a:xfrm>
            <a:off x="7212850" y="57275"/>
            <a:ext cx="1475100" cy="256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rgbClr val="05052E"/>
              </a:buClr>
              <a:buSzPts val="1000"/>
              <a:buFont typeface="Sora Medium"/>
              <a:buNone/>
              <a:defRPr sz="1000">
                <a:solidFill>
                  <a:srgbClr val="05052E"/>
                </a:solidFill>
                <a:latin typeface="Sora Medium"/>
                <a:ea typeface="Sora Medium"/>
                <a:cs typeface="Sora Medium"/>
                <a:sym typeface="Sora Medium"/>
              </a:defRPr>
            </a:lvl1pPr>
            <a:lvl2pPr lvl="1" algn="r">
              <a:lnSpc>
                <a:spcPct val="115000"/>
              </a:lnSpc>
              <a:spcBef>
                <a:spcPts val="0"/>
              </a:spcBef>
              <a:spcAft>
                <a:spcPts val="0"/>
              </a:spcAft>
              <a:buClr>
                <a:srgbClr val="05052E"/>
              </a:buClr>
              <a:buSzPts val="1000"/>
              <a:buNone/>
              <a:defRPr sz="1000">
                <a:solidFill>
                  <a:srgbClr val="05052E"/>
                </a:solidFill>
              </a:defRPr>
            </a:lvl2pPr>
            <a:lvl3pPr lvl="2" algn="r">
              <a:lnSpc>
                <a:spcPct val="115000"/>
              </a:lnSpc>
              <a:spcBef>
                <a:spcPts val="0"/>
              </a:spcBef>
              <a:spcAft>
                <a:spcPts val="0"/>
              </a:spcAft>
              <a:buClr>
                <a:srgbClr val="05052E"/>
              </a:buClr>
              <a:buSzPts val="1000"/>
              <a:buNone/>
              <a:defRPr sz="1000">
                <a:solidFill>
                  <a:srgbClr val="05052E"/>
                </a:solidFill>
              </a:defRPr>
            </a:lvl3pPr>
            <a:lvl4pPr lvl="3" algn="r">
              <a:lnSpc>
                <a:spcPct val="115000"/>
              </a:lnSpc>
              <a:spcBef>
                <a:spcPts val="0"/>
              </a:spcBef>
              <a:spcAft>
                <a:spcPts val="0"/>
              </a:spcAft>
              <a:buClr>
                <a:srgbClr val="05052E"/>
              </a:buClr>
              <a:buSzPts val="1000"/>
              <a:buNone/>
              <a:defRPr sz="1000">
                <a:solidFill>
                  <a:srgbClr val="05052E"/>
                </a:solidFill>
              </a:defRPr>
            </a:lvl4pPr>
            <a:lvl5pPr lvl="4" algn="r">
              <a:lnSpc>
                <a:spcPct val="115000"/>
              </a:lnSpc>
              <a:spcBef>
                <a:spcPts val="0"/>
              </a:spcBef>
              <a:spcAft>
                <a:spcPts val="0"/>
              </a:spcAft>
              <a:buClr>
                <a:srgbClr val="05052E"/>
              </a:buClr>
              <a:buSzPts val="1000"/>
              <a:buNone/>
              <a:defRPr sz="1000">
                <a:solidFill>
                  <a:srgbClr val="05052E"/>
                </a:solidFill>
              </a:defRPr>
            </a:lvl5pPr>
            <a:lvl6pPr lvl="5" algn="r">
              <a:lnSpc>
                <a:spcPct val="115000"/>
              </a:lnSpc>
              <a:spcBef>
                <a:spcPts val="0"/>
              </a:spcBef>
              <a:spcAft>
                <a:spcPts val="0"/>
              </a:spcAft>
              <a:buClr>
                <a:srgbClr val="05052E"/>
              </a:buClr>
              <a:buSzPts val="1000"/>
              <a:buNone/>
              <a:defRPr sz="1000">
                <a:solidFill>
                  <a:srgbClr val="05052E"/>
                </a:solidFill>
              </a:defRPr>
            </a:lvl6pPr>
            <a:lvl7pPr lvl="6" algn="r">
              <a:lnSpc>
                <a:spcPct val="115000"/>
              </a:lnSpc>
              <a:spcBef>
                <a:spcPts val="0"/>
              </a:spcBef>
              <a:spcAft>
                <a:spcPts val="0"/>
              </a:spcAft>
              <a:buClr>
                <a:srgbClr val="05052E"/>
              </a:buClr>
              <a:buSzPts val="1000"/>
              <a:buNone/>
              <a:defRPr sz="1000">
                <a:solidFill>
                  <a:srgbClr val="05052E"/>
                </a:solidFill>
              </a:defRPr>
            </a:lvl7pPr>
            <a:lvl8pPr lvl="7" algn="r">
              <a:lnSpc>
                <a:spcPct val="115000"/>
              </a:lnSpc>
              <a:spcBef>
                <a:spcPts val="0"/>
              </a:spcBef>
              <a:spcAft>
                <a:spcPts val="0"/>
              </a:spcAft>
              <a:buClr>
                <a:srgbClr val="05052E"/>
              </a:buClr>
              <a:buSzPts val="1000"/>
              <a:buNone/>
              <a:defRPr sz="1000">
                <a:solidFill>
                  <a:srgbClr val="05052E"/>
                </a:solidFill>
              </a:defRPr>
            </a:lvl8pPr>
            <a:lvl9pPr lvl="8" algn="r">
              <a:lnSpc>
                <a:spcPct val="115000"/>
              </a:lnSpc>
              <a:spcBef>
                <a:spcPts val="0"/>
              </a:spcBef>
              <a:spcAft>
                <a:spcPts val="0"/>
              </a:spcAft>
              <a:buClr>
                <a:srgbClr val="05052E"/>
              </a:buClr>
              <a:buSzPts val="1000"/>
              <a:buNone/>
              <a:defRPr sz="1000">
                <a:solidFill>
                  <a:srgbClr val="05052E"/>
                </a:solidFill>
              </a:defRPr>
            </a:lvl9pPr>
          </a:lstStyle>
          <a:p>
            <a:endParaRPr/>
          </a:p>
        </p:txBody>
      </p:sp>
      <p:sp>
        <p:nvSpPr>
          <p:cNvPr id="50" name="Google Shape;50;p13"/>
          <p:cNvSpPr txBox="1">
            <a:spLocks noGrp="1"/>
          </p:cNvSpPr>
          <p:nvPr>
            <p:ph type="body" idx="3"/>
          </p:nvPr>
        </p:nvSpPr>
        <p:spPr>
          <a:xfrm>
            <a:off x="666600" y="2580975"/>
            <a:ext cx="2610000" cy="4875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05052E"/>
              </a:buClr>
              <a:buSzPts val="1200"/>
              <a:buChar char="●"/>
              <a:defRPr sz="1200" b="1">
                <a:solidFill>
                  <a:srgbClr val="05052E"/>
                </a:solidFill>
              </a:defRPr>
            </a:lvl1pPr>
            <a:lvl2pPr marL="914400" lvl="1" indent="-304800" algn="l">
              <a:lnSpc>
                <a:spcPct val="100000"/>
              </a:lnSpc>
              <a:spcBef>
                <a:spcPts val="0"/>
              </a:spcBef>
              <a:spcAft>
                <a:spcPts val="0"/>
              </a:spcAft>
              <a:buClr>
                <a:srgbClr val="05052E"/>
              </a:buClr>
              <a:buSzPts val="1200"/>
              <a:buChar char="○"/>
              <a:defRPr sz="1200" b="1">
                <a:solidFill>
                  <a:srgbClr val="05052E"/>
                </a:solidFill>
              </a:defRPr>
            </a:lvl2pPr>
            <a:lvl3pPr marL="1371600" lvl="2" indent="-304800" algn="l">
              <a:lnSpc>
                <a:spcPct val="100000"/>
              </a:lnSpc>
              <a:spcBef>
                <a:spcPts val="0"/>
              </a:spcBef>
              <a:spcAft>
                <a:spcPts val="0"/>
              </a:spcAft>
              <a:buClr>
                <a:srgbClr val="05052E"/>
              </a:buClr>
              <a:buSzPts val="1200"/>
              <a:buChar char="■"/>
              <a:defRPr sz="1200" b="1">
                <a:solidFill>
                  <a:srgbClr val="05052E"/>
                </a:solidFill>
              </a:defRPr>
            </a:lvl3pPr>
            <a:lvl4pPr marL="1828800" lvl="3" indent="-304800" algn="l">
              <a:lnSpc>
                <a:spcPct val="100000"/>
              </a:lnSpc>
              <a:spcBef>
                <a:spcPts val="0"/>
              </a:spcBef>
              <a:spcAft>
                <a:spcPts val="0"/>
              </a:spcAft>
              <a:buClr>
                <a:srgbClr val="05052E"/>
              </a:buClr>
              <a:buSzPts val="1200"/>
              <a:buChar char="●"/>
              <a:defRPr sz="1200" b="1">
                <a:solidFill>
                  <a:srgbClr val="05052E"/>
                </a:solidFill>
              </a:defRPr>
            </a:lvl4pPr>
            <a:lvl5pPr marL="2286000" lvl="4" indent="-304800" algn="l">
              <a:lnSpc>
                <a:spcPct val="100000"/>
              </a:lnSpc>
              <a:spcBef>
                <a:spcPts val="0"/>
              </a:spcBef>
              <a:spcAft>
                <a:spcPts val="0"/>
              </a:spcAft>
              <a:buClr>
                <a:srgbClr val="05052E"/>
              </a:buClr>
              <a:buSzPts val="1200"/>
              <a:buChar char="○"/>
              <a:defRPr sz="1200" b="1">
                <a:solidFill>
                  <a:srgbClr val="05052E"/>
                </a:solidFill>
              </a:defRPr>
            </a:lvl5pPr>
            <a:lvl6pPr marL="2743200" lvl="5" indent="-304800" algn="l">
              <a:lnSpc>
                <a:spcPct val="100000"/>
              </a:lnSpc>
              <a:spcBef>
                <a:spcPts val="0"/>
              </a:spcBef>
              <a:spcAft>
                <a:spcPts val="0"/>
              </a:spcAft>
              <a:buClr>
                <a:srgbClr val="05052E"/>
              </a:buClr>
              <a:buSzPts val="1200"/>
              <a:buChar char="■"/>
              <a:defRPr sz="1200" b="1">
                <a:solidFill>
                  <a:srgbClr val="05052E"/>
                </a:solidFill>
              </a:defRPr>
            </a:lvl6pPr>
            <a:lvl7pPr marL="3200400" lvl="6" indent="-304800" algn="l">
              <a:lnSpc>
                <a:spcPct val="100000"/>
              </a:lnSpc>
              <a:spcBef>
                <a:spcPts val="0"/>
              </a:spcBef>
              <a:spcAft>
                <a:spcPts val="0"/>
              </a:spcAft>
              <a:buClr>
                <a:srgbClr val="05052E"/>
              </a:buClr>
              <a:buSzPts val="1200"/>
              <a:buChar char="●"/>
              <a:defRPr sz="1200" b="1">
                <a:solidFill>
                  <a:srgbClr val="05052E"/>
                </a:solidFill>
              </a:defRPr>
            </a:lvl7pPr>
            <a:lvl8pPr marL="3657600" lvl="7" indent="-304800" algn="l">
              <a:lnSpc>
                <a:spcPct val="100000"/>
              </a:lnSpc>
              <a:spcBef>
                <a:spcPts val="0"/>
              </a:spcBef>
              <a:spcAft>
                <a:spcPts val="0"/>
              </a:spcAft>
              <a:buClr>
                <a:srgbClr val="05052E"/>
              </a:buClr>
              <a:buSzPts val="1200"/>
              <a:buChar char="○"/>
              <a:defRPr sz="1200" b="1">
                <a:solidFill>
                  <a:srgbClr val="05052E"/>
                </a:solidFill>
              </a:defRPr>
            </a:lvl8pPr>
            <a:lvl9pPr marL="4114800" lvl="8" indent="-304800" algn="l">
              <a:lnSpc>
                <a:spcPct val="100000"/>
              </a:lnSpc>
              <a:spcBef>
                <a:spcPts val="0"/>
              </a:spcBef>
              <a:spcAft>
                <a:spcPts val="0"/>
              </a:spcAft>
              <a:buClr>
                <a:srgbClr val="05052E"/>
              </a:buClr>
              <a:buSzPts val="1200"/>
              <a:buChar char="■"/>
              <a:defRPr sz="1200" b="1">
                <a:solidFill>
                  <a:srgbClr val="05052E"/>
                </a:solidFill>
              </a:defRPr>
            </a:lvl9pPr>
          </a:lstStyle>
          <a:p>
            <a:endParaRPr/>
          </a:p>
        </p:txBody>
      </p:sp>
      <p:sp>
        <p:nvSpPr>
          <p:cNvPr id="51" name="Google Shape;51;p13"/>
          <p:cNvSpPr txBox="1">
            <a:spLocks noGrp="1"/>
          </p:cNvSpPr>
          <p:nvPr>
            <p:ph type="body" idx="4"/>
          </p:nvPr>
        </p:nvSpPr>
        <p:spPr>
          <a:xfrm>
            <a:off x="666600" y="3134300"/>
            <a:ext cx="2610000" cy="572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05052E"/>
              </a:buClr>
              <a:buSzPts val="1200"/>
              <a:buChar char="●"/>
              <a:defRPr sz="1200" b="1">
                <a:solidFill>
                  <a:srgbClr val="05052E"/>
                </a:solidFill>
              </a:defRPr>
            </a:lvl1pPr>
            <a:lvl2pPr marL="914400" lvl="1" indent="-304800" algn="l">
              <a:lnSpc>
                <a:spcPct val="100000"/>
              </a:lnSpc>
              <a:spcBef>
                <a:spcPts val="0"/>
              </a:spcBef>
              <a:spcAft>
                <a:spcPts val="0"/>
              </a:spcAft>
              <a:buClr>
                <a:srgbClr val="05052E"/>
              </a:buClr>
              <a:buSzPts val="1200"/>
              <a:buChar char="○"/>
              <a:defRPr sz="1200" b="1">
                <a:solidFill>
                  <a:srgbClr val="05052E"/>
                </a:solidFill>
              </a:defRPr>
            </a:lvl2pPr>
            <a:lvl3pPr marL="1371600" lvl="2" indent="-304800" algn="l">
              <a:lnSpc>
                <a:spcPct val="100000"/>
              </a:lnSpc>
              <a:spcBef>
                <a:spcPts val="0"/>
              </a:spcBef>
              <a:spcAft>
                <a:spcPts val="0"/>
              </a:spcAft>
              <a:buClr>
                <a:srgbClr val="05052E"/>
              </a:buClr>
              <a:buSzPts val="1200"/>
              <a:buChar char="■"/>
              <a:defRPr sz="1200" b="1">
                <a:solidFill>
                  <a:srgbClr val="05052E"/>
                </a:solidFill>
              </a:defRPr>
            </a:lvl3pPr>
            <a:lvl4pPr marL="1828800" lvl="3" indent="-304800" algn="l">
              <a:lnSpc>
                <a:spcPct val="100000"/>
              </a:lnSpc>
              <a:spcBef>
                <a:spcPts val="0"/>
              </a:spcBef>
              <a:spcAft>
                <a:spcPts val="0"/>
              </a:spcAft>
              <a:buClr>
                <a:srgbClr val="05052E"/>
              </a:buClr>
              <a:buSzPts val="1200"/>
              <a:buChar char="●"/>
              <a:defRPr sz="1200" b="1">
                <a:solidFill>
                  <a:srgbClr val="05052E"/>
                </a:solidFill>
              </a:defRPr>
            </a:lvl4pPr>
            <a:lvl5pPr marL="2286000" lvl="4" indent="-304800" algn="l">
              <a:lnSpc>
                <a:spcPct val="100000"/>
              </a:lnSpc>
              <a:spcBef>
                <a:spcPts val="0"/>
              </a:spcBef>
              <a:spcAft>
                <a:spcPts val="0"/>
              </a:spcAft>
              <a:buClr>
                <a:srgbClr val="05052E"/>
              </a:buClr>
              <a:buSzPts val="1200"/>
              <a:buChar char="○"/>
              <a:defRPr sz="1200" b="1">
                <a:solidFill>
                  <a:srgbClr val="05052E"/>
                </a:solidFill>
              </a:defRPr>
            </a:lvl5pPr>
            <a:lvl6pPr marL="2743200" lvl="5" indent="-304800" algn="l">
              <a:lnSpc>
                <a:spcPct val="100000"/>
              </a:lnSpc>
              <a:spcBef>
                <a:spcPts val="0"/>
              </a:spcBef>
              <a:spcAft>
                <a:spcPts val="0"/>
              </a:spcAft>
              <a:buClr>
                <a:srgbClr val="05052E"/>
              </a:buClr>
              <a:buSzPts val="1200"/>
              <a:buChar char="■"/>
              <a:defRPr sz="1200" b="1">
                <a:solidFill>
                  <a:srgbClr val="05052E"/>
                </a:solidFill>
              </a:defRPr>
            </a:lvl6pPr>
            <a:lvl7pPr marL="3200400" lvl="6" indent="-304800" algn="l">
              <a:lnSpc>
                <a:spcPct val="100000"/>
              </a:lnSpc>
              <a:spcBef>
                <a:spcPts val="0"/>
              </a:spcBef>
              <a:spcAft>
                <a:spcPts val="0"/>
              </a:spcAft>
              <a:buClr>
                <a:srgbClr val="05052E"/>
              </a:buClr>
              <a:buSzPts val="1200"/>
              <a:buChar char="●"/>
              <a:defRPr sz="1200" b="1">
                <a:solidFill>
                  <a:srgbClr val="05052E"/>
                </a:solidFill>
              </a:defRPr>
            </a:lvl7pPr>
            <a:lvl8pPr marL="3657600" lvl="7" indent="-304800" algn="l">
              <a:lnSpc>
                <a:spcPct val="100000"/>
              </a:lnSpc>
              <a:spcBef>
                <a:spcPts val="0"/>
              </a:spcBef>
              <a:spcAft>
                <a:spcPts val="0"/>
              </a:spcAft>
              <a:buClr>
                <a:srgbClr val="05052E"/>
              </a:buClr>
              <a:buSzPts val="1200"/>
              <a:buChar char="○"/>
              <a:defRPr sz="1200" b="1">
                <a:solidFill>
                  <a:srgbClr val="05052E"/>
                </a:solidFill>
              </a:defRPr>
            </a:lvl8pPr>
            <a:lvl9pPr marL="4114800" lvl="8" indent="-304800" algn="l">
              <a:lnSpc>
                <a:spcPct val="100000"/>
              </a:lnSpc>
              <a:spcBef>
                <a:spcPts val="0"/>
              </a:spcBef>
              <a:spcAft>
                <a:spcPts val="0"/>
              </a:spcAft>
              <a:buClr>
                <a:srgbClr val="05052E"/>
              </a:buClr>
              <a:buSzPts val="1200"/>
              <a:buChar char="■"/>
              <a:defRPr sz="1200" b="1">
                <a:solidFill>
                  <a:srgbClr val="05052E"/>
                </a:solidFill>
              </a:defRPr>
            </a:lvl9pPr>
          </a:lstStyle>
          <a:p>
            <a:endParaRPr/>
          </a:p>
        </p:txBody>
      </p:sp>
      <p:sp>
        <p:nvSpPr>
          <p:cNvPr id="52" name="Google Shape;52;p13"/>
          <p:cNvSpPr txBox="1">
            <a:spLocks noGrp="1"/>
          </p:cNvSpPr>
          <p:nvPr>
            <p:ph type="body" idx="5"/>
          </p:nvPr>
        </p:nvSpPr>
        <p:spPr>
          <a:xfrm>
            <a:off x="666600" y="3694225"/>
            <a:ext cx="2610000" cy="5727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05052E"/>
              </a:buClr>
              <a:buSzPts val="1200"/>
              <a:buChar char="●"/>
              <a:defRPr sz="1200" b="1">
                <a:solidFill>
                  <a:srgbClr val="05052E"/>
                </a:solidFill>
              </a:defRPr>
            </a:lvl1pPr>
            <a:lvl2pPr marL="914400" lvl="1" indent="-304800" algn="l">
              <a:lnSpc>
                <a:spcPct val="100000"/>
              </a:lnSpc>
              <a:spcBef>
                <a:spcPts val="0"/>
              </a:spcBef>
              <a:spcAft>
                <a:spcPts val="0"/>
              </a:spcAft>
              <a:buClr>
                <a:srgbClr val="05052E"/>
              </a:buClr>
              <a:buSzPts val="1200"/>
              <a:buChar char="○"/>
              <a:defRPr sz="1200" b="1">
                <a:solidFill>
                  <a:srgbClr val="05052E"/>
                </a:solidFill>
              </a:defRPr>
            </a:lvl2pPr>
            <a:lvl3pPr marL="1371600" lvl="2" indent="-304800" algn="l">
              <a:lnSpc>
                <a:spcPct val="100000"/>
              </a:lnSpc>
              <a:spcBef>
                <a:spcPts val="0"/>
              </a:spcBef>
              <a:spcAft>
                <a:spcPts val="0"/>
              </a:spcAft>
              <a:buClr>
                <a:srgbClr val="05052E"/>
              </a:buClr>
              <a:buSzPts val="1200"/>
              <a:buChar char="■"/>
              <a:defRPr sz="1200" b="1">
                <a:solidFill>
                  <a:srgbClr val="05052E"/>
                </a:solidFill>
              </a:defRPr>
            </a:lvl3pPr>
            <a:lvl4pPr marL="1828800" lvl="3" indent="-304800" algn="l">
              <a:lnSpc>
                <a:spcPct val="100000"/>
              </a:lnSpc>
              <a:spcBef>
                <a:spcPts val="0"/>
              </a:spcBef>
              <a:spcAft>
                <a:spcPts val="0"/>
              </a:spcAft>
              <a:buClr>
                <a:srgbClr val="05052E"/>
              </a:buClr>
              <a:buSzPts val="1200"/>
              <a:buChar char="●"/>
              <a:defRPr sz="1200" b="1">
                <a:solidFill>
                  <a:srgbClr val="05052E"/>
                </a:solidFill>
              </a:defRPr>
            </a:lvl4pPr>
            <a:lvl5pPr marL="2286000" lvl="4" indent="-304800" algn="l">
              <a:lnSpc>
                <a:spcPct val="100000"/>
              </a:lnSpc>
              <a:spcBef>
                <a:spcPts val="0"/>
              </a:spcBef>
              <a:spcAft>
                <a:spcPts val="0"/>
              </a:spcAft>
              <a:buClr>
                <a:srgbClr val="05052E"/>
              </a:buClr>
              <a:buSzPts val="1200"/>
              <a:buChar char="○"/>
              <a:defRPr sz="1200" b="1">
                <a:solidFill>
                  <a:srgbClr val="05052E"/>
                </a:solidFill>
              </a:defRPr>
            </a:lvl5pPr>
            <a:lvl6pPr marL="2743200" lvl="5" indent="-304800" algn="l">
              <a:lnSpc>
                <a:spcPct val="100000"/>
              </a:lnSpc>
              <a:spcBef>
                <a:spcPts val="0"/>
              </a:spcBef>
              <a:spcAft>
                <a:spcPts val="0"/>
              </a:spcAft>
              <a:buClr>
                <a:srgbClr val="05052E"/>
              </a:buClr>
              <a:buSzPts val="1200"/>
              <a:buChar char="■"/>
              <a:defRPr sz="1200" b="1">
                <a:solidFill>
                  <a:srgbClr val="05052E"/>
                </a:solidFill>
              </a:defRPr>
            </a:lvl6pPr>
            <a:lvl7pPr marL="3200400" lvl="6" indent="-304800" algn="l">
              <a:lnSpc>
                <a:spcPct val="100000"/>
              </a:lnSpc>
              <a:spcBef>
                <a:spcPts val="0"/>
              </a:spcBef>
              <a:spcAft>
                <a:spcPts val="0"/>
              </a:spcAft>
              <a:buClr>
                <a:srgbClr val="05052E"/>
              </a:buClr>
              <a:buSzPts val="1200"/>
              <a:buChar char="●"/>
              <a:defRPr sz="1200" b="1">
                <a:solidFill>
                  <a:srgbClr val="05052E"/>
                </a:solidFill>
              </a:defRPr>
            </a:lvl7pPr>
            <a:lvl8pPr marL="3657600" lvl="7" indent="-304800" algn="l">
              <a:lnSpc>
                <a:spcPct val="100000"/>
              </a:lnSpc>
              <a:spcBef>
                <a:spcPts val="0"/>
              </a:spcBef>
              <a:spcAft>
                <a:spcPts val="0"/>
              </a:spcAft>
              <a:buClr>
                <a:srgbClr val="05052E"/>
              </a:buClr>
              <a:buSzPts val="1200"/>
              <a:buChar char="○"/>
              <a:defRPr sz="1200" b="1">
                <a:solidFill>
                  <a:srgbClr val="05052E"/>
                </a:solidFill>
              </a:defRPr>
            </a:lvl8pPr>
            <a:lvl9pPr marL="4114800" lvl="8" indent="-304800" algn="l">
              <a:lnSpc>
                <a:spcPct val="100000"/>
              </a:lnSpc>
              <a:spcBef>
                <a:spcPts val="0"/>
              </a:spcBef>
              <a:spcAft>
                <a:spcPts val="0"/>
              </a:spcAft>
              <a:buClr>
                <a:srgbClr val="05052E"/>
              </a:buClr>
              <a:buSzPts val="1200"/>
              <a:buChar char="■"/>
              <a:defRPr sz="1200" b="1">
                <a:solidFill>
                  <a:srgbClr val="05052E"/>
                </a:solidFill>
              </a:defRPr>
            </a:lvl9pPr>
          </a:lstStyle>
          <a:p>
            <a:endParaRPr/>
          </a:p>
        </p:txBody>
      </p:sp>
    </p:spTree>
    <p:extLst>
      <p:ext uri="{BB962C8B-B14F-4D97-AF65-F5344CB8AC3E}">
        <p14:creationId xmlns:p14="http://schemas.microsoft.com/office/powerpoint/2010/main" val="418194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02394"/>
            <a:ext cx="7208107" cy="509874"/>
          </a:xfrm>
        </p:spPr>
        <p:txBody>
          <a:bodyPr>
            <a:noAutofit/>
          </a:bodyPr>
          <a:lstStyle>
            <a:lvl1pPr>
              <a:defRPr sz="27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982363"/>
            <a:ext cx="7886700" cy="36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4950950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427696"/>
            <a:ext cx="7069034" cy="2581598"/>
          </a:xfrm>
        </p:spPr>
        <p:txBody>
          <a:bodyPr anchor="b">
            <a:noAutofit/>
          </a:bodyPr>
          <a:lstStyle>
            <a:lvl1pPr>
              <a:defRPr sz="495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3425008"/>
            <a:ext cx="6323978"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4767264"/>
            <a:ext cx="2970772"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5" name="Rectangle 4">
            <a:extLst>
              <a:ext uri="{FF2B5EF4-FFF2-40B4-BE49-F238E27FC236}">
                <a16:creationId xmlns:a16="http://schemas.microsoft.com/office/drawing/2014/main" id="{E78CC3A4-B862-EF21-7892-19E165FA85F9}"/>
              </a:ext>
            </a:extLst>
          </p:cNvPr>
          <p:cNvSpPr/>
          <p:nvPr/>
        </p:nvSpPr>
        <p:spPr>
          <a:xfrm>
            <a:off x="1504952" y="542262"/>
            <a:ext cx="7468929" cy="2738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2" y="0"/>
            <a:ext cx="2237944" cy="5143500"/>
          </a:xfrm>
          <a:prstGeom prst="rect">
            <a:avLst/>
          </a:prstGeom>
        </p:spPr>
      </p:pic>
      <p:pic>
        <p:nvPicPr>
          <p:cNvPr id="4" name="Picture 3" descr="A red and black logo&#10;&#10;Description automatically generated">
            <a:extLst>
              <a:ext uri="{FF2B5EF4-FFF2-40B4-BE49-F238E27FC236}">
                <a16:creationId xmlns:a16="http://schemas.microsoft.com/office/drawing/2014/main" id="{06247651-FC9C-92E3-0E55-9C60550735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3522" y="220793"/>
            <a:ext cx="1703705" cy="939715"/>
          </a:xfrm>
          <a:prstGeom prst="rect">
            <a:avLst/>
          </a:prstGeom>
        </p:spPr>
      </p:pic>
    </p:spTree>
    <p:extLst>
      <p:ext uri="{BB962C8B-B14F-4D97-AF65-F5344CB8AC3E}">
        <p14:creationId xmlns:p14="http://schemas.microsoft.com/office/powerpoint/2010/main" val="336729455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3487947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247494"/>
            <a:ext cx="7146323" cy="388969"/>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29281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2" y="102395"/>
            <a:ext cx="7221289" cy="608120"/>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743678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13461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740570"/>
            <a:ext cx="2949178" cy="1446576"/>
          </a:xfrm>
        </p:spPr>
        <p:txBody>
          <a:bodyPr anchor="b"/>
          <a:lstStyle>
            <a:lvl1pPr>
              <a:defRPr sz="24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187147"/>
            <a:ext cx="2949178" cy="221459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575224154"/>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144657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187147"/>
            <a:ext cx="2949178" cy="221459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l">
              <a:defRPr sz="9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202509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3" y="74685"/>
            <a:ext cx="7759711" cy="7011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889687"/>
            <a:ext cx="7886700" cy="37430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47524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7" y="646038"/>
            <a:ext cx="8353168" cy="3428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red and black logo&#10;&#10;Description automatically generated">
            <a:extLst>
              <a:ext uri="{FF2B5EF4-FFF2-40B4-BE49-F238E27FC236}">
                <a16:creationId xmlns:a16="http://schemas.microsoft.com/office/drawing/2014/main" id="{D7144BF9-62BA-3620-A668-10D686D897C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8834" y="163689"/>
            <a:ext cx="852928" cy="470451"/>
          </a:xfrm>
          <a:prstGeom prst="rect">
            <a:avLst/>
          </a:prstGeom>
        </p:spPr>
      </p:pic>
    </p:spTree>
    <p:extLst>
      <p:ext uri="{BB962C8B-B14F-4D97-AF65-F5344CB8AC3E}">
        <p14:creationId xmlns:p14="http://schemas.microsoft.com/office/powerpoint/2010/main" val="9002695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r" defTabSz="685800" rtl="0" eaLnBrk="1" latinLnBrk="0" hangingPunct="1">
        <a:lnSpc>
          <a:spcPct val="90000"/>
        </a:lnSpc>
        <a:spcBef>
          <a:spcPct val="0"/>
        </a:spcBef>
        <a:buNone/>
        <a:defRPr lang="en-US" sz="27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scometering.com/presenta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
          <p:cNvSpPr txBox="1">
            <a:spLocks noGrp="1"/>
          </p:cNvSpPr>
          <p:nvPr>
            <p:ph type="ctrTitle"/>
          </p:nvPr>
        </p:nvSpPr>
        <p:spPr>
          <a:xfrm>
            <a:off x="2071493" y="1553226"/>
            <a:ext cx="7071826" cy="1168196"/>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600"/>
              </a:spcAft>
              <a:buSzPct val="111111"/>
              <a:buNone/>
            </a:pPr>
            <a:r>
              <a:rPr lang="en-US" sz="4000" dirty="0">
                <a:solidFill>
                  <a:schemeClr val="accent1"/>
                </a:solidFill>
                <a:latin typeface="+mj-lt"/>
                <a:cs typeface="Sora SemiBold" pitchFamily="2" charset="0"/>
                <a:sym typeface="Sora SemiBold"/>
              </a:rPr>
              <a:t>DER Connections </a:t>
            </a:r>
            <a:br>
              <a:rPr lang="en-US" sz="4000" dirty="0">
                <a:solidFill>
                  <a:schemeClr val="accent1"/>
                </a:solidFill>
                <a:latin typeface="+mj-lt"/>
                <a:cs typeface="Sora SemiBold" pitchFamily="2" charset="0"/>
                <a:sym typeface="Sora SemiBold"/>
              </a:rPr>
            </a:br>
            <a:r>
              <a:rPr lang="en-US" sz="4000" dirty="0">
                <a:solidFill>
                  <a:schemeClr val="accent1"/>
                </a:solidFill>
                <a:latin typeface="+mj-lt"/>
                <a:cs typeface="Sora SemiBold" pitchFamily="2" charset="0"/>
                <a:sym typeface="Sora SemiBold"/>
              </a:rPr>
              <a:t>and Adapters</a:t>
            </a:r>
            <a:br>
              <a:rPr lang="en-US" sz="4000" dirty="0">
                <a:solidFill>
                  <a:schemeClr val="accent1"/>
                </a:solidFill>
                <a:latin typeface="+mj-lt"/>
                <a:ea typeface="Sora SemiBold"/>
                <a:cs typeface="Sora SemiBold"/>
                <a:sym typeface="Sora SemiBold"/>
              </a:rPr>
            </a:br>
            <a:endParaRPr sz="4000" dirty="0">
              <a:solidFill>
                <a:schemeClr val="accent1"/>
              </a:solidFill>
              <a:latin typeface="+mj-lt"/>
              <a:ea typeface="Sora SemiBold"/>
              <a:cs typeface="Sora SemiBold"/>
              <a:sym typeface="Sora SemiBold"/>
            </a:endParaRPr>
          </a:p>
        </p:txBody>
      </p:sp>
      <p:sp>
        <p:nvSpPr>
          <p:cNvPr id="3" name="TextBox 2">
            <a:extLst>
              <a:ext uri="{FF2B5EF4-FFF2-40B4-BE49-F238E27FC236}">
                <a16:creationId xmlns:a16="http://schemas.microsoft.com/office/drawing/2014/main" id="{E7C04C66-9C09-4B21-DC9B-797887C65F55}"/>
              </a:ext>
            </a:extLst>
          </p:cNvPr>
          <p:cNvSpPr txBox="1"/>
          <p:nvPr/>
        </p:nvSpPr>
        <p:spPr>
          <a:xfrm>
            <a:off x="2072174" y="2992583"/>
            <a:ext cx="7071826" cy="338554"/>
          </a:xfrm>
          <a:prstGeom prst="rect">
            <a:avLst/>
          </a:prstGeom>
          <a:noFill/>
        </p:spPr>
        <p:txBody>
          <a:bodyPr wrap="square">
            <a:spAutoFit/>
          </a:bodyPr>
          <a:lstStyle/>
          <a:p>
            <a:pPr algn="ctr"/>
            <a:r>
              <a:rPr lang="en-US" sz="1600" dirty="0">
                <a:solidFill>
                  <a:schemeClr val="dk2"/>
                </a:solidFill>
                <a:latin typeface="Sora SemiBold" pitchFamily="2" charset="0"/>
                <a:cs typeface="Sora SemiBold" pitchFamily="2" charset="0"/>
                <a:sym typeface="Sora SemiBold"/>
              </a:rPr>
              <a:t>DERS to EVs to Grid Modernization</a:t>
            </a:r>
            <a:endParaRPr lang="en-US" sz="1600" dirty="0">
              <a:solidFill>
                <a:schemeClr val="dk2"/>
              </a:solidFill>
              <a:latin typeface="Sora SemiBold" pitchFamily="2" charset="0"/>
              <a:cs typeface="Sora SemiBold" pitchFamily="2" charset="0"/>
              <a:sym typeface="Sora"/>
            </a:endParaRPr>
          </a:p>
        </p:txBody>
      </p:sp>
      <p:sp>
        <p:nvSpPr>
          <p:cNvPr id="9" name="Text Placeholder 7">
            <a:extLst>
              <a:ext uri="{FF2B5EF4-FFF2-40B4-BE49-F238E27FC236}">
                <a16:creationId xmlns:a16="http://schemas.microsoft.com/office/drawing/2014/main" id="{E8C155A8-0B8E-54E6-958F-64E619E7D7A6}"/>
              </a:ext>
            </a:extLst>
          </p:cNvPr>
          <p:cNvSpPr>
            <a:spLocks noGrp="1"/>
          </p:cNvSpPr>
          <p:nvPr>
            <p:ph type="body" sz="quarter" idx="10"/>
          </p:nvPr>
        </p:nvSpPr>
        <p:spPr>
          <a:xfrm>
            <a:off x="5607406" y="4084563"/>
            <a:ext cx="3244850" cy="271161"/>
          </a:xfrm>
        </p:spPr>
        <p:txBody>
          <a:bodyPr>
            <a:normAutofit fontScale="85000" lnSpcReduction="20000"/>
          </a:bodyPr>
          <a:lstStyle/>
          <a:p>
            <a:pPr marL="0" indent="0">
              <a:buNone/>
              <a:defRPr/>
            </a:pPr>
            <a:r>
              <a:rPr lang="en-US" sz="1800" dirty="0">
                <a:solidFill>
                  <a:schemeClr val="accent1"/>
                </a:solidFill>
              </a:rPr>
              <a:t>July 23, 2024</a:t>
            </a:r>
            <a:endParaRPr sz="1800" dirty="0">
              <a:solidFill>
                <a:schemeClr val="accent1"/>
              </a:solidFill>
            </a:endParaRPr>
          </a:p>
        </p:txBody>
      </p:sp>
      <p:sp>
        <p:nvSpPr>
          <p:cNvPr id="10" name="Text Placeholder 8">
            <a:extLst>
              <a:ext uri="{FF2B5EF4-FFF2-40B4-BE49-F238E27FC236}">
                <a16:creationId xmlns:a16="http://schemas.microsoft.com/office/drawing/2014/main" id="{6B1DAC90-86C1-1B9C-076C-828E3D0BC7C3}"/>
              </a:ext>
            </a:extLst>
          </p:cNvPr>
          <p:cNvSpPr>
            <a:spLocks noGrp="1"/>
          </p:cNvSpPr>
          <p:nvPr>
            <p:ph type="body" sz="quarter" idx="11"/>
          </p:nvPr>
        </p:nvSpPr>
        <p:spPr>
          <a:xfrm>
            <a:off x="5607406" y="4355724"/>
            <a:ext cx="3244850" cy="271161"/>
          </a:xfrm>
        </p:spPr>
        <p:txBody>
          <a:bodyPr>
            <a:normAutofit fontScale="70000" lnSpcReduction="20000"/>
          </a:bodyPr>
          <a:lstStyle/>
          <a:p>
            <a:pPr marL="0" indent="0">
              <a:buNone/>
              <a:defRPr/>
            </a:pPr>
            <a:r>
              <a:rPr lang="en-US" dirty="0">
                <a:solidFill>
                  <a:schemeClr val="accent2"/>
                </a:solidFill>
              </a:rPr>
              <a:t>3:15 PM – 4:300 PM</a:t>
            </a:r>
            <a:endParaRPr dirty="0">
              <a:solidFill>
                <a:schemeClr val="accent2"/>
              </a:solidFill>
            </a:endParaRPr>
          </a:p>
        </p:txBody>
      </p:sp>
      <p:sp>
        <p:nvSpPr>
          <p:cNvPr id="11" name="Text Placeholder 3">
            <a:extLst>
              <a:ext uri="{FF2B5EF4-FFF2-40B4-BE49-F238E27FC236}">
                <a16:creationId xmlns:a16="http://schemas.microsoft.com/office/drawing/2014/main" id="{695B2A97-4905-3F7A-D8BB-F586E3934ADF}"/>
              </a:ext>
            </a:extLst>
          </p:cNvPr>
          <p:cNvSpPr>
            <a:spLocks noGrp="1"/>
          </p:cNvSpPr>
          <p:nvPr>
            <p:ph type="body" sz="quarter" idx="12"/>
          </p:nvPr>
        </p:nvSpPr>
        <p:spPr>
          <a:xfrm>
            <a:off x="5607406" y="4626885"/>
            <a:ext cx="3244850" cy="271161"/>
          </a:xfrm>
        </p:spPr>
        <p:txBody>
          <a:bodyPr>
            <a:normAutofit fontScale="70000" lnSpcReduction="20000"/>
          </a:bodyPr>
          <a:lstStyle/>
          <a:p>
            <a:pPr marL="0" indent="0">
              <a:buNone/>
            </a:pPr>
            <a:r>
              <a:rPr lang="en-US" dirty="0"/>
              <a:t>Dan Falcone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Virtual Power Plants (VPPs)</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rmAutofit/>
          </a:bodyPr>
          <a:lstStyle/>
          <a:p>
            <a:pPr marL="0" indent="0">
              <a:spcBef>
                <a:spcPts val="1200"/>
              </a:spcBef>
              <a:buNone/>
            </a:pPr>
            <a:r>
              <a:rPr lang="en-US" sz="1400" dirty="0"/>
              <a:t>A system that integrates various Distributed Energy Resources (DERs) such as solar panels, wind turbines, energy storage systems, electric vehicles, and demand response units, using advanced software to manage and optimize their collective output as if they were a single power plant.</a:t>
            </a:r>
          </a:p>
          <a:p>
            <a:pPr marL="0" indent="0">
              <a:spcBef>
                <a:spcPts val="1800"/>
              </a:spcBef>
              <a:buFont typeface="Sora"/>
              <a:buNone/>
            </a:pPr>
            <a:r>
              <a:rPr lang="en-US" sz="1400" dirty="0"/>
              <a:t>Functions and Capabilities</a:t>
            </a:r>
          </a:p>
          <a:p>
            <a:pPr marL="342900" indent="-342900">
              <a:spcBef>
                <a:spcPts val="600"/>
              </a:spcBef>
            </a:pPr>
            <a:r>
              <a:rPr lang="en-US" sz="1400" dirty="0"/>
              <a:t>Combine multiple DERs into a single manageable entity</a:t>
            </a:r>
          </a:p>
          <a:p>
            <a:pPr marL="342900" indent="-342900">
              <a:spcBef>
                <a:spcPts val="600"/>
              </a:spcBef>
            </a:pPr>
            <a:r>
              <a:rPr lang="en-US" sz="1400" dirty="0"/>
              <a:t>Real time monitoring and control</a:t>
            </a:r>
          </a:p>
          <a:p>
            <a:pPr marL="342900" indent="-342900">
              <a:spcBef>
                <a:spcPts val="600"/>
              </a:spcBef>
            </a:pPr>
            <a:r>
              <a:rPr lang="en-US" sz="1400" dirty="0"/>
              <a:t>Demand response via load shifting and peak shaving</a:t>
            </a:r>
          </a:p>
          <a:p>
            <a:pPr marL="342900" indent="-342900">
              <a:spcBef>
                <a:spcPts val="600"/>
              </a:spcBef>
            </a:pPr>
            <a:r>
              <a:rPr lang="en-US" sz="1400" dirty="0"/>
              <a:t>Energy trading – participate in energy markets to sell excess or provide services like frequency regulations</a:t>
            </a:r>
          </a:p>
          <a:p>
            <a:pPr marL="0" indent="0">
              <a:spcBef>
                <a:spcPts val="1800"/>
              </a:spcBef>
              <a:buNone/>
            </a:pPr>
            <a:r>
              <a:rPr lang="en-US" sz="1400" dirty="0"/>
              <a:t>Regulatory involvement, AI and software integration, and cyber security pose risks but also offer opportunities </a:t>
            </a:r>
          </a:p>
          <a:p>
            <a:pPr marL="342900" indent="-342900">
              <a:spcBef>
                <a:spcPts val="1200"/>
              </a:spcBef>
            </a:pPr>
            <a:endParaRPr sz="1400" dirty="0"/>
          </a:p>
        </p:txBody>
      </p:sp>
      <p:sp>
        <p:nvSpPr>
          <p:cNvPr id="2" name="Footer Placeholder 1">
            <a:extLst>
              <a:ext uri="{FF2B5EF4-FFF2-40B4-BE49-F238E27FC236}">
                <a16:creationId xmlns:a16="http://schemas.microsoft.com/office/drawing/2014/main" id="{35D4DD5C-4524-9227-5DC4-B65D699333F7}"/>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4" name="Slide Number Placeholder 2">
            <a:extLst>
              <a:ext uri="{FF2B5EF4-FFF2-40B4-BE49-F238E27FC236}">
                <a16:creationId xmlns:a16="http://schemas.microsoft.com/office/drawing/2014/main" id="{DDAB1826-1BAA-F105-EB5E-4D3ADF97168C}"/>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10</a:t>
            </a:fld>
            <a:endParaRPr lang="en-US" altLang="en-US" sz="900">
              <a:solidFill>
                <a:srgbClr val="898989"/>
              </a:solidFill>
            </a:endParaRPr>
          </a:p>
        </p:txBody>
      </p:sp>
    </p:spTree>
    <p:extLst>
      <p:ext uri="{BB962C8B-B14F-4D97-AF65-F5344CB8AC3E}">
        <p14:creationId xmlns:p14="http://schemas.microsoft.com/office/powerpoint/2010/main" val="235727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a:xfrm>
            <a:off x="5997007" y="29428"/>
            <a:ext cx="2744514" cy="572700"/>
          </a:xfrm>
        </p:spPr>
        <p:txBody>
          <a:bodyPr>
            <a:noAutofit/>
          </a:bodyPr>
          <a:lstStyle/>
          <a:p>
            <a:pPr algn="r"/>
            <a:r>
              <a:rPr lang="en-US" sz="3600" dirty="0">
                <a:solidFill>
                  <a:schemeClr val="accent1"/>
                </a:solidFill>
              </a:rPr>
              <a:t>VPPs</a:t>
            </a:r>
          </a:p>
        </p:txBody>
      </p:sp>
      <p:pic>
        <p:nvPicPr>
          <p:cNvPr id="7" name="Picture 6">
            <a:extLst>
              <a:ext uri="{FF2B5EF4-FFF2-40B4-BE49-F238E27FC236}">
                <a16:creationId xmlns:a16="http://schemas.microsoft.com/office/drawing/2014/main" id="{AA9BC2F0-C06C-4058-F68B-48087E7EBC24}"/>
              </a:ext>
            </a:extLst>
          </p:cNvPr>
          <p:cNvPicPr>
            <a:picLocks noChangeAspect="1"/>
          </p:cNvPicPr>
          <p:nvPr/>
        </p:nvPicPr>
        <p:blipFill rotWithShape="1">
          <a:blip r:embed="rId3"/>
          <a:srcRect l="5277" r="3258"/>
          <a:stretch/>
        </p:blipFill>
        <p:spPr>
          <a:xfrm>
            <a:off x="1412129" y="822688"/>
            <a:ext cx="6534250" cy="4005034"/>
          </a:xfrm>
          <a:prstGeom prst="roundRect">
            <a:avLst/>
          </a:prstGeom>
        </p:spPr>
      </p:pic>
      <p:sp>
        <p:nvSpPr>
          <p:cNvPr id="8" name="Google Shape;93;p1">
            <a:extLst>
              <a:ext uri="{FF2B5EF4-FFF2-40B4-BE49-F238E27FC236}">
                <a16:creationId xmlns:a16="http://schemas.microsoft.com/office/drawing/2014/main" id="{FC438B2E-F5A0-88EB-6171-705F8B7F8069}"/>
              </a:ext>
            </a:extLst>
          </p:cNvPr>
          <p:cNvSpPr txBox="1">
            <a:spLocks/>
          </p:cNvSpPr>
          <p:nvPr/>
        </p:nvSpPr>
        <p:spPr>
          <a:xfrm>
            <a:off x="1412129" y="4533581"/>
            <a:ext cx="7170779" cy="164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lgn="ctr">
              <a:lnSpc>
                <a:spcPct val="100000"/>
              </a:lnSpc>
              <a:buFont typeface="Sora"/>
              <a:buNone/>
            </a:pPr>
            <a:r>
              <a:rPr lang="en-US" sz="600" dirty="0">
                <a:solidFill>
                  <a:schemeClr val="bg1"/>
                </a:solidFill>
                <a:latin typeface="Calibri" panose="020F0502020204030204" pitchFamily="34" charset="0"/>
                <a:cs typeface="Calibri" panose="020F0502020204030204" pitchFamily="34" charset="0"/>
              </a:rPr>
              <a:t>*https://www.solarreviews.com/blog/virtual-power-plants</a:t>
            </a:r>
            <a:endParaRPr lang="en" sz="600" dirty="0">
              <a:solidFill>
                <a:schemeClr val="bg1"/>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79358BF4-4156-436B-A3F0-09BF90150F0D}"/>
              </a:ext>
            </a:extLst>
          </p:cNvPr>
          <p:cNvSpPr txBox="1">
            <a:spLocks noChangeArrowheads="1"/>
          </p:cNvSpPr>
          <p:nvPr/>
        </p:nvSpPr>
        <p:spPr bwMode="auto">
          <a:xfrm>
            <a:off x="628650" y="4752464"/>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rtlCol="0" anchor="t" anchorCtr="0" compatLnSpc="1">
            <a:prstTxWarp prst="textNoShape">
              <a:avLst/>
            </a:prstTxWarp>
            <a:noAutofit/>
          </a:bodyPr>
          <a:lstStyle>
            <a:lvl1pPr marL="457200" lvl="0" indent="-304800" algn="l" defTabSz="342900" rtl="0" eaLnBrk="1" latinLnBrk="0" hangingPunct="1">
              <a:lnSpc>
                <a:spcPct val="90000"/>
              </a:lnSpc>
              <a:spcBef>
                <a:spcPts val="750"/>
              </a:spcBef>
              <a:spcAft>
                <a:spcPts val="0"/>
              </a:spcAft>
              <a:buClr>
                <a:srgbClr val="05052E"/>
              </a:buClr>
              <a:buSzPts val="1200"/>
              <a:buFont typeface="Arial" panose="020B0604020202020204" pitchFamily="34" charset="0"/>
              <a:buChar char="•"/>
              <a:defRPr sz="2100" b="1" kern="1200">
                <a:solidFill>
                  <a:schemeClr val="tx1"/>
                </a:solidFill>
                <a:latin typeface="Calibri" panose="020F0502020204030204" pitchFamily="34" charset="0"/>
                <a:ea typeface="+mn-ea"/>
                <a:cs typeface="+mn-cs"/>
              </a:defRPr>
            </a:lvl1pPr>
            <a:lvl2pPr marL="514350" lvl="1"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800" b="1" kern="1200">
                <a:solidFill>
                  <a:schemeClr val="tx1"/>
                </a:solidFill>
                <a:latin typeface="Calibri" panose="020F0502020204030204" pitchFamily="34" charset="0"/>
                <a:ea typeface="+mn-ea"/>
                <a:cs typeface="+mn-cs"/>
              </a:defRPr>
            </a:lvl2pPr>
            <a:lvl3pPr marL="857250" lvl="2"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500" b="1" kern="1200">
                <a:solidFill>
                  <a:schemeClr val="tx1"/>
                </a:solidFill>
                <a:latin typeface="Calibri" panose="020F0502020204030204" pitchFamily="34" charset="0"/>
                <a:ea typeface="+mn-ea"/>
                <a:cs typeface="+mn-cs"/>
              </a:defRPr>
            </a:lvl3pPr>
            <a:lvl4pPr marL="1200150" lvl="3"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4pPr>
            <a:lvl5pPr marL="1543050" lvl="4"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5pPr>
            <a:lvl6pPr marL="1885950" lvl="5"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6pPr>
            <a:lvl7pPr marL="2228850" lvl="6"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7pPr>
            <a:lvl8pPr marL="2571750" lvl="7"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8pPr>
            <a:lvl9pPr marL="2914650" lvl="8"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9pPr>
          </a:lstStyle>
          <a:p>
            <a:pPr>
              <a:lnSpc>
                <a:spcPct val="100000"/>
              </a:lnSpc>
              <a:spcBef>
                <a:spcPct val="0"/>
              </a:spcBef>
              <a:buFontTx/>
              <a:buNone/>
            </a:pPr>
            <a:r>
              <a:rPr lang="en-US" altLang="en-US" sz="900">
                <a:solidFill>
                  <a:schemeClr val="accent1"/>
                </a:solidFill>
              </a:rPr>
              <a:t>tescometering.com</a:t>
            </a:r>
            <a:endParaRPr lang="en-US" altLang="en-US" sz="900" dirty="0">
              <a:solidFill>
                <a:schemeClr val="accent1"/>
              </a:solidFill>
            </a:endParaRPr>
          </a:p>
        </p:txBody>
      </p:sp>
      <p:sp>
        <p:nvSpPr>
          <p:cNvPr id="4" name="Slide Number Placeholder 2">
            <a:extLst>
              <a:ext uri="{FF2B5EF4-FFF2-40B4-BE49-F238E27FC236}">
                <a16:creationId xmlns:a16="http://schemas.microsoft.com/office/drawing/2014/main" id="{DA0B57DE-2940-4447-5ABB-145DD3DBC080}"/>
              </a:ext>
            </a:extLst>
          </p:cNvPr>
          <p:cNvSpPr txBox="1">
            <a:spLocks noChangeArrowheads="1"/>
          </p:cNvSpPr>
          <p:nvPr/>
        </p:nvSpPr>
        <p:spPr bwMode="auto">
          <a:xfrm>
            <a:off x="6457950" y="4767265"/>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rtlCol="0" anchor="t" anchorCtr="0" compatLnSpc="1">
            <a:prstTxWarp prst="textNoShape">
              <a:avLst/>
            </a:prstTxWarp>
            <a:noAutofit/>
          </a:bodyPr>
          <a:lstStyle>
            <a:lvl1pPr marL="457200" lvl="0" indent="-304800" algn="l" defTabSz="342900" rtl="0" eaLnBrk="1" latinLnBrk="0" hangingPunct="1">
              <a:lnSpc>
                <a:spcPct val="90000"/>
              </a:lnSpc>
              <a:spcBef>
                <a:spcPts val="750"/>
              </a:spcBef>
              <a:spcAft>
                <a:spcPts val="0"/>
              </a:spcAft>
              <a:buClr>
                <a:srgbClr val="05052E"/>
              </a:buClr>
              <a:buSzPts val="1200"/>
              <a:buFont typeface="Arial" panose="020B0604020202020204" pitchFamily="34" charset="0"/>
              <a:buChar char="•"/>
              <a:defRPr sz="2100" b="1" kern="1200">
                <a:solidFill>
                  <a:schemeClr val="tx1"/>
                </a:solidFill>
                <a:latin typeface="Calibri" panose="020F0502020204030204" pitchFamily="34" charset="0"/>
                <a:ea typeface="+mn-ea"/>
                <a:cs typeface="+mn-cs"/>
              </a:defRPr>
            </a:lvl1pPr>
            <a:lvl2pPr marL="514350" lvl="1"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800" b="1" kern="1200">
                <a:solidFill>
                  <a:schemeClr val="tx1"/>
                </a:solidFill>
                <a:latin typeface="Calibri" panose="020F0502020204030204" pitchFamily="34" charset="0"/>
                <a:ea typeface="+mn-ea"/>
                <a:cs typeface="+mn-cs"/>
              </a:defRPr>
            </a:lvl2pPr>
            <a:lvl3pPr marL="857250" lvl="2"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500" b="1" kern="1200">
                <a:solidFill>
                  <a:schemeClr val="tx1"/>
                </a:solidFill>
                <a:latin typeface="Calibri" panose="020F0502020204030204" pitchFamily="34" charset="0"/>
                <a:ea typeface="+mn-ea"/>
                <a:cs typeface="+mn-cs"/>
              </a:defRPr>
            </a:lvl3pPr>
            <a:lvl4pPr marL="1200150" lvl="3"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4pPr>
            <a:lvl5pPr marL="1543050" lvl="4" indent="-171450" algn="l" defTabSz="342900" rtl="0" eaLnBrk="1" latinLnBrk="0" hangingPunct="1">
              <a:lnSpc>
                <a:spcPct val="90000"/>
              </a:lnSpc>
              <a:spcBef>
                <a:spcPts val="375"/>
              </a:spcBef>
              <a:spcAft>
                <a:spcPts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5pPr>
            <a:lvl6pPr marL="1885950" lvl="5"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6pPr>
            <a:lvl7pPr marL="2228850" lvl="6"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7pPr>
            <a:lvl8pPr marL="2571750" lvl="7"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8pPr>
            <a:lvl9pPr marL="2914650" lvl="8" indent="-171450" algn="l" defTabSz="342900" rtl="0" eaLnBrk="0" fontAlgn="base" latinLnBrk="0" hangingPunct="0">
              <a:lnSpc>
                <a:spcPct val="90000"/>
              </a:lnSpc>
              <a:spcBef>
                <a:spcPts val="375"/>
              </a:spcBef>
              <a:spcAft>
                <a:spcPct val="0"/>
              </a:spcAft>
              <a:buClr>
                <a:srgbClr val="05052E"/>
              </a:buClr>
              <a:buSzPts val="1200"/>
              <a:buFont typeface="Arial" panose="020B0604020202020204" pitchFamily="34" charset="0"/>
              <a:buChar char="•"/>
              <a:defRPr sz="1200" b="1" kern="1200">
                <a:solidFill>
                  <a:schemeClr val="tx1"/>
                </a:solidFill>
                <a:latin typeface="Calibri" panose="020F0502020204030204" pitchFamily="34" charset="0"/>
                <a:ea typeface="+mn-ea"/>
                <a:cs typeface="+mn-cs"/>
              </a:defRPr>
            </a:lvl9pPr>
          </a:lstStyle>
          <a:p>
            <a:pPr>
              <a:lnSpc>
                <a:spcPct val="100000"/>
              </a:lnSpc>
              <a:spcBef>
                <a:spcPct val="0"/>
              </a:spcBef>
              <a:buFontTx/>
              <a:buNone/>
            </a:pPr>
            <a:fld id="{B1841673-1B27-47D7-BA44-AE7836DE8EDE}" type="slidenum">
              <a:rPr lang="en-US" altLang="en-US" sz="900" smtClean="0">
                <a:solidFill>
                  <a:srgbClr val="898989"/>
                </a:solidFill>
              </a:rPr>
              <a:pPr>
                <a:lnSpc>
                  <a:spcPct val="100000"/>
                </a:lnSpc>
                <a:spcBef>
                  <a:spcPct val="0"/>
                </a:spcBef>
                <a:buFontTx/>
                <a:buNone/>
              </a:pPr>
              <a:t>11</a:t>
            </a:fld>
            <a:endParaRPr lang="en-US" altLang="en-US" sz="900">
              <a:solidFill>
                <a:srgbClr val="898989"/>
              </a:solidFill>
            </a:endParaRPr>
          </a:p>
        </p:txBody>
      </p:sp>
    </p:spTree>
    <p:extLst>
      <p:ext uri="{BB962C8B-B14F-4D97-AF65-F5344CB8AC3E}">
        <p14:creationId xmlns:p14="http://schemas.microsoft.com/office/powerpoint/2010/main" val="173759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Grid Modernization</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Autofit/>
          </a:bodyPr>
          <a:lstStyle/>
          <a:p>
            <a:pPr marL="288925" indent="-228600"/>
            <a:r>
              <a:rPr lang="en-US" dirty="0">
                <a:latin typeface="Sora SemiBold" pitchFamily="2" charset="0"/>
                <a:cs typeface="Sora SemiBold" pitchFamily="2" charset="0"/>
              </a:rPr>
              <a:t>AMI</a:t>
            </a:r>
            <a:endParaRPr lang="en-US" sz="1100" dirty="0">
              <a:latin typeface="Sora SemiBold" pitchFamily="2" charset="0"/>
              <a:cs typeface="Sora SemiBold" pitchFamily="2" charset="0"/>
            </a:endParaRPr>
          </a:p>
          <a:p>
            <a:pPr marL="571500" lvl="1" indent="-228600">
              <a:spcBef>
                <a:spcPts val="400"/>
              </a:spcBef>
            </a:pPr>
            <a:r>
              <a:rPr lang="en-US" sz="1100" dirty="0"/>
              <a:t>DI, Edge Computing, Monitoring, 2-Way Comms</a:t>
            </a:r>
          </a:p>
          <a:p>
            <a:pPr marL="288925" indent="-228600">
              <a:spcBef>
                <a:spcPts val="1000"/>
              </a:spcBef>
            </a:pPr>
            <a:r>
              <a:rPr lang="en-US" dirty="0">
                <a:latin typeface="Sora SemiBold" pitchFamily="2" charset="0"/>
                <a:cs typeface="Sora SemiBold" pitchFamily="2" charset="0"/>
              </a:rPr>
              <a:t>Grid Automation and Control</a:t>
            </a:r>
          </a:p>
          <a:p>
            <a:pPr marL="571500" lvl="1" indent="-228600">
              <a:spcBef>
                <a:spcPts val="400"/>
              </a:spcBef>
            </a:pPr>
            <a:r>
              <a:rPr lang="en-US" sz="1100" dirty="0"/>
              <a:t>SCADA, ADMS</a:t>
            </a:r>
          </a:p>
          <a:p>
            <a:pPr marL="288925" indent="-228600">
              <a:spcBef>
                <a:spcPts val="1000"/>
              </a:spcBef>
            </a:pPr>
            <a:r>
              <a:rPr lang="en-US" dirty="0">
                <a:latin typeface="Sora SemiBold" pitchFamily="2" charset="0"/>
                <a:cs typeface="Sora SemiBold" pitchFamily="2" charset="0"/>
              </a:rPr>
              <a:t>Integration of DERs</a:t>
            </a:r>
          </a:p>
          <a:p>
            <a:pPr marL="571500" lvl="1" indent="-228600">
              <a:spcBef>
                <a:spcPts val="400"/>
              </a:spcBef>
            </a:pPr>
            <a:r>
              <a:rPr lang="en-US" sz="1100" dirty="0"/>
              <a:t>Microgrids, Control</a:t>
            </a:r>
          </a:p>
          <a:p>
            <a:pPr marL="288925" indent="-228600">
              <a:spcBef>
                <a:spcPts val="1000"/>
              </a:spcBef>
            </a:pPr>
            <a:r>
              <a:rPr lang="en-US" dirty="0">
                <a:latin typeface="Sora SemiBold" pitchFamily="2" charset="0"/>
                <a:cs typeface="Sora SemiBold" pitchFamily="2" charset="0"/>
              </a:rPr>
              <a:t>Enhanced Communications</a:t>
            </a:r>
          </a:p>
          <a:p>
            <a:pPr marL="571500" lvl="1" indent="-228600">
              <a:spcBef>
                <a:spcPts val="400"/>
              </a:spcBef>
            </a:pPr>
            <a:r>
              <a:rPr lang="en-US" sz="1100" dirty="0"/>
              <a:t>High speed, reliability</a:t>
            </a:r>
          </a:p>
          <a:p>
            <a:pPr marL="288925" indent="-228600">
              <a:spcBef>
                <a:spcPts val="1000"/>
              </a:spcBef>
            </a:pPr>
            <a:r>
              <a:rPr lang="en-US" dirty="0">
                <a:latin typeface="Sora SemiBold" pitchFamily="2" charset="0"/>
                <a:cs typeface="Sora SemiBold" pitchFamily="2" charset="0"/>
              </a:rPr>
              <a:t>Advanced Data Analytics</a:t>
            </a:r>
          </a:p>
          <a:p>
            <a:pPr marL="571500" lvl="1" indent="-228600">
              <a:spcBef>
                <a:spcPts val="400"/>
              </a:spcBef>
            </a:pPr>
            <a:r>
              <a:rPr lang="en-US" sz="1100" dirty="0"/>
              <a:t>AI and Machine Learning</a:t>
            </a:r>
          </a:p>
          <a:p>
            <a:pPr marL="288925" indent="-228600">
              <a:spcBef>
                <a:spcPts val="1000"/>
              </a:spcBef>
            </a:pPr>
            <a:r>
              <a:rPr lang="en-US" dirty="0">
                <a:latin typeface="Sora SemiBold" pitchFamily="2" charset="0"/>
                <a:cs typeface="Sora SemiBold" pitchFamily="2" charset="0"/>
              </a:rPr>
              <a:t>Cybersecurity</a:t>
            </a:r>
          </a:p>
          <a:p>
            <a:pPr marL="571500" lvl="1" indent="-228600">
              <a:spcBef>
                <a:spcPts val="400"/>
              </a:spcBef>
            </a:pPr>
            <a:r>
              <a:rPr lang="en-US" sz="1100" dirty="0"/>
              <a:t>Encryption, Firewalls, Intrusion Detection</a:t>
            </a:r>
          </a:p>
          <a:p>
            <a:pPr marL="800100" lvl="1" indent="-342900">
              <a:spcBef>
                <a:spcPts val="1200"/>
              </a:spcBef>
            </a:pPr>
            <a:endParaRPr lang="en-US" sz="1100" dirty="0"/>
          </a:p>
          <a:p>
            <a:pPr marL="342900" indent="-342900">
              <a:spcBef>
                <a:spcPts val="1200"/>
              </a:spcBef>
            </a:pPr>
            <a:endParaRPr sz="1100" dirty="0"/>
          </a:p>
        </p:txBody>
      </p:sp>
      <p:sp>
        <p:nvSpPr>
          <p:cNvPr id="4" name="Google Shape;166;g286bbd17c35_1_0">
            <a:extLst>
              <a:ext uri="{FF2B5EF4-FFF2-40B4-BE49-F238E27FC236}">
                <a16:creationId xmlns:a16="http://schemas.microsoft.com/office/drawing/2014/main" id="{D1F89C71-F8B2-1FF4-A983-FC372CA19CE8}"/>
              </a:ext>
            </a:extLst>
          </p:cNvPr>
          <p:cNvSpPr txBox="1">
            <a:spLocks/>
          </p:cNvSpPr>
          <p:nvPr/>
        </p:nvSpPr>
        <p:spPr>
          <a:xfrm>
            <a:off x="5250468" y="1122362"/>
            <a:ext cx="3189975" cy="19748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buFont typeface="Sora"/>
              <a:buNone/>
            </a:pPr>
            <a:r>
              <a:rPr lang="en-US" dirty="0">
                <a:latin typeface="Calibri" panose="020F0502020204030204" pitchFamily="34" charset="0"/>
                <a:cs typeface="Calibri" panose="020F0502020204030204" pitchFamily="34" charset="0"/>
              </a:rPr>
              <a:t>This is the process of updating and enhancing the traditional electric grid to improve its reliability, efficiency, resilience, and ability to integrate with new technologies. It involves implementation of advanced technologies and practices to meet the changing needs and challenges of the energy landscape.</a:t>
            </a:r>
          </a:p>
        </p:txBody>
      </p:sp>
      <p:pic>
        <p:nvPicPr>
          <p:cNvPr id="6" name="Picture 5">
            <a:extLst>
              <a:ext uri="{FF2B5EF4-FFF2-40B4-BE49-F238E27FC236}">
                <a16:creationId xmlns:a16="http://schemas.microsoft.com/office/drawing/2014/main" id="{6FE98390-6E2B-F506-2A1A-F923F541CFFF}"/>
              </a:ext>
            </a:extLst>
          </p:cNvPr>
          <p:cNvPicPr>
            <a:picLocks noChangeAspect="1"/>
          </p:cNvPicPr>
          <p:nvPr/>
        </p:nvPicPr>
        <p:blipFill rotWithShape="1">
          <a:blip r:embed="rId3"/>
          <a:srcRect l="2391" r="6125"/>
          <a:stretch/>
        </p:blipFill>
        <p:spPr>
          <a:xfrm>
            <a:off x="703557" y="2627670"/>
            <a:ext cx="4078211" cy="1974836"/>
          </a:xfrm>
          <a:prstGeom prst="rect">
            <a:avLst/>
          </a:prstGeom>
        </p:spPr>
      </p:pic>
    </p:spTree>
    <p:extLst>
      <p:ext uri="{BB962C8B-B14F-4D97-AF65-F5344CB8AC3E}">
        <p14:creationId xmlns:p14="http://schemas.microsoft.com/office/powerpoint/2010/main" val="260992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6" name="Picture 5">
            <a:extLst>
              <a:ext uri="{FF2B5EF4-FFF2-40B4-BE49-F238E27FC236}">
                <a16:creationId xmlns:a16="http://schemas.microsoft.com/office/drawing/2014/main" id="{18F77380-DB2D-DE29-4FB5-75EDC868B8EF}"/>
              </a:ext>
            </a:extLst>
          </p:cNvPr>
          <p:cNvPicPr>
            <a:picLocks noChangeAspect="1"/>
          </p:cNvPicPr>
          <p:nvPr/>
        </p:nvPicPr>
        <p:blipFill rotWithShape="1">
          <a:blip r:embed="rId3"/>
          <a:srcRect l="980" r="3401"/>
          <a:stretch/>
        </p:blipFill>
        <p:spPr>
          <a:xfrm>
            <a:off x="5007768" y="2571750"/>
            <a:ext cx="4053896" cy="2464721"/>
          </a:xfrm>
          <a:prstGeom prst="rect">
            <a:avLst/>
          </a:prstGeom>
        </p:spPr>
      </p:pic>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rmAutofit/>
          </a:bodyPr>
          <a:lstStyle/>
          <a:p>
            <a:r>
              <a:rPr lang="en-US" dirty="0">
                <a:solidFill>
                  <a:schemeClr val="tx1"/>
                </a:solidFill>
              </a:rPr>
              <a:t>Electrification</a:t>
            </a:r>
          </a:p>
        </p:txBody>
      </p:sp>
      <p:sp>
        <p:nvSpPr>
          <p:cNvPr id="166" name="Google Shape;166;g286bbd17c35_1_0"/>
          <p:cNvSpPr txBox="1">
            <a:spLocks noGrp="1"/>
          </p:cNvSpPr>
          <p:nvPr>
            <p:ph idx="1"/>
          </p:nvPr>
        </p:nvSpPr>
        <p:spPr>
          <a:xfrm>
            <a:off x="321153" y="529209"/>
            <a:ext cx="4623081" cy="3631825"/>
          </a:xfrm>
          <a:prstGeom prst="rect">
            <a:avLst/>
          </a:prstGeom>
        </p:spPr>
        <p:txBody>
          <a:bodyPr spcFirstLastPara="1" wrap="square" lIns="91425" tIns="91425" rIns="91425" bIns="91425" anchor="t" anchorCtr="0">
            <a:noAutofit/>
          </a:bodyPr>
          <a:lstStyle/>
          <a:p>
            <a:pPr marL="0" indent="0">
              <a:spcBef>
                <a:spcPts val="600"/>
              </a:spcBef>
              <a:buNone/>
            </a:pPr>
            <a:r>
              <a:rPr lang="en-US" sz="1600" dirty="0"/>
              <a:t>This is replacing fossil fuel-based technologies with those that are powered by electricity. This shift aligns to sustainability goals, reduces greenhouse gas emissions, and enhances energy efficiency. </a:t>
            </a:r>
          </a:p>
          <a:p>
            <a:pPr marL="342900" indent="-342900">
              <a:spcBef>
                <a:spcPts val="800"/>
              </a:spcBef>
            </a:pPr>
            <a:r>
              <a:rPr lang="en-US" sz="1600" dirty="0"/>
              <a:t>Electric Vehicles</a:t>
            </a:r>
          </a:p>
          <a:p>
            <a:pPr marL="342900" indent="-342900">
              <a:spcBef>
                <a:spcPts val="800"/>
              </a:spcBef>
            </a:pPr>
            <a:r>
              <a:rPr lang="en-US" sz="1600" dirty="0"/>
              <a:t>Appliances</a:t>
            </a:r>
          </a:p>
          <a:p>
            <a:pPr marL="342900" indent="-342900">
              <a:spcBef>
                <a:spcPts val="800"/>
              </a:spcBef>
            </a:pPr>
            <a:r>
              <a:rPr lang="en-US" sz="1600" dirty="0"/>
              <a:t>Electric Hot Water</a:t>
            </a:r>
          </a:p>
          <a:p>
            <a:pPr marL="342900" indent="-342900">
              <a:spcBef>
                <a:spcPts val="800"/>
              </a:spcBef>
            </a:pPr>
            <a:r>
              <a:rPr lang="en-US" sz="1600" dirty="0"/>
              <a:t>Air Source Heat Pumps</a:t>
            </a:r>
          </a:p>
          <a:p>
            <a:pPr marL="0" indent="0">
              <a:spcBef>
                <a:spcPts val="1200"/>
              </a:spcBef>
              <a:buFont typeface="Sora"/>
              <a:buNone/>
            </a:pPr>
            <a:r>
              <a:rPr lang="en-US" sz="1600" dirty="0"/>
              <a:t>Regulatory Frameworks, subsidies, rebates, and pricing initiatives all drive increases. </a:t>
            </a:r>
          </a:p>
          <a:p>
            <a:pPr marL="0" indent="0">
              <a:spcBef>
                <a:spcPts val="1200"/>
              </a:spcBef>
              <a:buFont typeface="Sora"/>
              <a:buNone/>
            </a:pPr>
            <a:r>
              <a:rPr lang="en-US" sz="1600" dirty="0"/>
              <a:t>Many of these changes require added home wiring, service panel upgrades, and challenges with location of assets and availability of circuits.</a:t>
            </a:r>
          </a:p>
          <a:p>
            <a:pPr marL="0" indent="0">
              <a:spcBef>
                <a:spcPts val="1200"/>
              </a:spcBef>
              <a:buNone/>
            </a:pPr>
            <a:endParaRPr lang="en-US" sz="1600" dirty="0"/>
          </a:p>
          <a:p>
            <a:pPr marL="800100" lvl="1" indent="-342900">
              <a:spcBef>
                <a:spcPts val="1200"/>
              </a:spcBef>
            </a:pPr>
            <a:endParaRPr lang="en-US" sz="1600" dirty="0"/>
          </a:p>
          <a:p>
            <a:pPr marL="0" indent="0">
              <a:spcBef>
                <a:spcPts val="1200"/>
              </a:spcBef>
              <a:buNone/>
            </a:pPr>
            <a:endParaRPr sz="1600" dirty="0"/>
          </a:p>
        </p:txBody>
      </p:sp>
      <p:pic>
        <p:nvPicPr>
          <p:cNvPr id="8" name="Picture 7">
            <a:extLst>
              <a:ext uri="{FF2B5EF4-FFF2-40B4-BE49-F238E27FC236}">
                <a16:creationId xmlns:a16="http://schemas.microsoft.com/office/drawing/2014/main" id="{D10DC311-DDBC-6584-D431-CA5E2728DBFE}"/>
              </a:ext>
            </a:extLst>
          </p:cNvPr>
          <p:cNvPicPr>
            <a:picLocks noChangeAspect="1"/>
          </p:cNvPicPr>
          <p:nvPr/>
        </p:nvPicPr>
        <p:blipFill rotWithShape="1">
          <a:blip r:embed="rId4"/>
          <a:srcRect l="1700"/>
          <a:stretch/>
        </p:blipFill>
        <p:spPr>
          <a:xfrm>
            <a:off x="5007768" y="53362"/>
            <a:ext cx="4076457" cy="2413497"/>
          </a:xfrm>
          <a:prstGeom prst="rect">
            <a:avLst/>
          </a:prstGeom>
        </p:spPr>
      </p:pic>
      <p:sp>
        <p:nvSpPr>
          <p:cNvPr id="10" name="Google Shape;166;g286bbd17c35_1_0">
            <a:extLst>
              <a:ext uri="{FF2B5EF4-FFF2-40B4-BE49-F238E27FC236}">
                <a16:creationId xmlns:a16="http://schemas.microsoft.com/office/drawing/2014/main" id="{6ED83810-F0B3-DFEC-6F2B-5E00ECABC2E4}"/>
              </a:ext>
            </a:extLst>
          </p:cNvPr>
          <p:cNvSpPr txBox="1">
            <a:spLocks/>
          </p:cNvSpPr>
          <p:nvPr/>
        </p:nvSpPr>
        <p:spPr>
          <a:xfrm>
            <a:off x="321153" y="4047185"/>
            <a:ext cx="2567048" cy="11342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spcBef>
                <a:spcPts val="1200"/>
              </a:spcBef>
              <a:buFont typeface="Sora"/>
              <a:buNone/>
            </a:pPr>
            <a:r>
              <a:rPr lang="en-US" sz="1400" dirty="0">
                <a:latin typeface="Calibri" panose="020F0502020204030204" pitchFamily="34" charset="0"/>
                <a:cs typeface="Calibri" panose="020F0502020204030204" pitchFamily="34" charset="0"/>
              </a:rPr>
              <a:t>3X Market Size of Smart Grid &gt;$100B in next 2 years</a:t>
            </a:r>
          </a:p>
        </p:txBody>
      </p:sp>
      <p:sp>
        <p:nvSpPr>
          <p:cNvPr id="2" name="Footer Placeholder 1">
            <a:extLst>
              <a:ext uri="{FF2B5EF4-FFF2-40B4-BE49-F238E27FC236}">
                <a16:creationId xmlns:a16="http://schemas.microsoft.com/office/drawing/2014/main" id="{A58C18F2-7B5C-2D95-BB18-709675787259}"/>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Tree>
    <p:extLst>
      <p:ext uri="{BB962C8B-B14F-4D97-AF65-F5344CB8AC3E}">
        <p14:creationId xmlns:p14="http://schemas.microsoft.com/office/powerpoint/2010/main" val="128379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rmAutofit/>
          </a:bodyPr>
          <a:lstStyle/>
          <a:p>
            <a:r>
              <a:rPr lang="en-US" dirty="0"/>
              <a:t>Solutions for Electrification &amp; DER Integration</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Autofit/>
          </a:bodyPr>
          <a:lstStyle/>
          <a:p>
            <a:pPr marL="0" indent="0">
              <a:spcBef>
                <a:spcPts val="1200"/>
              </a:spcBef>
              <a:buNone/>
            </a:pPr>
            <a:r>
              <a:rPr lang="en-US" sz="1300" dirty="0"/>
              <a:t>Many competing systems and technology solutions exist to solve the crux of the electrification problem – growing demand, aging infrastructure, cost avoidance and load / source limitations for both the utility and consumer.</a:t>
            </a:r>
          </a:p>
          <a:p>
            <a:pPr marL="0" indent="0">
              <a:spcBef>
                <a:spcPts val="1200"/>
              </a:spcBef>
              <a:buNone/>
            </a:pPr>
            <a:r>
              <a:rPr lang="en-US" sz="1300" dirty="0"/>
              <a:t>Consumers can adopt some solutions independently via a DER application while others require varying levels of utility interaction and/or approval.  </a:t>
            </a:r>
          </a:p>
          <a:p>
            <a:pPr marL="342900" indent="-342900">
              <a:spcBef>
                <a:spcPts val="1200"/>
              </a:spcBef>
            </a:pPr>
            <a:r>
              <a:rPr lang="en-US" sz="1300" dirty="0"/>
              <a:t>Meter Socket Adapters (MSAs)</a:t>
            </a:r>
          </a:p>
          <a:p>
            <a:pPr marL="342900" indent="-342900">
              <a:spcBef>
                <a:spcPts val="1200"/>
              </a:spcBef>
            </a:pPr>
            <a:r>
              <a:rPr lang="en-US" sz="1300" dirty="0"/>
              <a:t>New DER ready ANSI form 42S / 43S meter / sockets</a:t>
            </a:r>
          </a:p>
          <a:p>
            <a:pPr marL="342900" indent="-342900">
              <a:spcBef>
                <a:spcPts val="1200"/>
              </a:spcBef>
            </a:pPr>
            <a:r>
              <a:rPr lang="en-US" sz="1300" dirty="0"/>
              <a:t>Smart Panels</a:t>
            </a:r>
          </a:p>
          <a:p>
            <a:pPr marL="342900" indent="-342900">
              <a:spcBef>
                <a:spcPts val="1200"/>
              </a:spcBef>
            </a:pPr>
            <a:r>
              <a:rPr lang="en-US" sz="1300" dirty="0"/>
              <a:t>Load And Energy Management Systems</a:t>
            </a:r>
          </a:p>
          <a:p>
            <a:pPr marL="342900" indent="-342900">
              <a:spcBef>
                <a:spcPts val="1200"/>
              </a:spcBef>
            </a:pPr>
            <a:r>
              <a:rPr lang="en-US" sz="1300" dirty="0"/>
              <a:t>Power Control Systems (PCS)</a:t>
            </a:r>
          </a:p>
          <a:p>
            <a:pPr marL="342900" indent="-342900">
              <a:spcBef>
                <a:spcPts val="1200"/>
              </a:spcBef>
            </a:pPr>
            <a:endParaRPr lang="en-US" sz="1300" dirty="0"/>
          </a:p>
          <a:p>
            <a:pPr marL="800100" lvl="1" indent="-342900">
              <a:spcBef>
                <a:spcPts val="1200"/>
              </a:spcBef>
            </a:pPr>
            <a:endParaRPr lang="en-US" sz="1300" dirty="0"/>
          </a:p>
          <a:p>
            <a:pPr marL="0" indent="0">
              <a:spcBef>
                <a:spcPts val="1200"/>
              </a:spcBef>
              <a:buNone/>
            </a:pPr>
            <a:endParaRPr sz="1300" dirty="0"/>
          </a:p>
        </p:txBody>
      </p:sp>
      <p:pic>
        <p:nvPicPr>
          <p:cNvPr id="5" name="Picture 4">
            <a:extLst>
              <a:ext uri="{FF2B5EF4-FFF2-40B4-BE49-F238E27FC236}">
                <a16:creationId xmlns:a16="http://schemas.microsoft.com/office/drawing/2014/main" id="{86E0A475-790C-46E5-19B7-A1A9A003C281}"/>
              </a:ext>
            </a:extLst>
          </p:cNvPr>
          <p:cNvPicPr>
            <a:picLocks noChangeAspect="1"/>
          </p:cNvPicPr>
          <p:nvPr/>
        </p:nvPicPr>
        <p:blipFill>
          <a:blip r:embed="rId3"/>
          <a:stretch>
            <a:fillRect/>
          </a:stretch>
        </p:blipFill>
        <p:spPr>
          <a:xfrm>
            <a:off x="6168876" y="2228850"/>
            <a:ext cx="2596183" cy="2541430"/>
          </a:xfrm>
          <a:prstGeom prst="ellipse">
            <a:avLst/>
          </a:prstGeom>
        </p:spPr>
      </p:pic>
      <p:sp>
        <p:nvSpPr>
          <p:cNvPr id="2" name="Footer Placeholder 1">
            <a:extLst>
              <a:ext uri="{FF2B5EF4-FFF2-40B4-BE49-F238E27FC236}">
                <a16:creationId xmlns:a16="http://schemas.microsoft.com/office/drawing/2014/main" id="{5B35B7B1-1B96-8D8B-DFF2-728EDDD6BF43}"/>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4" name="Slide Number Placeholder 2">
            <a:extLst>
              <a:ext uri="{FF2B5EF4-FFF2-40B4-BE49-F238E27FC236}">
                <a16:creationId xmlns:a16="http://schemas.microsoft.com/office/drawing/2014/main" id="{72DA5A86-3A92-E37F-4E54-86724B74549A}"/>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14</a:t>
            </a:fld>
            <a:endParaRPr lang="en-US" altLang="en-US" sz="900">
              <a:solidFill>
                <a:srgbClr val="898989"/>
              </a:solidFill>
            </a:endParaRPr>
          </a:p>
        </p:txBody>
      </p:sp>
    </p:spTree>
    <p:extLst>
      <p:ext uri="{BB962C8B-B14F-4D97-AF65-F5344CB8AC3E}">
        <p14:creationId xmlns:p14="http://schemas.microsoft.com/office/powerpoint/2010/main" val="6347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rmAutofit/>
          </a:bodyPr>
          <a:lstStyle/>
          <a:p>
            <a:r>
              <a:rPr lang="en-US" dirty="0"/>
              <a:t>What Does it all Mean for Meter Operations?</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rmAutofit lnSpcReduction="10000"/>
          </a:bodyPr>
          <a:lstStyle/>
          <a:p>
            <a:pPr marL="342900" indent="-342900"/>
            <a:r>
              <a:rPr lang="en-US" sz="1500" dirty="0"/>
              <a:t>Education and Training</a:t>
            </a:r>
          </a:p>
          <a:p>
            <a:pPr marL="342900" indent="-342900">
              <a:spcBef>
                <a:spcPts val="1200"/>
              </a:spcBef>
            </a:pPr>
            <a:r>
              <a:rPr lang="en-US" sz="1500" dirty="0"/>
              <a:t>Resource Allocation</a:t>
            </a:r>
          </a:p>
          <a:p>
            <a:pPr marL="342900" indent="-342900">
              <a:spcBef>
                <a:spcPts val="1200"/>
              </a:spcBef>
            </a:pPr>
            <a:r>
              <a:rPr lang="en-US" sz="1500" dirty="0"/>
              <a:t>Funding for AMI 2.0</a:t>
            </a:r>
          </a:p>
          <a:p>
            <a:pPr marL="800100" lvl="1" indent="-342900">
              <a:spcBef>
                <a:spcPts val="600"/>
              </a:spcBef>
            </a:pPr>
            <a:r>
              <a:rPr lang="en-US" sz="1400" dirty="0"/>
              <a:t>How to EOL current hardware &amp; software</a:t>
            </a:r>
          </a:p>
          <a:p>
            <a:pPr marL="800100" lvl="1" indent="-342900">
              <a:spcBef>
                <a:spcPts val="600"/>
              </a:spcBef>
            </a:pPr>
            <a:r>
              <a:rPr lang="en-US" sz="1400" dirty="0"/>
              <a:t>Trending equipment failure rates</a:t>
            </a:r>
          </a:p>
          <a:p>
            <a:pPr marL="800100" lvl="1" indent="-342900">
              <a:spcBef>
                <a:spcPts val="600"/>
              </a:spcBef>
            </a:pPr>
            <a:r>
              <a:rPr lang="en-US" sz="1400" dirty="0"/>
              <a:t>Replacement schedule</a:t>
            </a:r>
          </a:p>
          <a:p>
            <a:pPr marL="800100" lvl="1" indent="-342900">
              <a:spcBef>
                <a:spcPts val="600"/>
              </a:spcBef>
            </a:pPr>
            <a:r>
              <a:rPr lang="en-US" sz="1400" dirty="0"/>
              <a:t>New vs existing networks</a:t>
            </a:r>
          </a:p>
          <a:p>
            <a:pPr marL="342900" indent="-342900">
              <a:spcBef>
                <a:spcPts val="1200"/>
              </a:spcBef>
            </a:pPr>
            <a:r>
              <a:rPr lang="en-US" sz="1500" dirty="0"/>
              <a:t>Standardization and Interoperability</a:t>
            </a:r>
          </a:p>
          <a:p>
            <a:pPr marL="342900" indent="-342900">
              <a:spcBef>
                <a:spcPts val="1200"/>
              </a:spcBef>
            </a:pPr>
            <a:r>
              <a:rPr lang="en-US" sz="1500" dirty="0"/>
              <a:t>Customer Driven Programs</a:t>
            </a:r>
          </a:p>
          <a:p>
            <a:pPr marL="0" indent="0">
              <a:spcBef>
                <a:spcPts val="1800"/>
              </a:spcBef>
              <a:buNone/>
            </a:pPr>
            <a:r>
              <a:rPr lang="en-US" sz="1600" dirty="0">
                <a:solidFill>
                  <a:srgbClr val="EB3E0E"/>
                </a:solidFill>
                <a:latin typeface="Sora SemiBold" pitchFamily="2" charset="0"/>
                <a:cs typeface="Sora SemiBold" pitchFamily="2" charset="0"/>
              </a:rPr>
              <a:t>Ultimately, this will result in the evolution of the </a:t>
            </a:r>
            <a:br>
              <a:rPr lang="en-US" sz="1600" dirty="0">
                <a:solidFill>
                  <a:srgbClr val="EB3E0E"/>
                </a:solidFill>
                <a:latin typeface="Sora SemiBold" pitchFamily="2" charset="0"/>
                <a:cs typeface="Sora SemiBold" pitchFamily="2" charset="0"/>
              </a:rPr>
            </a:br>
            <a:r>
              <a:rPr lang="en-US" sz="1600" dirty="0">
                <a:solidFill>
                  <a:srgbClr val="EB3E0E"/>
                </a:solidFill>
                <a:latin typeface="Sora SemiBold" pitchFamily="2" charset="0"/>
                <a:cs typeface="Sora SemiBold" pitchFamily="2" charset="0"/>
              </a:rPr>
              <a:t>Meter Operations practice!</a:t>
            </a:r>
          </a:p>
          <a:p>
            <a:pPr marL="342900" indent="-342900">
              <a:spcBef>
                <a:spcPts val="1200"/>
              </a:spcBef>
            </a:pPr>
            <a:endParaRPr sz="1400" dirty="0"/>
          </a:p>
        </p:txBody>
      </p:sp>
      <p:pic>
        <p:nvPicPr>
          <p:cNvPr id="4" name="Picture 3">
            <a:extLst>
              <a:ext uri="{FF2B5EF4-FFF2-40B4-BE49-F238E27FC236}">
                <a16:creationId xmlns:a16="http://schemas.microsoft.com/office/drawing/2014/main" id="{CAE0187A-9880-DBF3-D73F-C226EE3387CF}"/>
              </a:ext>
            </a:extLst>
          </p:cNvPr>
          <p:cNvPicPr>
            <a:picLocks noChangeAspect="1"/>
          </p:cNvPicPr>
          <p:nvPr/>
        </p:nvPicPr>
        <p:blipFill>
          <a:blip r:embed="rId3"/>
          <a:stretch>
            <a:fillRect/>
          </a:stretch>
        </p:blipFill>
        <p:spPr>
          <a:xfrm>
            <a:off x="5504342" y="1837443"/>
            <a:ext cx="3060784" cy="1829069"/>
          </a:xfrm>
          <a:prstGeom prst="rect">
            <a:avLst/>
          </a:prstGeom>
        </p:spPr>
      </p:pic>
      <p:sp>
        <p:nvSpPr>
          <p:cNvPr id="2" name="Footer Placeholder 1">
            <a:extLst>
              <a:ext uri="{FF2B5EF4-FFF2-40B4-BE49-F238E27FC236}">
                <a16:creationId xmlns:a16="http://schemas.microsoft.com/office/drawing/2014/main" id="{9CB3028C-D202-B660-B057-D683893D7954}"/>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5" name="Slide Number Placeholder 2">
            <a:extLst>
              <a:ext uri="{FF2B5EF4-FFF2-40B4-BE49-F238E27FC236}">
                <a16:creationId xmlns:a16="http://schemas.microsoft.com/office/drawing/2014/main" id="{B57427F9-4106-D6F0-D0CB-CCAFC20C9E11}"/>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15</a:t>
            </a:fld>
            <a:endParaRPr lang="en-US" altLang="en-US" sz="900">
              <a:solidFill>
                <a:srgbClr val="898989"/>
              </a:solidFill>
            </a:endParaRPr>
          </a:p>
        </p:txBody>
      </p:sp>
    </p:spTree>
    <p:extLst>
      <p:ext uri="{BB962C8B-B14F-4D97-AF65-F5344CB8AC3E}">
        <p14:creationId xmlns:p14="http://schemas.microsoft.com/office/powerpoint/2010/main" val="58010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C3C8-8AE6-73B7-F808-7F0C5EC9CBFF}"/>
              </a:ext>
            </a:extLst>
          </p:cNvPr>
          <p:cNvSpPr>
            <a:spLocks noGrp="1"/>
          </p:cNvSpPr>
          <p:nvPr>
            <p:ph type="title"/>
          </p:nvPr>
        </p:nvSpPr>
        <p:spPr>
          <a:xfrm>
            <a:off x="1233271" y="338052"/>
            <a:ext cx="7587048" cy="509874"/>
          </a:xfrm>
        </p:spPr>
        <p:txBody>
          <a:bodyPr/>
          <a:lstStyle/>
          <a:p>
            <a:r>
              <a:rPr lang="en-US" sz="2800" dirty="0"/>
              <a:t>Updated 30A Back Up Power Transfer Meter Design</a:t>
            </a:r>
            <a:br>
              <a:rPr lang="en-US" sz="2800" dirty="0"/>
            </a:br>
            <a:endParaRPr lang="en-US" sz="2800" dirty="0"/>
          </a:p>
        </p:txBody>
      </p:sp>
      <p:sp>
        <p:nvSpPr>
          <p:cNvPr id="4" name="Footer Placeholder 4">
            <a:extLst>
              <a:ext uri="{FF2B5EF4-FFF2-40B4-BE49-F238E27FC236}">
                <a16:creationId xmlns:a16="http://schemas.microsoft.com/office/drawing/2014/main" id="{8812AD63-95F9-ED3E-5001-38C962E50FF5}"/>
              </a:ext>
            </a:extLst>
          </p:cNvPr>
          <p:cNvSpPr txBox="1">
            <a:spLocks/>
          </p:cNvSpPr>
          <p:nvPr/>
        </p:nvSpPr>
        <p:spPr>
          <a:xfrm>
            <a:off x="4381219" y="6356351"/>
            <a:ext cx="3373093" cy="299310"/>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5">
            <a:extLst>
              <a:ext uri="{FF2B5EF4-FFF2-40B4-BE49-F238E27FC236}">
                <a16:creationId xmlns:a16="http://schemas.microsoft.com/office/drawing/2014/main" id="{7513C686-5983-84C4-90C9-2CE1B3FB8012}"/>
              </a:ext>
            </a:extLst>
          </p:cNvPr>
          <p:cNvSpPr txBox="1">
            <a:spLocks/>
          </p:cNvSpPr>
          <p:nvPr/>
        </p:nvSpPr>
        <p:spPr>
          <a:xfrm>
            <a:off x="8953219" y="6356351"/>
            <a:ext cx="2248729" cy="29931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16</a:t>
            </a:fld>
            <a:endParaRPr lang="en-US" dirty="0"/>
          </a:p>
        </p:txBody>
      </p:sp>
      <p:sp>
        <p:nvSpPr>
          <p:cNvPr id="6" name="Content Placeholder 2">
            <a:extLst>
              <a:ext uri="{FF2B5EF4-FFF2-40B4-BE49-F238E27FC236}">
                <a16:creationId xmlns:a16="http://schemas.microsoft.com/office/drawing/2014/main" id="{863FF614-028C-B204-E6DD-9E76605918A3}"/>
              </a:ext>
            </a:extLst>
          </p:cNvPr>
          <p:cNvSpPr txBox="1">
            <a:spLocks/>
          </p:cNvSpPr>
          <p:nvPr/>
        </p:nvSpPr>
        <p:spPr>
          <a:xfrm>
            <a:off x="342620" y="881064"/>
            <a:ext cx="4229380" cy="39691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1400" dirty="0"/>
          </a:p>
          <a:p>
            <a:pPr marL="342900" indent="-342900">
              <a:spcBef>
                <a:spcPts val="0"/>
              </a:spcBef>
              <a:buFont typeface="Symbol" panose="05050102010706020507" pitchFamily="18" charset="2"/>
              <a:buChar char=""/>
            </a:pPr>
            <a:r>
              <a:rPr lang="en-US" sz="1800" dirty="0">
                <a:latin typeface="Arial" panose="020B0604020202020204" pitchFamily="34" charset="0"/>
                <a:ea typeface="Times New Roman" panose="02020603050405020304" pitchFamily="18" charset="0"/>
              </a:rPr>
              <a:t>Requirement for the user to shut off the main disconnect to the house is now eliminated. </a:t>
            </a:r>
            <a:endParaRPr lang="en-US" sz="1800" dirty="0">
              <a:latin typeface="Times New Roman" panose="02020603050405020304" pitchFamily="18" charset="0"/>
              <a:ea typeface="Times New Roman" panose="02020603050405020304" pitchFamily="18" charset="0"/>
            </a:endParaRPr>
          </a:p>
          <a:p>
            <a:pPr marL="342900" indent="-342900">
              <a:spcBef>
                <a:spcPts val="0"/>
              </a:spcBef>
              <a:buFont typeface="Symbol" panose="05050102010706020507" pitchFamily="18" charset="2"/>
              <a:buChar char=""/>
            </a:pPr>
            <a:r>
              <a:rPr lang="en-US" sz="1800" dirty="0">
                <a:latin typeface="Arial" panose="020B0604020202020204" pitchFamily="34" charset="0"/>
                <a:ea typeface="Times New Roman" panose="02020603050405020304" pitchFamily="18" charset="0"/>
              </a:rPr>
              <a:t>Requirement for the user to unplug the generator is removed. </a:t>
            </a:r>
            <a:endParaRPr lang="en-US" sz="1800" dirty="0">
              <a:latin typeface="Times New Roman" panose="02020603050405020304" pitchFamily="18" charset="0"/>
              <a:ea typeface="Times New Roman" panose="02020603050405020304" pitchFamily="18" charset="0"/>
            </a:endParaRPr>
          </a:p>
          <a:p>
            <a:pPr marL="342900" indent="-342900">
              <a:spcBef>
                <a:spcPts val="0"/>
              </a:spcBef>
              <a:buFont typeface="Symbol" panose="05050102010706020507" pitchFamily="18" charset="2"/>
              <a:buChar char=""/>
            </a:pPr>
            <a:r>
              <a:rPr lang="en-US" sz="1800" dirty="0">
                <a:latin typeface="Arial" panose="020B0604020202020204" pitchFamily="34" charset="0"/>
                <a:ea typeface="Times New Roman" panose="02020603050405020304" pitchFamily="18" charset="0"/>
              </a:rPr>
              <a:t>More robust voltage sensing.</a:t>
            </a:r>
            <a:endParaRPr lang="en-US" sz="1800" dirty="0">
              <a:latin typeface="Times New Roman" panose="02020603050405020304" pitchFamily="18" charset="0"/>
              <a:ea typeface="Times New Roman" panose="02020603050405020304" pitchFamily="18" charset="0"/>
            </a:endParaRPr>
          </a:p>
          <a:p>
            <a:pPr marL="342900" indent="-342900">
              <a:spcBef>
                <a:spcPts val="0"/>
              </a:spcBef>
              <a:buFont typeface="Symbol" panose="05050102010706020507" pitchFamily="18" charset="2"/>
              <a:buChar char=""/>
            </a:pPr>
            <a:r>
              <a:rPr lang="en-US" sz="1800" dirty="0">
                <a:latin typeface="Arial" panose="020B0604020202020204" pitchFamily="34" charset="0"/>
                <a:ea typeface="Times New Roman" panose="02020603050405020304" pitchFamily="18" charset="0"/>
              </a:rPr>
              <a:t>Increased the robustness of the disconnect contact sensing. </a:t>
            </a:r>
            <a:endParaRPr lang="en-US" sz="1800" dirty="0">
              <a:latin typeface="Times New Roman" panose="02020603050405020304" pitchFamily="18" charset="0"/>
              <a:ea typeface="Times New Roman" panose="02020603050405020304" pitchFamily="18" charset="0"/>
            </a:endParaRPr>
          </a:p>
          <a:p>
            <a:pPr marL="342900" indent="-342900">
              <a:spcBef>
                <a:spcPts val="0"/>
              </a:spcBef>
              <a:buFont typeface="Symbol" panose="05050102010706020507" pitchFamily="18" charset="2"/>
              <a:buChar char=""/>
            </a:pPr>
            <a:r>
              <a:rPr lang="en-US" sz="1800" dirty="0">
                <a:latin typeface="Arial" panose="020B0604020202020204" pitchFamily="34" charset="0"/>
                <a:ea typeface="Times New Roman" panose="02020603050405020304" pitchFamily="18" charset="0"/>
              </a:rPr>
              <a:t>Increased power for the disconnect motor drive to enable the BPTM to overcome sticky motor shafts with greater ease as well as to allow it to be used with </a:t>
            </a:r>
            <a:r>
              <a:rPr lang="en-US" sz="1800" dirty="0" err="1">
                <a:latin typeface="Arial" panose="020B0604020202020204" pitchFamily="34" charset="0"/>
                <a:ea typeface="Times New Roman" panose="02020603050405020304" pitchFamily="18" charset="0"/>
              </a:rPr>
              <a:t>Aclara</a:t>
            </a:r>
            <a:r>
              <a:rPr lang="en-US" sz="1800" dirty="0">
                <a:latin typeface="Arial" panose="020B0604020202020204" pitchFamily="34" charset="0"/>
                <a:ea typeface="Times New Roman" panose="02020603050405020304" pitchFamily="18" charset="0"/>
              </a:rPr>
              <a:t> meters with relay disconnects. </a:t>
            </a:r>
            <a:endParaRPr lang="en-US" sz="18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5A7D5B8B-ED20-4105-1E24-B39FE32BE706}"/>
              </a:ext>
            </a:extLst>
          </p:cNvPr>
          <p:cNvPicPr>
            <a:picLocks noChangeAspect="1"/>
          </p:cNvPicPr>
          <p:nvPr/>
        </p:nvPicPr>
        <p:blipFill>
          <a:blip r:embed="rId2"/>
          <a:stretch>
            <a:fillRect/>
          </a:stretch>
        </p:blipFill>
        <p:spPr>
          <a:xfrm>
            <a:off x="5453905" y="2818509"/>
            <a:ext cx="2956474" cy="1720964"/>
          </a:xfrm>
          <a:prstGeom prst="rect">
            <a:avLst/>
          </a:prstGeom>
        </p:spPr>
      </p:pic>
      <p:pic>
        <p:nvPicPr>
          <p:cNvPr id="8" name="Picture 7">
            <a:extLst>
              <a:ext uri="{FF2B5EF4-FFF2-40B4-BE49-F238E27FC236}">
                <a16:creationId xmlns:a16="http://schemas.microsoft.com/office/drawing/2014/main" id="{E0E74163-8ECE-E581-BF89-4008ECF4BEC5}"/>
              </a:ext>
            </a:extLst>
          </p:cNvPr>
          <p:cNvPicPr>
            <a:picLocks noChangeAspect="1"/>
          </p:cNvPicPr>
          <p:nvPr/>
        </p:nvPicPr>
        <p:blipFill>
          <a:blip r:embed="rId3"/>
          <a:stretch>
            <a:fillRect/>
          </a:stretch>
        </p:blipFill>
        <p:spPr>
          <a:xfrm>
            <a:off x="5795457" y="1161002"/>
            <a:ext cx="2677095" cy="1344431"/>
          </a:xfrm>
          <a:prstGeom prst="rect">
            <a:avLst/>
          </a:prstGeom>
        </p:spPr>
      </p:pic>
      <p:sp>
        <p:nvSpPr>
          <p:cNvPr id="11" name="Footer Placeholder 1">
            <a:extLst>
              <a:ext uri="{FF2B5EF4-FFF2-40B4-BE49-F238E27FC236}">
                <a16:creationId xmlns:a16="http://schemas.microsoft.com/office/drawing/2014/main" id="{3501937C-ADB6-E403-BC5E-B799F8E0925B}"/>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12" name="Slide Number Placeholder 2">
            <a:extLst>
              <a:ext uri="{FF2B5EF4-FFF2-40B4-BE49-F238E27FC236}">
                <a16:creationId xmlns:a16="http://schemas.microsoft.com/office/drawing/2014/main" id="{DEA5A825-A197-D509-39B3-88B2BD7CD2E8}"/>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16</a:t>
            </a:fld>
            <a:endParaRPr lang="en-US" altLang="en-US" sz="900">
              <a:solidFill>
                <a:srgbClr val="898989"/>
              </a:solidFill>
            </a:endParaRPr>
          </a:p>
        </p:txBody>
      </p:sp>
    </p:spTree>
    <p:extLst>
      <p:ext uri="{BB962C8B-B14F-4D97-AF65-F5344CB8AC3E}">
        <p14:creationId xmlns:p14="http://schemas.microsoft.com/office/powerpoint/2010/main" val="247080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30830A9C-AC2B-A362-B6C6-D56050CD2F6B}"/>
              </a:ext>
            </a:extLst>
          </p:cNvPr>
          <p:cNvSpPr>
            <a:spLocks noGrp="1" noChangeArrowheads="1"/>
          </p:cNvSpPr>
          <p:nvPr>
            <p:ph type="title"/>
          </p:nvPr>
        </p:nvSpPr>
        <p:spPr>
          <a:xfrm>
            <a:off x="2057400" y="114300"/>
            <a:ext cx="6690089" cy="509588"/>
          </a:xfrm>
        </p:spPr>
        <p:txBody>
          <a:bodyPr/>
          <a:lstStyle/>
          <a:p>
            <a:pPr eaLnBrk="1" hangingPunct="1">
              <a:defRPr/>
            </a:pPr>
            <a:r>
              <a:rPr altLang="en-US" sz="3200" dirty="0">
                <a:solidFill>
                  <a:schemeClr val="bg1"/>
                </a:solidFill>
                <a:latin typeface="+mj-lt"/>
                <a:cs typeface="Arial" panose="020B0604020202020204" pitchFamily="34" charset="0"/>
              </a:rPr>
              <a:t>              </a:t>
            </a:r>
            <a:r>
              <a:rPr altLang="en-US" sz="3200" dirty="0">
                <a:latin typeface="+mj-lt"/>
                <a:cs typeface="Arial" panose="020B0604020202020204" pitchFamily="34" charset="0"/>
              </a:rPr>
              <a:t>Questions and Discussion  </a:t>
            </a:r>
          </a:p>
        </p:txBody>
      </p:sp>
      <p:sp>
        <p:nvSpPr>
          <p:cNvPr id="55299" name="Rectangle 5">
            <a:extLst>
              <a:ext uri="{FF2B5EF4-FFF2-40B4-BE49-F238E27FC236}">
                <a16:creationId xmlns:a16="http://schemas.microsoft.com/office/drawing/2014/main" id="{300B8B21-1FBE-061C-0009-82293F1BC6E9}"/>
              </a:ext>
            </a:extLst>
          </p:cNvPr>
          <p:cNvSpPr>
            <a:spLocks noGrp="1" noChangeArrowheads="1"/>
          </p:cNvSpPr>
          <p:nvPr>
            <p:ph idx="1"/>
          </p:nvPr>
        </p:nvSpPr>
        <p:spPr/>
        <p:txBody>
          <a:bodyPr/>
          <a:lstStyle/>
          <a:p>
            <a:pPr algn="ctr" eaLnBrk="1" hangingPunct="1">
              <a:buFontTx/>
              <a:buNone/>
            </a:pPr>
            <a:r>
              <a:rPr lang="en-US" altLang="en-US" dirty="0">
                <a:latin typeface="Arial" panose="020B0604020202020204" pitchFamily="34" charset="0"/>
                <a:cs typeface="Arial" panose="020B0604020202020204" pitchFamily="34" charset="0"/>
              </a:rPr>
              <a:t>Dan Falcone</a:t>
            </a:r>
          </a:p>
          <a:p>
            <a:pPr algn="ctr" eaLnBrk="1" hangingPunct="1">
              <a:buFontTx/>
              <a:buNone/>
            </a:pPr>
            <a:endParaRPr lang="en-US" altLang="en-US" sz="9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1800" b="1" dirty="0" err="1">
                <a:latin typeface="Arial" panose="020B0604020202020204" pitchFamily="34" charset="0"/>
                <a:cs typeface="Arial" panose="020B0604020202020204" pitchFamily="34" charset="0"/>
              </a:rPr>
              <a:t>ConnectDER</a:t>
            </a:r>
            <a:endParaRPr lang="en-US" altLang="en-US" sz="1800" b="1" dirty="0">
              <a:latin typeface="Arial" panose="020B0604020202020204" pitchFamily="34" charset="0"/>
              <a:cs typeface="Arial" panose="020B0604020202020204" pitchFamily="34" charset="0"/>
            </a:endParaRPr>
          </a:p>
          <a:p>
            <a:pPr algn="ctr" eaLnBrk="1" hangingPunct="1">
              <a:buFontTx/>
              <a:buNone/>
            </a:pPr>
            <a:endParaRPr lang="en-US" altLang="en-US" sz="1800" b="1" dirty="0">
              <a:latin typeface="Arial" panose="020B0604020202020204" pitchFamily="34" charset="0"/>
              <a:cs typeface="Arial" panose="020B0604020202020204" pitchFamily="34" charset="0"/>
            </a:endParaRPr>
          </a:p>
          <a:p>
            <a:pPr algn="ctr" eaLnBrk="1" hangingPunct="1">
              <a:buFontTx/>
              <a:buNone/>
            </a:pPr>
            <a:br>
              <a:rPr lang="en-US" altLang="en-US" sz="1500" dirty="0">
                <a:latin typeface="Arial" panose="020B0604020202020204" pitchFamily="34" charset="0"/>
                <a:cs typeface="Arial" panose="020B0604020202020204" pitchFamily="34" charset="0"/>
              </a:rPr>
            </a:br>
            <a:r>
              <a:rPr lang="en-US" altLang="en-US" sz="1500" dirty="0">
                <a:latin typeface="Arial" panose="020B0604020202020204" pitchFamily="34" charset="0"/>
                <a:cs typeface="Arial" panose="020B0604020202020204" pitchFamily="34" charset="0"/>
              </a:rPr>
              <a:t>This presentation can also be found under </a:t>
            </a:r>
            <a:br>
              <a:rPr lang="en-US" altLang="en-US" sz="1500" dirty="0">
                <a:latin typeface="Arial" panose="020B0604020202020204" pitchFamily="34" charset="0"/>
                <a:cs typeface="Arial" panose="020B0604020202020204" pitchFamily="34" charset="0"/>
              </a:rPr>
            </a:br>
            <a:r>
              <a:rPr lang="en-US" altLang="en-US" sz="1500" dirty="0">
                <a:solidFill>
                  <a:schemeClr val="accent1"/>
                </a:solidFill>
                <a:latin typeface="Arial" panose="020B0604020202020204" pitchFamily="34" charset="0"/>
                <a:cs typeface="Arial" panose="020B0604020202020204" pitchFamily="34" charset="0"/>
              </a:rPr>
              <a:t>Meter Conferences and Schools </a:t>
            </a:r>
            <a:r>
              <a:rPr lang="en-US" altLang="en-US" sz="1500" dirty="0">
                <a:latin typeface="Arial" panose="020B0604020202020204" pitchFamily="34" charset="0"/>
                <a:cs typeface="Arial" panose="020B0604020202020204" pitchFamily="34" charset="0"/>
              </a:rPr>
              <a:t>on the TESCO website: </a:t>
            </a:r>
            <a:r>
              <a:rPr lang="en-US" altLang="en-US" sz="1500" b="1" dirty="0">
                <a:solidFill>
                  <a:srgbClr val="FF0000"/>
                </a:solidFill>
                <a:latin typeface="Arial" panose="020B0604020202020204" pitchFamily="34" charset="0"/>
                <a:cs typeface="Arial" panose="020B0604020202020204" pitchFamily="34" charset="0"/>
                <a:hlinkClick r:id="rId3"/>
              </a:rPr>
              <a:t>tescometering.com</a:t>
            </a:r>
            <a:endParaRPr lang="en-US" altLang="en-US" sz="1500" b="1" dirty="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1725" dirty="0">
              <a:solidFill>
                <a:srgbClr val="CC3300"/>
              </a:solidFill>
            </a:endParaRPr>
          </a:p>
        </p:txBody>
      </p:sp>
      <p:sp>
        <p:nvSpPr>
          <p:cNvPr id="55302" name="Footer Placeholder 1">
            <a:extLst>
              <a:ext uri="{FF2B5EF4-FFF2-40B4-BE49-F238E27FC236}">
                <a16:creationId xmlns:a16="http://schemas.microsoft.com/office/drawing/2014/main" id="{53D918E8-315E-74E0-C78B-84098BCDA2C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55303" name="Slide Number Placeholder 2">
            <a:extLst>
              <a:ext uri="{FF2B5EF4-FFF2-40B4-BE49-F238E27FC236}">
                <a16:creationId xmlns:a16="http://schemas.microsoft.com/office/drawing/2014/main" id="{89E9A2E8-43BC-36BC-C71F-35AA45498AC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17</a:t>
            </a:fld>
            <a:endParaRPr lang="en-US" altLang="en-US" sz="900">
              <a:solidFill>
                <a:srgbClr val="898989"/>
              </a:solidFill>
            </a:endParaRPr>
          </a:p>
        </p:txBody>
      </p:sp>
      <p:pic>
        <p:nvPicPr>
          <p:cNvPr id="55300" name="Picture 7" descr="MC900431512[1]">
            <a:extLst>
              <a:ext uri="{FF2B5EF4-FFF2-40B4-BE49-F238E27FC236}">
                <a16:creationId xmlns:a16="http://schemas.microsoft.com/office/drawing/2014/main" id="{579BEAC8-9A57-066C-9F5C-C159B8791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767" y="776965"/>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3">
            <a:extLst>
              <a:ext uri="{FF2B5EF4-FFF2-40B4-BE49-F238E27FC236}">
                <a16:creationId xmlns:a16="http://schemas.microsoft.com/office/drawing/2014/main" id="{EF40D1AA-1533-83E8-140D-66416B6ECA7B}"/>
              </a:ext>
            </a:extLst>
          </p:cNvPr>
          <p:cNvSpPr txBox="1">
            <a:spLocks noChangeArrowheads="1"/>
          </p:cNvSpPr>
          <p:nvPr/>
        </p:nvSpPr>
        <p:spPr bwMode="auto">
          <a:xfrm>
            <a:off x="1828800" y="4460081"/>
            <a:ext cx="5772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050" b="1" dirty="0">
                <a:solidFill>
                  <a:schemeClr val="accent1"/>
                </a:solidFill>
                <a:latin typeface="Arial" panose="020B0604020202020204" pitchFamily="34" charset="0"/>
              </a:rPr>
              <a:t>ISO 9001:2015 Certified Quality Company</a:t>
            </a:r>
          </a:p>
          <a:p>
            <a:pPr algn="ctr" eaLnBrk="1" hangingPunct="1">
              <a:lnSpc>
                <a:spcPct val="100000"/>
              </a:lnSpc>
              <a:spcBef>
                <a:spcPct val="0"/>
              </a:spcBef>
              <a:buFontTx/>
              <a:buNone/>
            </a:pPr>
            <a:r>
              <a:rPr lang="en-US" altLang="en-US" sz="1050" b="1" dirty="0">
                <a:solidFill>
                  <a:schemeClr val="accent1"/>
                </a:solidFill>
                <a:latin typeface="Arial" panose="020B0604020202020204" pitchFamily="34" charset="0"/>
              </a:rPr>
              <a:t>ISO 17025:2017 Accredited Laboratory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Presentation Goals</a:t>
            </a:r>
          </a:p>
        </p:txBody>
      </p:sp>
      <p:sp>
        <p:nvSpPr>
          <p:cNvPr id="166" name="Google Shape;166;g286bbd17c35_1_0"/>
          <p:cNvSpPr txBox="1">
            <a:spLocks noGrp="1"/>
          </p:cNvSpPr>
          <p:nvPr>
            <p:ph idx="1"/>
          </p:nvPr>
        </p:nvSpPr>
        <p:spPr>
          <a:xfrm>
            <a:off x="628650" y="982363"/>
            <a:ext cx="4048546" cy="3631825"/>
          </a:xfrm>
          <a:prstGeom prst="rect">
            <a:avLst/>
          </a:prstGeom>
        </p:spPr>
        <p:txBody>
          <a:bodyPr spcFirstLastPara="1" wrap="square" lIns="91425" tIns="91425" rIns="91425" bIns="91425" anchor="t" anchorCtr="0">
            <a:normAutofit/>
          </a:bodyPr>
          <a:lstStyle/>
          <a:p>
            <a:pPr marL="227013" indent="-227013">
              <a:spcBef>
                <a:spcPts val="1200"/>
              </a:spcBef>
              <a:buFont typeface="+mj-lt"/>
              <a:buAutoNum type="arabicPeriod"/>
            </a:pPr>
            <a:r>
              <a:rPr lang="en-US" sz="1300" dirty="0">
                <a:latin typeface="Calibri" panose="020F0502020204030204" pitchFamily="34" charset="0"/>
                <a:cs typeface="Calibri" panose="020F0502020204030204" pitchFamily="34" charset="0"/>
              </a:rPr>
              <a:t>Provide a high-level overview of technology innovations and related market influences for meter operations departments in electric utilities</a:t>
            </a:r>
          </a:p>
          <a:p>
            <a:pPr marL="227013" indent="-227013">
              <a:spcBef>
                <a:spcPts val="1200"/>
              </a:spcBef>
              <a:buFont typeface="+mj-lt"/>
              <a:buAutoNum type="arabicPeriod"/>
            </a:pPr>
            <a:r>
              <a:rPr lang="en-US" sz="1300" dirty="0">
                <a:latin typeface="Calibri" panose="020F0502020204030204" pitchFamily="34" charset="0"/>
                <a:cs typeface="Calibri" panose="020F0502020204030204" pitchFamily="34" charset="0"/>
              </a:rPr>
              <a:t>Offer an industry review of AMI technologies past and present with insight into next generation technology and impacts</a:t>
            </a:r>
          </a:p>
          <a:p>
            <a:pPr marL="227013" indent="-227013">
              <a:spcBef>
                <a:spcPts val="1200"/>
              </a:spcBef>
              <a:buFont typeface="+mj-lt"/>
              <a:buAutoNum type="arabicPeriod"/>
            </a:pPr>
            <a:r>
              <a:rPr lang="en-US" sz="1300" dirty="0">
                <a:latin typeface="Calibri" panose="020F0502020204030204" pitchFamily="34" charset="0"/>
                <a:cs typeface="Calibri" panose="020F0502020204030204" pitchFamily="34" charset="0"/>
              </a:rPr>
              <a:t>Look ahead at ongoing and expanding DER penetration, preparation for VPPs, and Electrification Initiatives</a:t>
            </a:r>
            <a:endParaRPr sz="13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3A92249-A698-002F-1B4C-3FEF051CAF89}"/>
              </a:ext>
            </a:extLst>
          </p:cNvPr>
          <p:cNvPicPr>
            <a:picLocks noChangeAspect="1"/>
          </p:cNvPicPr>
          <p:nvPr/>
        </p:nvPicPr>
        <p:blipFill>
          <a:blip r:embed="rId3"/>
          <a:stretch>
            <a:fillRect/>
          </a:stretch>
        </p:blipFill>
        <p:spPr>
          <a:xfrm>
            <a:off x="4734733" y="1173863"/>
            <a:ext cx="4165578" cy="3010018"/>
          </a:xfrm>
          <a:prstGeom prst="rect">
            <a:avLst/>
          </a:prstGeom>
        </p:spPr>
      </p:pic>
      <p:sp>
        <p:nvSpPr>
          <p:cNvPr id="5" name="Google Shape;93;p1">
            <a:extLst>
              <a:ext uri="{FF2B5EF4-FFF2-40B4-BE49-F238E27FC236}">
                <a16:creationId xmlns:a16="http://schemas.microsoft.com/office/drawing/2014/main" id="{01FA1E20-F0FE-6DA2-44D3-9DE75CBA3C7E}"/>
              </a:ext>
            </a:extLst>
          </p:cNvPr>
          <p:cNvSpPr txBox="1">
            <a:spLocks/>
          </p:cNvSpPr>
          <p:nvPr/>
        </p:nvSpPr>
        <p:spPr>
          <a:xfrm>
            <a:off x="5023128" y="4351876"/>
            <a:ext cx="3588788"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lnSpc>
                <a:spcPct val="100000"/>
              </a:lnSpc>
              <a:buFont typeface="Sora"/>
              <a:buNone/>
            </a:pPr>
            <a:r>
              <a:rPr lang="en-US" sz="600" dirty="0">
                <a:latin typeface="Calibri" panose="020F0502020204030204" pitchFamily="34" charset="0"/>
                <a:cs typeface="Calibri" panose="020F0502020204030204" pitchFamily="34" charset="0"/>
              </a:rPr>
              <a:t>*https://www.greentechmedia.com/squared/dispatches-from-the-grid-edge/how-to-ensure-the-next-generation-of-smart-meters-are-smart-enough-for-the-grid-edge</a:t>
            </a:r>
            <a:endParaRPr lang="en" sz="600"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07882D3B-852C-E24B-2E98-70981E470B62}"/>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6" name="Slide Number Placeholder 2">
            <a:extLst>
              <a:ext uri="{FF2B5EF4-FFF2-40B4-BE49-F238E27FC236}">
                <a16:creationId xmlns:a16="http://schemas.microsoft.com/office/drawing/2014/main" id="{AE7C68D9-FCF9-EABF-72ED-2428C3D1F7C2}"/>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2</a:t>
            </a:fld>
            <a:endParaRPr lang="en-US" altLang="en-US" sz="900">
              <a:solidFill>
                <a:srgbClr val="898989"/>
              </a:solidFill>
            </a:endParaRPr>
          </a:p>
        </p:txBody>
      </p:sp>
    </p:spTree>
    <p:extLst>
      <p:ext uri="{BB962C8B-B14F-4D97-AF65-F5344CB8AC3E}">
        <p14:creationId xmlns:p14="http://schemas.microsoft.com/office/powerpoint/2010/main" val="16076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Evolution of Meter Operations Workload</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rmAutofit fontScale="77500" lnSpcReduction="20000"/>
          </a:bodyPr>
          <a:lstStyle/>
          <a:p>
            <a:pPr marL="342900" indent="-342900">
              <a:spcBef>
                <a:spcPts val="600"/>
              </a:spcBef>
            </a:pPr>
            <a:r>
              <a:rPr lang="en-US" dirty="0"/>
              <a:t>History focused on billing accuracy, measurement, and consumption</a:t>
            </a:r>
          </a:p>
          <a:p>
            <a:pPr marL="342900" indent="-342900">
              <a:spcBef>
                <a:spcPts val="600"/>
              </a:spcBef>
            </a:pPr>
            <a:r>
              <a:rPr lang="en-US" dirty="0"/>
              <a:t>Evolution from mechanical meters to solid state to AMR to AMI</a:t>
            </a:r>
          </a:p>
          <a:p>
            <a:pPr marL="342900" indent="-342900">
              <a:spcBef>
                <a:spcPts val="600"/>
              </a:spcBef>
            </a:pPr>
            <a:r>
              <a:rPr lang="en-US" dirty="0"/>
              <a:t>Expansions of AMI use cases and reduced truck rolls</a:t>
            </a:r>
          </a:p>
          <a:p>
            <a:pPr marL="342900" indent="-342900">
              <a:spcBef>
                <a:spcPts val="600"/>
              </a:spcBef>
            </a:pPr>
            <a:r>
              <a:rPr lang="en-US" dirty="0"/>
              <a:t>Advent of advanced analytics, customer access to data, and interval billing</a:t>
            </a:r>
          </a:p>
          <a:p>
            <a:pPr marL="342900" indent="-342900">
              <a:spcBef>
                <a:spcPts val="600"/>
              </a:spcBef>
            </a:pPr>
            <a:r>
              <a:rPr lang="en-US" dirty="0"/>
              <a:t>Evolution to automated systems that are now a hub for everything from DER integrations to     electrification planning</a:t>
            </a:r>
          </a:p>
          <a:p>
            <a:pPr marL="342900" indent="-342900">
              <a:spcBef>
                <a:spcPts val="600"/>
              </a:spcBef>
            </a:pPr>
            <a:r>
              <a:rPr lang="en-US" dirty="0"/>
              <a:t>Expertise with data management and large data sets</a:t>
            </a:r>
          </a:p>
          <a:p>
            <a:pPr marL="342900" indent="-342900">
              <a:spcBef>
                <a:spcPts val="600"/>
              </a:spcBef>
            </a:pPr>
            <a:r>
              <a:rPr lang="en-US" dirty="0"/>
              <a:t>Expertise with regulatory driven initiatives</a:t>
            </a:r>
          </a:p>
          <a:p>
            <a:pPr marL="342900" indent="-342900">
              <a:spcBef>
                <a:spcPts val="600"/>
              </a:spcBef>
            </a:pPr>
            <a:r>
              <a:rPr lang="en-US" dirty="0"/>
              <a:t>Evaluations of competing new technologies </a:t>
            </a:r>
          </a:p>
          <a:p>
            <a:pPr marL="342900" indent="-342900">
              <a:spcBef>
                <a:spcPts val="600"/>
              </a:spcBef>
            </a:pPr>
            <a:r>
              <a:rPr lang="en-US" dirty="0"/>
              <a:t>Physical Post Installation Inspections to Over the Air inspections via power quality reads</a:t>
            </a:r>
          </a:p>
          <a:p>
            <a:pPr marL="342900" indent="-342900">
              <a:spcBef>
                <a:spcPts val="600"/>
              </a:spcBef>
            </a:pPr>
            <a:r>
              <a:rPr lang="en-US" dirty="0"/>
              <a:t>Meter exchanges for rate changes to Over the Air Reprogramming</a:t>
            </a:r>
          </a:p>
          <a:p>
            <a:pPr marL="342900" indent="-342900">
              <a:spcBef>
                <a:spcPts val="600"/>
              </a:spcBef>
            </a:pPr>
            <a:r>
              <a:rPr lang="en-US" dirty="0"/>
              <a:t>Meters now see an Expected Useful Life (EUL) of 10-15 years instead of 20 years</a:t>
            </a:r>
          </a:p>
          <a:p>
            <a:pPr marL="342900" indent="-342900">
              <a:spcBef>
                <a:spcPts val="600"/>
              </a:spcBef>
            </a:pPr>
            <a:r>
              <a:rPr lang="en-US" dirty="0"/>
              <a:t>Less than 3% of the 125M+ Smart Meters installed across the US fulfill the initial 2009 promise of customer savings*</a:t>
            </a:r>
          </a:p>
        </p:txBody>
      </p:sp>
      <p:sp>
        <p:nvSpPr>
          <p:cNvPr id="2" name="Google Shape;93;p1">
            <a:extLst>
              <a:ext uri="{FF2B5EF4-FFF2-40B4-BE49-F238E27FC236}">
                <a16:creationId xmlns:a16="http://schemas.microsoft.com/office/drawing/2014/main" id="{94672F64-0DDD-DA09-7064-DE5385CB822F}"/>
              </a:ext>
            </a:extLst>
          </p:cNvPr>
          <p:cNvSpPr txBox="1">
            <a:spLocks/>
          </p:cNvSpPr>
          <p:nvPr/>
        </p:nvSpPr>
        <p:spPr>
          <a:xfrm>
            <a:off x="4879498" y="4417388"/>
            <a:ext cx="418383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lnSpc>
                <a:spcPct val="100000"/>
              </a:lnSpc>
              <a:buFont typeface="Sora"/>
              <a:buNone/>
            </a:pPr>
            <a:r>
              <a:rPr lang="en-US" sz="600" dirty="0">
                <a:latin typeface="Calibri" panose="020F0502020204030204" pitchFamily="34" charset="0"/>
                <a:cs typeface="Calibri" panose="020F0502020204030204" pitchFamily="34" charset="0"/>
              </a:rPr>
              <a:t>*https://www.utilitydive.com/news/97-of-smart-meters-fail-to-provide-promised-customer-benefits-can-3b-in/632662/</a:t>
            </a:r>
            <a:endParaRPr lang="en" sz="600" dirty="0">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2EC7E6E9-E32F-B8E7-18F7-DDB2471AB8CE}"/>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5" name="Slide Number Placeholder 2">
            <a:extLst>
              <a:ext uri="{FF2B5EF4-FFF2-40B4-BE49-F238E27FC236}">
                <a16:creationId xmlns:a16="http://schemas.microsoft.com/office/drawing/2014/main" id="{A608BDEE-2156-67DD-C3DF-4A9443464BB3}"/>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3</a:t>
            </a:fld>
            <a:endParaRPr lang="en-US" altLang="en-US" sz="900">
              <a:solidFill>
                <a:srgbClr val="898989"/>
              </a:solidFill>
            </a:endParaRPr>
          </a:p>
        </p:txBody>
      </p:sp>
    </p:spTree>
    <p:extLst>
      <p:ext uri="{BB962C8B-B14F-4D97-AF65-F5344CB8AC3E}">
        <p14:creationId xmlns:p14="http://schemas.microsoft.com/office/powerpoint/2010/main" val="371427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Evolution of AMI Technologies</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rmAutofit fontScale="85000" lnSpcReduction="20000"/>
          </a:bodyPr>
          <a:lstStyle/>
          <a:p>
            <a:pPr marL="342900" indent="-342900">
              <a:spcBef>
                <a:spcPts val="1200"/>
              </a:spcBef>
            </a:pPr>
            <a:r>
              <a:rPr lang="en-US" sz="1700" dirty="0"/>
              <a:t>Power Line Communication – leverages existing infrastructure</a:t>
            </a:r>
          </a:p>
          <a:p>
            <a:pPr marL="800100" lvl="1" indent="-342900">
              <a:spcBef>
                <a:spcPts val="600"/>
              </a:spcBef>
            </a:pPr>
            <a:r>
              <a:rPr lang="en-US" sz="1700" dirty="0"/>
              <a:t>Cost effective, less bandwidth, interference</a:t>
            </a:r>
          </a:p>
          <a:p>
            <a:pPr marL="342900" indent="-342900">
              <a:spcBef>
                <a:spcPts val="1800"/>
              </a:spcBef>
            </a:pPr>
            <a:r>
              <a:rPr lang="en-US" sz="1700" dirty="0"/>
              <a:t>Radio Frequency – unlicensed and licensed spectrums, mesh or point-to-point</a:t>
            </a:r>
          </a:p>
          <a:p>
            <a:pPr marL="800100" lvl="1" indent="-342900">
              <a:spcBef>
                <a:spcPts val="600"/>
              </a:spcBef>
            </a:pPr>
            <a:r>
              <a:rPr lang="en-US" sz="1700" dirty="0"/>
              <a:t>Licensed vs Unlicensed</a:t>
            </a:r>
          </a:p>
          <a:p>
            <a:pPr marL="800100" lvl="1" indent="-342900">
              <a:spcBef>
                <a:spcPts val="600"/>
              </a:spcBef>
            </a:pPr>
            <a:r>
              <a:rPr lang="en-US" sz="1700" dirty="0"/>
              <a:t>Base stations vs Collectors and Repeaters</a:t>
            </a:r>
          </a:p>
          <a:p>
            <a:pPr marL="800100" lvl="1" indent="-342900">
              <a:spcBef>
                <a:spcPts val="600"/>
              </a:spcBef>
            </a:pPr>
            <a:r>
              <a:rPr lang="en-US" sz="1700" dirty="0"/>
              <a:t>Fixed pathway vs self-forming and self-healing</a:t>
            </a:r>
          </a:p>
          <a:p>
            <a:pPr marL="342900" indent="-342900">
              <a:spcBef>
                <a:spcPts val="1800"/>
              </a:spcBef>
            </a:pPr>
            <a:r>
              <a:rPr lang="en-US" sz="1700" dirty="0"/>
              <a:t>Cellular Endpoints</a:t>
            </a:r>
          </a:p>
          <a:p>
            <a:pPr marL="800100" lvl="1" indent="-342900">
              <a:spcBef>
                <a:spcPts val="600"/>
              </a:spcBef>
            </a:pPr>
            <a:r>
              <a:rPr lang="en-US" sz="1700" dirty="0"/>
              <a:t>Faster deployments, network reliability, cost, obsolescence concerns</a:t>
            </a:r>
          </a:p>
          <a:p>
            <a:pPr marL="342900" indent="-342900">
              <a:spcBef>
                <a:spcPts val="1800"/>
              </a:spcBef>
            </a:pPr>
            <a:r>
              <a:rPr lang="en-US" sz="1700" dirty="0"/>
              <a:t>Hybrid Communications</a:t>
            </a:r>
          </a:p>
          <a:p>
            <a:pPr marL="800100" lvl="1" indent="-342900">
              <a:spcBef>
                <a:spcPts val="600"/>
              </a:spcBef>
            </a:pPr>
            <a:r>
              <a:rPr lang="en-US" sz="1700" dirty="0"/>
              <a:t>Multiple communication methods on a single radio – Wi-Fi, Zigbee, PLC, Mesh, Cellular</a:t>
            </a:r>
          </a:p>
          <a:p>
            <a:pPr marL="342900" indent="-342900">
              <a:spcBef>
                <a:spcPts val="1800"/>
              </a:spcBef>
            </a:pPr>
            <a:r>
              <a:rPr lang="en-US" sz="1700" dirty="0"/>
              <a:t>“Future – Proof” Meters with software updates and “apps”</a:t>
            </a:r>
          </a:p>
          <a:p>
            <a:pPr marL="800100" lvl="1" indent="-342900">
              <a:spcBef>
                <a:spcPts val="600"/>
              </a:spcBef>
            </a:pPr>
            <a:r>
              <a:rPr lang="en-US" sz="1700" dirty="0"/>
              <a:t>Reduced restrictions from memory capacity and firmware prohibited upgrades</a:t>
            </a:r>
          </a:p>
          <a:p>
            <a:pPr marL="800100" lvl="1" indent="-342900">
              <a:spcBef>
                <a:spcPts val="1200"/>
              </a:spcBef>
            </a:pPr>
            <a:endParaRPr lang="en-US" sz="1400" dirty="0"/>
          </a:p>
          <a:p>
            <a:pPr marL="342900" indent="-342900">
              <a:spcBef>
                <a:spcPts val="1200"/>
              </a:spcBef>
            </a:pPr>
            <a:endParaRPr sz="1400" dirty="0"/>
          </a:p>
        </p:txBody>
      </p:sp>
      <p:sp>
        <p:nvSpPr>
          <p:cNvPr id="2" name="Footer Placeholder 1">
            <a:extLst>
              <a:ext uri="{FF2B5EF4-FFF2-40B4-BE49-F238E27FC236}">
                <a16:creationId xmlns:a16="http://schemas.microsoft.com/office/drawing/2014/main" id="{CEBBA197-32C7-50A2-549A-1E14B4D28B5D}"/>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4" name="Slide Number Placeholder 2">
            <a:extLst>
              <a:ext uri="{FF2B5EF4-FFF2-40B4-BE49-F238E27FC236}">
                <a16:creationId xmlns:a16="http://schemas.microsoft.com/office/drawing/2014/main" id="{73B72ADE-FE7B-D89D-A15F-5FF0002D853C}"/>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4</a:t>
            </a:fld>
            <a:endParaRPr lang="en-US" altLang="en-US" sz="900">
              <a:solidFill>
                <a:srgbClr val="898989"/>
              </a:solidFill>
            </a:endParaRPr>
          </a:p>
        </p:txBody>
      </p:sp>
    </p:spTree>
    <p:extLst>
      <p:ext uri="{BB962C8B-B14F-4D97-AF65-F5344CB8AC3E}">
        <p14:creationId xmlns:p14="http://schemas.microsoft.com/office/powerpoint/2010/main" val="209991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Evolution of AMI Analytics &amp; Use Cases</a:t>
            </a:r>
          </a:p>
        </p:txBody>
      </p:sp>
      <p:sp>
        <p:nvSpPr>
          <p:cNvPr id="166" name="Google Shape;166;g286bbd17c35_1_0"/>
          <p:cNvSpPr txBox="1">
            <a:spLocks noGrp="1"/>
          </p:cNvSpPr>
          <p:nvPr>
            <p:ph idx="1"/>
          </p:nvPr>
        </p:nvSpPr>
        <p:spPr>
          <a:xfrm>
            <a:off x="345429" y="982363"/>
            <a:ext cx="7886700" cy="3631825"/>
          </a:xfrm>
          <a:prstGeom prst="rect">
            <a:avLst/>
          </a:prstGeom>
        </p:spPr>
        <p:txBody>
          <a:bodyPr spcFirstLastPara="1" wrap="square" lIns="91425" tIns="91425" rIns="91425" bIns="91425" anchor="t" anchorCtr="0">
            <a:normAutofit/>
          </a:bodyPr>
          <a:lstStyle/>
          <a:p>
            <a:pPr marL="0" indent="0">
              <a:spcBef>
                <a:spcPts val="1200"/>
              </a:spcBef>
              <a:buNone/>
            </a:pPr>
            <a:r>
              <a:rPr lang="en-US" sz="1400" b="1" dirty="0"/>
              <a:t>AMI with Alarms, Flags, Events, &amp; Intervals</a:t>
            </a:r>
          </a:p>
          <a:p>
            <a:pPr marL="342900" indent="-342900">
              <a:spcBef>
                <a:spcPts val="1200"/>
              </a:spcBef>
            </a:pPr>
            <a:r>
              <a:rPr lang="en-US" sz="1400" dirty="0"/>
              <a:t>Outage Reporting</a:t>
            </a:r>
          </a:p>
          <a:p>
            <a:pPr marL="342900" indent="-342900">
              <a:spcBef>
                <a:spcPts val="1200"/>
              </a:spcBef>
            </a:pPr>
            <a:r>
              <a:rPr lang="en-US" sz="1400" dirty="0"/>
              <a:t>Theft and Tamper Events</a:t>
            </a:r>
          </a:p>
          <a:p>
            <a:pPr marL="342900" indent="-342900">
              <a:spcBef>
                <a:spcPts val="1200"/>
              </a:spcBef>
            </a:pPr>
            <a:r>
              <a:rPr lang="en-US" sz="1400" dirty="0"/>
              <a:t>Interval Data Analysis</a:t>
            </a:r>
          </a:p>
          <a:p>
            <a:pPr marL="342900" indent="-342900">
              <a:spcBef>
                <a:spcPts val="1200"/>
              </a:spcBef>
            </a:pPr>
            <a:r>
              <a:rPr lang="en-US" sz="1400" dirty="0"/>
              <a:t>Voltage Monitoring</a:t>
            </a:r>
          </a:p>
          <a:p>
            <a:pPr marL="342900" indent="-342900">
              <a:spcBef>
                <a:spcPts val="1200"/>
              </a:spcBef>
            </a:pPr>
            <a:r>
              <a:rPr lang="en-US" sz="1400" dirty="0"/>
              <a:t>Temperature Monitoring</a:t>
            </a:r>
          </a:p>
          <a:p>
            <a:pPr marL="342900" indent="-342900">
              <a:spcBef>
                <a:spcPts val="1200"/>
              </a:spcBef>
            </a:pPr>
            <a:r>
              <a:rPr lang="en-US" sz="1400" dirty="0"/>
              <a:t>Load Disaggregation</a:t>
            </a:r>
          </a:p>
          <a:p>
            <a:pPr marL="342900" indent="-342900">
              <a:spcBef>
                <a:spcPts val="1200"/>
              </a:spcBef>
            </a:pPr>
            <a:r>
              <a:rPr lang="en-US" sz="1400" dirty="0"/>
              <a:t>RCDC for Credit, Move – In / Move – Out, </a:t>
            </a:r>
            <a:r>
              <a:rPr lang="en-US" sz="1400" dirty="0" err="1"/>
              <a:t>PrePay</a:t>
            </a:r>
            <a:endParaRPr lang="en-US" sz="1400" dirty="0"/>
          </a:p>
          <a:p>
            <a:pPr marL="342900" indent="-342900">
              <a:spcBef>
                <a:spcPts val="1200"/>
              </a:spcBef>
            </a:pPr>
            <a:r>
              <a:rPr lang="en-US" sz="1400" dirty="0"/>
              <a:t>Analytics Platforms</a:t>
            </a:r>
          </a:p>
          <a:p>
            <a:pPr marL="800100" lvl="1" indent="-342900">
              <a:spcBef>
                <a:spcPts val="1200"/>
              </a:spcBef>
            </a:pPr>
            <a:endParaRPr lang="en-US" sz="1400" dirty="0"/>
          </a:p>
          <a:p>
            <a:pPr marL="342900" indent="-342900">
              <a:spcBef>
                <a:spcPts val="1200"/>
              </a:spcBef>
            </a:pPr>
            <a:endParaRPr sz="1400" dirty="0"/>
          </a:p>
        </p:txBody>
      </p:sp>
      <p:sp>
        <p:nvSpPr>
          <p:cNvPr id="2" name="Google Shape;166;g286bbd17c35_1_0">
            <a:extLst>
              <a:ext uri="{FF2B5EF4-FFF2-40B4-BE49-F238E27FC236}">
                <a16:creationId xmlns:a16="http://schemas.microsoft.com/office/drawing/2014/main" id="{BFDB9DB2-FB8C-05EA-906C-466817CD9B0A}"/>
              </a:ext>
            </a:extLst>
          </p:cNvPr>
          <p:cNvSpPr txBox="1">
            <a:spLocks/>
          </p:cNvSpPr>
          <p:nvPr/>
        </p:nvSpPr>
        <p:spPr>
          <a:xfrm>
            <a:off x="4572000" y="982363"/>
            <a:ext cx="4466008" cy="39445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spcBef>
                <a:spcPts val="1200"/>
              </a:spcBef>
              <a:buNone/>
            </a:pPr>
            <a:r>
              <a:rPr lang="en-US" sz="1400" b="1" dirty="0">
                <a:latin typeface="Calibri" panose="020F0502020204030204" pitchFamily="34" charset="0"/>
                <a:cs typeface="Calibri" panose="020F0502020204030204" pitchFamily="34" charset="0"/>
              </a:rPr>
              <a:t>AMI 2.0 with Distributed Intelligence &amp; Edge Computing</a:t>
            </a:r>
          </a:p>
          <a:p>
            <a:pPr marL="342900" indent="-342900">
              <a:spcBef>
                <a:spcPts val="1200"/>
              </a:spcBef>
            </a:pPr>
            <a:r>
              <a:rPr lang="en-US" sz="1400" dirty="0">
                <a:latin typeface="Calibri" panose="020F0502020204030204" pitchFamily="34" charset="0"/>
                <a:cs typeface="Calibri" panose="020F0502020204030204" pitchFamily="34" charset="0"/>
              </a:rPr>
              <a:t>Location Awareness</a:t>
            </a:r>
          </a:p>
          <a:p>
            <a:pPr marL="342900" indent="-342900">
              <a:spcBef>
                <a:spcPts val="1200"/>
              </a:spcBef>
            </a:pPr>
            <a:r>
              <a:rPr lang="en-US" sz="1400" dirty="0">
                <a:latin typeface="Calibri" panose="020F0502020204030204" pitchFamily="34" charset="0"/>
                <a:cs typeface="Calibri" panose="020F0502020204030204" pitchFamily="34" charset="0"/>
              </a:rPr>
              <a:t>Bypass Detection &amp; Magnetic Tamper</a:t>
            </a:r>
          </a:p>
          <a:p>
            <a:pPr marL="342900" indent="-342900">
              <a:spcBef>
                <a:spcPts val="1200"/>
              </a:spcBef>
            </a:pPr>
            <a:r>
              <a:rPr lang="en-US" sz="1400" dirty="0">
                <a:latin typeface="Calibri" panose="020F0502020204030204" pitchFamily="34" charset="0"/>
                <a:cs typeface="Calibri" panose="020F0502020204030204" pitchFamily="34" charset="0"/>
              </a:rPr>
              <a:t>8+ Channels of Interval Data</a:t>
            </a:r>
          </a:p>
          <a:p>
            <a:pPr marL="342900" indent="-342900">
              <a:spcBef>
                <a:spcPts val="1200"/>
              </a:spcBef>
            </a:pPr>
            <a:r>
              <a:rPr lang="en-US" sz="1400" dirty="0">
                <a:latin typeface="Calibri" panose="020F0502020204030204" pitchFamily="34" charset="0"/>
                <a:cs typeface="Calibri" panose="020F0502020204030204" pitchFamily="34" charset="0"/>
              </a:rPr>
              <a:t>Impedance Detection</a:t>
            </a:r>
          </a:p>
          <a:p>
            <a:pPr marL="342900" indent="-342900">
              <a:spcBef>
                <a:spcPts val="1200"/>
              </a:spcBef>
            </a:pPr>
            <a:r>
              <a:rPr lang="en-US" sz="1400" dirty="0">
                <a:latin typeface="Calibri" panose="020F0502020204030204" pitchFamily="34" charset="0"/>
                <a:cs typeface="Calibri" panose="020F0502020204030204" pitchFamily="34" charset="0"/>
              </a:rPr>
              <a:t>Temperature Trending</a:t>
            </a:r>
          </a:p>
          <a:p>
            <a:pPr marL="342900" indent="-342900">
              <a:spcBef>
                <a:spcPts val="1200"/>
              </a:spcBef>
            </a:pPr>
            <a:r>
              <a:rPr lang="en-US" sz="1400" dirty="0">
                <a:latin typeface="Calibri" panose="020F0502020204030204" pitchFamily="34" charset="0"/>
                <a:cs typeface="Calibri" panose="020F0502020204030204" pitchFamily="34" charset="0"/>
              </a:rPr>
              <a:t>EV and Solar Detection</a:t>
            </a:r>
          </a:p>
          <a:p>
            <a:pPr marL="342900" indent="-342900">
              <a:spcBef>
                <a:spcPts val="1200"/>
              </a:spcBef>
            </a:pPr>
            <a:r>
              <a:rPr lang="en-US" sz="1400" dirty="0">
                <a:latin typeface="Calibri" panose="020F0502020204030204" pitchFamily="34" charset="0"/>
                <a:cs typeface="Calibri" panose="020F0502020204030204" pitchFamily="34" charset="0"/>
              </a:rPr>
              <a:t>Smart Prepay</a:t>
            </a:r>
          </a:p>
          <a:p>
            <a:pPr marL="342900" indent="-342900">
              <a:spcBef>
                <a:spcPts val="1200"/>
              </a:spcBef>
            </a:pPr>
            <a:r>
              <a:rPr lang="en-US" sz="1400" dirty="0">
                <a:latin typeface="Calibri" panose="020F0502020204030204" pitchFamily="34" charset="0"/>
                <a:cs typeface="Calibri" panose="020F0502020204030204" pitchFamily="34" charset="0"/>
              </a:rPr>
              <a:t>App Platforms</a:t>
            </a:r>
          </a:p>
          <a:p>
            <a:pPr marL="800100" lvl="1" indent="-342900">
              <a:spcBef>
                <a:spcPts val="1200"/>
              </a:spcBef>
            </a:pPr>
            <a:endParaRPr lang="en-US" sz="1400" dirty="0">
              <a:latin typeface="Calibri" panose="020F0502020204030204" pitchFamily="34" charset="0"/>
              <a:cs typeface="Calibri" panose="020F0502020204030204" pitchFamily="34" charset="0"/>
            </a:endParaRPr>
          </a:p>
          <a:p>
            <a:pPr marL="342900" indent="-342900">
              <a:spcBef>
                <a:spcPts val="1200"/>
              </a:spcBef>
            </a:pPr>
            <a:endParaRPr lang="en-US" sz="1400" dirty="0">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A4EA1186-93C0-42C5-339F-2AAB671DCD12}"/>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5" name="Slide Number Placeholder 2">
            <a:extLst>
              <a:ext uri="{FF2B5EF4-FFF2-40B4-BE49-F238E27FC236}">
                <a16:creationId xmlns:a16="http://schemas.microsoft.com/office/drawing/2014/main" id="{3F9E7014-8F18-106C-786A-05C95C6C5103}"/>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5</a:t>
            </a:fld>
            <a:endParaRPr lang="en-US" altLang="en-US" sz="900">
              <a:solidFill>
                <a:srgbClr val="898989"/>
              </a:solidFill>
            </a:endParaRPr>
          </a:p>
        </p:txBody>
      </p:sp>
    </p:spTree>
    <p:extLst>
      <p:ext uri="{BB962C8B-B14F-4D97-AF65-F5344CB8AC3E}">
        <p14:creationId xmlns:p14="http://schemas.microsoft.com/office/powerpoint/2010/main" val="312374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AMI 2.0</a:t>
            </a:r>
          </a:p>
        </p:txBody>
      </p:sp>
      <p:sp>
        <p:nvSpPr>
          <p:cNvPr id="8" name="Google Shape;166;g286bbd17c35_1_0">
            <a:extLst>
              <a:ext uri="{FF2B5EF4-FFF2-40B4-BE49-F238E27FC236}">
                <a16:creationId xmlns:a16="http://schemas.microsoft.com/office/drawing/2014/main" id="{67E13771-4CC6-100A-9235-B380FF1A8701}"/>
              </a:ext>
            </a:extLst>
          </p:cNvPr>
          <p:cNvSpPr txBox="1">
            <a:spLocks noGrp="1"/>
          </p:cNvSpPr>
          <p:nvPr>
            <p:ph idx="1"/>
          </p:nvPr>
        </p:nvSpPr>
        <p:spPr>
          <a:xfrm>
            <a:off x="628650" y="982363"/>
            <a:ext cx="4364136" cy="3631825"/>
          </a:xfrm>
          <a:prstGeom prst="rect">
            <a:avLst/>
          </a:prstGeom>
        </p:spPr>
        <p:txBody>
          <a:bodyPr spcFirstLastPara="1" wrap="square" lIns="91425" tIns="91425" rIns="91425" bIns="91425" anchor="t" anchorCtr="0">
            <a:normAutofit/>
          </a:bodyPr>
          <a:lstStyle/>
          <a:p>
            <a:pPr marL="342900" indent="-342900">
              <a:spcBef>
                <a:spcPts val="1200"/>
              </a:spcBef>
            </a:pPr>
            <a:r>
              <a:rPr lang="en-US" sz="1400" dirty="0"/>
              <a:t>AMI 1.0 operational benefits have been captured</a:t>
            </a:r>
          </a:p>
          <a:p>
            <a:pPr marL="342900" indent="-342900">
              <a:spcBef>
                <a:spcPts val="1200"/>
              </a:spcBef>
            </a:pPr>
            <a:r>
              <a:rPr lang="en-US" sz="1400" dirty="0"/>
              <a:t>A second round of capital replacement is under way</a:t>
            </a:r>
          </a:p>
          <a:p>
            <a:pPr marL="342900" indent="-342900">
              <a:spcBef>
                <a:spcPts val="1200"/>
              </a:spcBef>
            </a:pPr>
            <a:r>
              <a:rPr lang="en-US" sz="1400" dirty="0"/>
              <a:t>Costs are harder to justify as labor resources and reduced truck rolls have been already offset</a:t>
            </a:r>
          </a:p>
          <a:p>
            <a:pPr marL="342900" indent="-342900">
              <a:spcBef>
                <a:spcPts val="1200"/>
              </a:spcBef>
            </a:pPr>
            <a:r>
              <a:rPr lang="en-US" sz="1400" dirty="0"/>
              <a:t>Consumers want benefits that are automated and easy to acquire</a:t>
            </a:r>
          </a:p>
          <a:p>
            <a:pPr marL="342900" indent="-342900">
              <a:spcBef>
                <a:spcPts val="1200"/>
              </a:spcBef>
            </a:pPr>
            <a:r>
              <a:rPr lang="en-US" sz="1400" dirty="0"/>
              <a:t>Meters can now be paired to Apps via Wi-Fi</a:t>
            </a:r>
          </a:p>
          <a:p>
            <a:pPr marL="342900" indent="-342900">
              <a:spcBef>
                <a:spcPts val="1200"/>
              </a:spcBef>
            </a:pPr>
            <a:endParaRPr dirty="0"/>
          </a:p>
        </p:txBody>
      </p:sp>
      <p:pic>
        <p:nvPicPr>
          <p:cNvPr id="6" name="Picture 5">
            <a:extLst>
              <a:ext uri="{FF2B5EF4-FFF2-40B4-BE49-F238E27FC236}">
                <a16:creationId xmlns:a16="http://schemas.microsoft.com/office/drawing/2014/main" id="{7B5A9F00-8B2B-0116-3683-55981BE33324}"/>
              </a:ext>
            </a:extLst>
          </p:cNvPr>
          <p:cNvPicPr>
            <a:picLocks noChangeAspect="1"/>
          </p:cNvPicPr>
          <p:nvPr/>
        </p:nvPicPr>
        <p:blipFill rotWithShape="1">
          <a:blip r:embed="rId3"/>
          <a:srcRect l="18781" t="20966" r="23128" b="16666"/>
          <a:stretch/>
        </p:blipFill>
        <p:spPr>
          <a:xfrm>
            <a:off x="5161005" y="784577"/>
            <a:ext cx="3955141" cy="4027396"/>
          </a:xfrm>
          <a:prstGeom prst="ellipse">
            <a:avLst/>
          </a:prstGeom>
        </p:spPr>
      </p:pic>
      <p:sp>
        <p:nvSpPr>
          <p:cNvPr id="7" name="Google Shape;93;p1">
            <a:extLst>
              <a:ext uri="{FF2B5EF4-FFF2-40B4-BE49-F238E27FC236}">
                <a16:creationId xmlns:a16="http://schemas.microsoft.com/office/drawing/2014/main" id="{F9B0A279-03F7-DA38-4C68-5C144DDBA16B}"/>
              </a:ext>
            </a:extLst>
          </p:cNvPr>
          <p:cNvSpPr txBox="1">
            <a:spLocks/>
          </p:cNvSpPr>
          <p:nvPr/>
        </p:nvSpPr>
        <p:spPr>
          <a:xfrm>
            <a:off x="628650" y="3429000"/>
            <a:ext cx="25919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lnSpc>
                <a:spcPct val="100000"/>
              </a:lnSpc>
              <a:buFont typeface="Sora"/>
              <a:buNone/>
            </a:pPr>
            <a:r>
              <a:rPr lang="en-US" sz="800" dirty="0">
                <a:latin typeface="Calibri" panose="020F0502020204030204" pitchFamily="34" charset="0"/>
                <a:cs typeface="Calibri" panose="020F0502020204030204" pitchFamily="34" charset="0"/>
              </a:rPr>
              <a:t>*https://www2.deloitte.com/us/en/pages/energy-and-resources/articles/next-gen-advanced-metering-infrastructure.html?nc=42</a:t>
            </a:r>
            <a:endParaRPr lang="en" sz="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113C979-996E-FDF7-26EA-3FE7AC810BAB}"/>
              </a:ext>
            </a:extLst>
          </p:cNvPr>
          <p:cNvSpPr txBox="1"/>
          <p:nvPr/>
        </p:nvSpPr>
        <p:spPr>
          <a:xfrm>
            <a:off x="628649" y="3926006"/>
            <a:ext cx="2373495" cy="584775"/>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*“Any electric utility that deployed AMI prior to 2010 or which has not yet deployed AMI should be in the planning phases to replace their aging AMI assets today”</a:t>
            </a:r>
          </a:p>
        </p:txBody>
      </p:sp>
      <p:sp>
        <p:nvSpPr>
          <p:cNvPr id="2" name="Footer Placeholder 1">
            <a:extLst>
              <a:ext uri="{FF2B5EF4-FFF2-40B4-BE49-F238E27FC236}">
                <a16:creationId xmlns:a16="http://schemas.microsoft.com/office/drawing/2014/main" id="{BD4C1E17-201A-132A-D899-C175B6A584EF}"/>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4" name="Slide Number Placeholder 2">
            <a:extLst>
              <a:ext uri="{FF2B5EF4-FFF2-40B4-BE49-F238E27FC236}">
                <a16:creationId xmlns:a16="http://schemas.microsoft.com/office/drawing/2014/main" id="{6572FB50-BB67-6FD5-1C29-81F85B209111}"/>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6</a:t>
            </a:fld>
            <a:endParaRPr lang="en-US" altLang="en-US" sz="900">
              <a:solidFill>
                <a:srgbClr val="898989"/>
              </a:solidFill>
            </a:endParaRPr>
          </a:p>
        </p:txBody>
      </p:sp>
    </p:spTree>
    <p:extLst>
      <p:ext uri="{BB962C8B-B14F-4D97-AF65-F5344CB8AC3E}">
        <p14:creationId xmlns:p14="http://schemas.microsoft.com/office/powerpoint/2010/main" val="276128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Strategic Partnerships</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rmAutofit/>
          </a:bodyPr>
          <a:lstStyle/>
          <a:p>
            <a:pPr marL="0" indent="0">
              <a:spcBef>
                <a:spcPts val="1200"/>
              </a:spcBef>
              <a:buNone/>
            </a:pPr>
            <a:r>
              <a:rPr lang="en-US" sz="1400" dirty="0"/>
              <a:t>Many hardware-based providers are finding value leveraging relationships by shifting to software and loading into existing hardware with market fit (smart meters)</a:t>
            </a:r>
          </a:p>
          <a:p>
            <a:pPr marL="285750" indent="-285750">
              <a:spcBef>
                <a:spcPts val="1800"/>
              </a:spcBef>
            </a:pPr>
            <a:r>
              <a:rPr lang="en-US" sz="1400" dirty="0" err="1"/>
              <a:t>Landis+Gyr</a:t>
            </a:r>
            <a:r>
              <a:rPr lang="en-US" sz="1400" dirty="0"/>
              <a:t> and Sense (from CTs and modules to meters)</a:t>
            </a:r>
          </a:p>
          <a:p>
            <a:pPr marL="742950" lvl="1" indent="-285750">
              <a:spcBef>
                <a:spcPts val="600"/>
              </a:spcBef>
            </a:pPr>
            <a:r>
              <a:rPr lang="en-US" sz="1400" dirty="0"/>
              <a:t>In-home high resolution energy monitoring and machine learning via app</a:t>
            </a:r>
          </a:p>
          <a:p>
            <a:pPr marL="285750" indent="-285750">
              <a:spcBef>
                <a:spcPts val="1800"/>
              </a:spcBef>
            </a:pPr>
            <a:r>
              <a:rPr lang="en-US" sz="1400" dirty="0" err="1"/>
              <a:t>Landis+Gyr</a:t>
            </a:r>
            <a:r>
              <a:rPr lang="en-US" sz="1400" dirty="0"/>
              <a:t> and SPAN (from smart panels to utility connection via meters)</a:t>
            </a:r>
          </a:p>
          <a:p>
            <a:pPr marL="742950" lvl="1" indent="-285750">
              <a:spcBef>
                <a:spcPts val="600"/>
              </a:spcBef>
            </a:pPr>
            <a:r>
              <a:rPr lang="en-US" sz="1400" dirty="0"/>
              <a:t>Sub-metering at circuit level, prep for VPPs, and DER control</a:t>
            </a:r>
          </a:p>
          <a:p>
            <a:pPr marL="285750" indent="-285750">
              <a:spcBef>
                <a:spcPts val="1800"/>
              </a:spcBef>
            </a:pPr>
            <a:r>
              <a:rPr lang="en-US" sz="1400" dirty="0" err="1"/>
              <a:t>Aclara</a:t>
            </a:r>
            <a:r>
              <a:rPr lang="en-US" sz="1400" dirty="0"/>
              <a:t> and </a:t>
            </a:r>
            <a:r>
              <a:rPr lang="en-US" sz="1400" dirty="0" err="1"/>
              <a:t>Utilidata</a:t>
            </a:r>
            <a:r>
              <a:rPr lang="en-US" sz="1400" dirty="0"/>
              <a:t> (from adapters to meters)</a:t>
            </a:r>
          </a:p>
          <a:p>
            <a:pPr marL="742950" lvl="1" indent="-285750">
              <a:spcBef>
                <a:spcPts val="600"/>
              </a:spcBef>
            </a:pPr>
            <a:r>
              <a:rPr lang="en-US" sz="1400" dirty="0"/>
              <a:t>Distributed AI with NVIDIA module and KARMAN platform</a:t>
            </a:r>
          </a:p>
          <a:p>
            <a:pPr marL="285750" indent="-285750">
              <a:spcBef>
                <a:spcPts val="1800"/>
              </a:spcBef>
            </a:pPr>
            <a:r>
              <a:rPr lang="en-US" sz="1400" dirty="0" err="1"/>
              <a:t>Itron</a:t>
            </a:r>
            <a:r>
              <a:rPr lang="en-US" sz="1400" dirty="0"/>
              <a:t> and Schneider</a:t>
            </a:r>
          </a:p>
          <a:p>
            <a:pPr marL="742950" lvl="1" indent="-285750">
              <a:spcBef>
                <a:spcPts val="600"/>
              </a:spcBef>
            </a:pPr>
            <a:r>
              <a:rPr lang="en-US" sz="1400" dirty="0"/>
              <a:t>ADMS, IOT Solutions, VPP prep</a:t>
            </a:r>
          </a:p>
          <a:p>
            <a:pPr marL="0" indent="0">
              <a:spcBef>
                <a:spcPts val="1200"/>
              </a:spcBef>
              <a:buNone/>
            </a:pPr>
            <a:endParaRPr lang="en-US" sz="1400" dirty="0"/>
          </a:p>
          <a:p>
            <a:pPr marL="0" indent="0">
              <a:spcBef>
                <a:spcPts val="1200"/>
              </a:spcBef>
              <a:buNone/>
            </a:pPr>
            <a:endParaRPr lang="en-US" sz="1400" dirty="0"/>
          </a:p>
          <a:p>
            <a:pPr marL="800100" lvl="1" indent="-342900">
              <a:spcBef>
                <a:spcPts val="1200"/>
              </a:spcBef>
            </a:pPr>
            <a:endParaRPr lang="en-US" sz="1400" dirty="0"/>
          </a:p>
          <a:p>
            <a:pPr marL="342900" indent="-342900">
              <a:spcBef>
                <a:spcPts val="1200"/>
              </a:spcBef>
            </a:pPr>
            <a:endParaRPr sz="1400" dirty="0"/>
          </a:p>
        </p:txBody>
      </p:sp>
      <p:pic>
        <p:nvPicPr>
          <p:cNvPr id="4" name="Picture 3">
            <a:extLst>
              <a:ext uri="{FF2B5EF4-FFF2-40B4-BE49-F238E27FC236}">
                <a16:creationId xmlns:a16="http://schemas.microsoft.com/office/drawing/2014/main" id="{14375045-8BB3-00AC-FD41-2CD59928DEA2}"/>
              </a:ext>
            </a:extLst>
          </p:cNvPr>
          <p:cNvPicPr>
            <a:picLocks noChangeAspect="1"/>
          </p:cNvPicPr>
          <p:nvPr/>
        </p:nvPicPr>
        <p:blipFill>
          <a:blip r:embed="rId3"/>
          <a:stretch>
            <a:fillRect/>
          </a:stretch>
        </p:blipFill>
        <p:spPr>
          <a:xfrm>
            <a:off x="6225404" y="1827044"/>
            <a:ext cx="709755" cy="221798"/>
          </a:xfrm>
          <a:prstGeom prst="rect">
            <a:avLst/>
          </a:prstGeom>
        </p:spPr>
      </p:pic>
      <p:pic>
        <p:nvPicPr>
          <p:cNvPr id="8" name="Picture 7">
            <a:extLst>
              <a:ext uri="{FF2B5EF4-FFF2-40B4-BE49-F238E27FC236}">
                <a16:creationId xmlns:a16="http://schemas.microsoft.com/office/drawing/2014/main" id="{EC84AD00-AC60-C5D0-6914-EE6A0D5AC540}"/>
              </a:ext>
            </a:extLst>
          </p:cNvPr>
          <p:cNvPicPr>
            <a:picLocks noChangeAspect="1"/>
          </p:cNvPicPr>
          <p:nvPr/>
        </p:nvPicPr>
        <p:blipFill>
          <a:blip r:embed="rId4"/>
          <a:stretch>
            <a:fillRect/>
          </a:stretch>
        </p:blipFill>
        <p:spPr>
          <a:xfrm>
            <a:off x="5286570" y="3234300"/>
            <a:ext cx="731680" cy="170917"/>
          </a:xfrm>
          <a:prstGeom prst="rect">
            <a:avLst/>
          </a:prstGeom>
        </p:spPr>
      </p:pic>
      <p:pic>
        <p:nvPicPr>
          <p:cNvPr id="10" name="Picture 9">
            <a:extLst>
              <a:ext uri="{FF2B5EF4-FFF2-40B4-BE49-F238E27FC236}">
                <a16:creationId xmlns:a16="http://schemas.microsoft.com/office/drawing/2014/main" id="{8D169FF8-AFCC-0F03-236F-898870D8420B}"/>
              </a:ext>
            </a:extLst>
          </p:cNvPr>
          <p:cNvPicPr>
            <a:picLocks noChangeAspect="1"/>
          </p:cNvPicPr>
          <p:nvPr/>
        </p:nvPicPr>
        <p:blipFill>
          <a:blip r:embed="rId5"/>
          <a:stretch>
            <a:fillRect/>
          </a:stretch>
        </p:blipFill>
        <p:spPr>
          <a:xfrm>
            <a:off x="7781656" y="2532343"/>
            <a:ext cx="671011" cy="150306"/>
          </a:xfrm>
          <a:prstGeom prst="rect">
            <a:avLst/>
          </a:prstGeom>
        </p:spPr>
      </p:pic>
      <p:pic>
        <p:nvPicPr>
          <p:cNvPr id="12" name="Picture 11">
            <a:extLst>
              <a:ext uri="{FF2B5EF4-FFF2-40B4-BE49-F238E27FC236}">
                <a16:creationId xmlns:a16="http://schemas.microsoft.com/office/drawing/2014/main" id="{915BD316-1EB8-7A41-1DA3-F20E9AA0B188}"/>
              </a:ext>
            </a:extLst>
          </p:cNvPr>
          <p:cNvPicPr>
            <a:picLocks noChangeAspect="1"/>
          </p:cNvPicPr>
          <p:nvPr/>
        </p:nvPicPr>
        <p:blipFill>
          <a:blip r:embed="rId6"/>
          <a:stretch>
            <a:fillRect/>
          </a:stretch>
        </p:blipFill>
        <p:spPr>
          <a:xfrm>
            <a:off x="4660858" y="4183379"/>
            <a:ext cx="654191" cy="223020"/>
          </a:xfrm>
          <a:prstGeom prst="rect">
            <a:avLst/>
          </a:prstGeom>
        </p:spPr>
      </p:pic>
      <p:pic>
        <p:nvPicPr>
          <p:cNvPr id="14" name="Picture 13">
            <a:extLst>
              <a:ext uri="{FF2B5EF4-FFF2-40B4-BE49-F238E27FC236}">
                <a16:creationId xmlns:a16="http://schemas.microsoft.com/office/drawing/2014/main" id="{21C776B8-300E-11D0-24AF-983AEAF9281C}"/>
              </a:ext>
            </a:extLst>
          </p:cNvPr>
          <p:cNvPicPr>
            <a:picLocks noChangeAspect="1"/>
          </p:cNvPicPr>
          <p:nvPr/>
        </p:nvPicPr>
        <p:blipFill rotWithShape="1">
          <a:blip r:embed="rId7"/>
          <a:srcRect r="32768" b="43615"/>
          <a:stretch/>
        </p:blipFill>
        <p:spPr>
          <a:xfrm>
            <a:off x="3769814" y="4134879"/>
            <a:ext cx="478098" cy="223019"/>
          </a:xfrm>
          <a:prstGeom prst="rect">
            <a:avLst/>
          </a:prstGeom>
        </p:spPr>
      </p:pic>
      <p:pic>
        <p:nvPicPr>
          <p:cNvPr id="16" name="Picture 15">
            <a:extLst>
              <a:ext uri="{FF2B5EF4-FFF2-40B4-BE49-F238E27FC236}">
                <a16:creationId xmlns:a16="http://schemas.microsoft.com/office/drawing/2014/main" id="{F7CA7736-D39D-ED0E-D1D1-71A3E7E93AB5}"/>
              </a:ext>
            </a:extLst>
          </p:cNvPr>
          <p:cNvPicPr>
            <a:picLocks noChangeAspect="1"/>
          </p:cNvPicPr>
          <p:nvPr/>
        </p:nvPicPr>
        <p:blipFill>
          <a:blip r:embed="rId8"/>
          <a:stretch>
            <a:fillRect/>
          </a:stretch>
        </p:blipFill>
        <p:spPr>
          <a:xfrm>
            <a:off x="4473075" y="3237204"/>
            <a:ext cx="630853" cy="178285"/>
          </a:xfrm>
          <a:prstGeom prst="rect">
            <a:avLst/>
          </a:prstGeom>
        </p:spPr>
      </p:pic>
      <p:pic>
        <p:nvPicPr>
          <p:cNvPr id="2" name="Picture 1">
            <a:extLst>
              <a:ext uri="{FF2B5EF4-FFF2-40B4-BE49-F238E27FC236}">
                <a16:creationId xmlns:a16="http://schemas.microsoft.com/office/drawing/2014/main" id="{DBF91034-AC25-471B-AD46-52CA514F66EF}"/>
              </a:ext>
            </a:extLst>
          </p:cNvPr>
          <p:cNvPicPr>
            <a:picLocks noChangeAspect="1"/>
          </p:cNvPicPr>
          <p:nvPr/>
        </p:nvPicPr>
        <p:blipFill>
          <a:blip r:embed="rId3"/>
          <a:stretch>
            <a:fillRect/>
          </a:stretch>
        </p:blipFill>
        <p:spPr>
          <a:xfrm>
            <a:off x="6580282" y="2571750"/>
            <a:ext cx="709754" cy="221798"/>
          </a:xfrm>
          <a:prstGeom prst="rect">
            <a:avLst/>
          </a:prstGeom>
        </p:spPr>
      </p:pic>
      <p:pic>
        <p:nvPicPr>
          <p:cNvPr id="1026" name="Picture 2">
            <a:extLst>
              <a:ext uri="{FF2B5EF4-FFF2-40B4-BE49-F238E27FC236}">
                <a16:creationId xmlns:a16="http://schemas.microsoft.com/office/drawing/2014/main" id="{E4E9FC23-459D-9FE1-9C2F-34D7FAC8A3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2547" y="1855169"/>
            <a:ext cx="730606" cy="15030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
            <a:extLst>
              <a:ext uri="{FF2B5EF4-FFF2-40B4-BE49-F238E27FC236}">
                <a16:creationId xmlns:a16="http://schemas.microsoft.com/office/drawing/2014/main" id="{9539D27D-3C03-52B3-BEE4-4DD1DC5C244E}"/>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6" name="Slide Number Placeholder 2">
            <a:extLst>
              <a:ext uri="{FF2B5EF4-FFF2-40B4-BE49-F238E27FC236}">
                <a16:creationId xmlns:a16="http://schemas.microsoft.com/office/drawing/2014/main" id="{EF21F194-E99C-67CB-C95A-8C146297A251}"/>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7</a:t>
            </a:fld>
            <a:endParaRPr lang="en-US" altLang="en-US" sz="900">
              <a:solidFill>
                <a:srgbClr val="898989"/>
              </a:solidFill>
            </a:endParaRPr>
          </a:p>
        </p:txBody>
      </p:sp>
    </p:spTree>
    <p:extLst>
      <p:ext uri="{BB962C8B-B14F-4D97-AF65-F5344CB8AC3E}">
        <p14:creationId xmlns:p14="http://schemas.microsoft.com/office/powerpoint/2010/main" val="152859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F10D13EB-798A-449C-7BE1-B0FE88E4F59A}"/>
              </a:ext>
            </a:extLst>
          </p:cNvPr>
          <p:cNvSpPr>
            <a:spLocks noGrp="1"/>
          </p:cNvSpPr>
          <p:nvPr>
            <p:ph type="title"/>
          </p:nvPr>
        </p:nvSpPr>
        <p:spPr/>
        <p:txBody>
          <a:bodyPr>
            <a:noAutofit/>
          </a:bodyPr>
          <a:lstStyle/>
          <a:p>
            <a:r>
              <a:rPr lang="en-US" sz="3200" dirty="0"/>
              <a:t>Distributed Energy Resources (DERs)</a:t>
            </a:r>
          </a:p>
        </p:txBody>
      </p:sp>
      <p:sp>
        <p:nvSpPr>
          <p:cNvPr id="166" name="Google Shape;166;g286bbd17c35_1_0"/>
          <p:cNvSpPr txBox="1">
            <a:spLocks noGrp="1"/>
          </p:cNvSpPr>
          <p:nvPr>
            <p:ph idx="1"/>
          </p:nvPr>
        </p:nvSpPr>
        <p:spPr>
          <a:prstGeom prst="rect">
            <a:avLst/>
          </a:prstGeom>
        </p:spPr>
        <p:txBody>
          <a:bodyPr spcFirstLastPara="1" wrap="square" lIns="91425" tIns="91425" rIns="91425" bIns="91425" anchor="t" anchorCtr="0">
            <a:normAutofit/>
          </a:bodyPr>
          <a:lstStyle/>
          <a:p>
            <a:pPr marL="0" indent="0">
              <a:spcBef>
                <a:spcPts val="1200"/>
              </a:spcBef>
              <a:buNone/>
            </a:pPr>
            <a:r>
              <a:rPr lang="en-US" sz="1400" dirty="0"/>
              <a:t>Small-scale units of local generation connected to the grid at the distribution level. These resources can include renewable energy systems, energy storage, demand response technologies, and electric vehicles.</a:t>
            </a:r>
          </a:p>
          <a:p>
            <a:pPr marL="342900" indent="-342900">
              <a:spcBef>
                <a:spcPts val="1200"/>
              </a:spcBef>
            </a:pPr>
            <a:endParaRPr sz="1400" dirty="0"/>
          </a:p>
        </p:txBody>
      </p:sp>
      <p:sp>
        <p:nvSpPr>
          <p:cNvPr id="4" name="Google Shape;166;g286bbd17c35_1_0">
            <a:extLst>
              <a:ext uri="{FF2B5EF4-FFF2-40B4-BE49-F238E27FC236}">
                <a16:creationId xmlns:a16="http://schemas.microsoft.com/office/drawing/2014/main" id="{D99D00A3-6A97-52CC-75FF-AB89E77F7A4B}"/>
              </a:ext>
            </a:extLst>
          </p:cNvPr>
          <p:cNvSpPr txBox="1">
            <a:spLocks/>
          </p:cNvSpPr>
          <p:nvPr/>
        </p:nvSpPr>
        <p:spPr>
          <a:xfrm>
            <a:off x="4473435" y="1981265"/>
            <a:ext cx="3866082" cy="2638927"/>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buNone/>
            </a:pPr>
            <a:r>
              <a:rPr lang="en-US" sz="1400" dirty="0">
                <a:latin typeface="Calibri" panose="020F0502020204030204" pitchFamily="34" charset="0"/>
                <a:cs typeface="Calibri" panose="020F0502020204030204" pitchFamily="34" charset="0"/>
              </a:rPr>
              <a:t>Challenges</a:t>
            </a:r>
          </a:p>
          <a:p>
            <a:pPr marL="342900" indent="-342900">
              <a:spcBef>
                <a:spcPts val="1200"/>
              </a:spcBef>
            </a:pPr>
            <a:r>
              <a:rPr lang="en-US" sz="1400" dirty="0">
                <a:latin typeface="Calibri" panose="020F0502020204030204" pitchFamily="34" charset="0"/>
                <a:cs typeface="Calibri" panose="020F0502020204030204" pitchFamily="34" charset="0"/>
              </a:rPr>
              <a:t>Grid Integration</a:t>
            </a:r>
          </a:p>
          <a:p>
            <a:pPr marL="342900" indent="-342900">
              <a:spcBef>
                <a:spcPts val="1200"/>
              </a:spcBef>
            </a:pPr>
            <a:r>
              <a:rPr lang="en-US" sz="1400" dirty="0">
                <a:latin typeface="Calibri" panose="020F0502020204030204" pitchFamily="34" charset="0"/>
                <a:cs typeface="Calibri" panose="020F0502020204030204" pitchFamily="34" charset="0"/>
              </a:rPr>
              <a:t>Regulatory and Policy</a:t>
            </a:r>
          </a:p>
          <a:p>
            <a:pPr marL="342900" indent="-342900">
              <a:spcBef>
                <a:spcPts val="1200"/>
              </a:spcBef>
            </a:pPr>
            <a:r>
              <a:rPr lang="en-US" sz="1400" dirty="0">
                <a:latin typeface="Calibri" panose="020F0502020204030204" pitchFamily="34" charset="0"/>
                <a:cs typeface="Calibri" panose="020F0502020204030204" pitchFamily="34" charset="0"/>
              </a:rPr>
              <a:t>Economic Barriers</a:t>
            </a:r>
          </a:p>
          <a:p>
            <a:pPr marL="342900" indent="-342900">
              <a:spcBef>
                <a:spcPts val="1200"/>
              </a:spcBef>
            </a:pPr>
            <a:r>
              <a:rPr lang="en-US" sz="1400" dirty="0">
                <a:latin typeface="Calibri" panose="020F0502020204030204" pitchFamily="34" charset="0"/>
                <a:cs typeface="Calibri" panose="020F0502020204030204" pitchFamily="34" charset="0"/>
              </a:rPr>
              <a:t>Technical Challenges</a:t>
            </a:r>
          </a:p>
          <a:p>
            <a:pPr marL="342900" indent="-342900">
              <a:spcBef>
                <a:spcPts val="1200"/>
              </a:spcBef>
            </a:pPr>
            <a:r>
              <a:rPr lang="en-US" sz="1400" dirty="0">
                <a:latin typeface="Calibri" panose="020F0502020204030204" pitchFamily="34" charset="0"/>
                <a:cs typeface="Calibri" panose="020F0502020204030204" pitchFamily="34" charset="0"/>
              </a:rPr>
              <a:t>Customer Satisfaction</a:t>
            </a:r>
          </a:p>
          <a:p>
            <a:pPr marL="342900" indent="-342900">
              <a:spcBef>
                <a:spcPts val="1200"/>
              </a:spcBef>
            </a:pPr>
            <a:r>
              <a:rPr lang="en-US" sz="1400" dirty="0">
                <a:latin typeface="Calibri" panose="020F0502020204030204" pitchFamily="34" charset="0"/>
                <a:cs typeface="Calibri" panose="020F0502020204030204" pitchFamily="34" charset="0"/>
              </a:rPr>
              <a:t>Dated Infrastructure &amp; Installation Cost</a:t>
            </a:r>
          </a:p>
          <a:p>
            <a:pPr marL="800100" lvl="1" indent="-342900">
              <a:spcBef>
                <a:spcPts val="1200"/>
              </a:spcBef>
            </a:pPr>
            <a:endParaRPr lang="en-US" sz="1400" dirty="0">
              <a:latin typeface="Calibri" panose="020F0502020204030204" pitchFamily="34" charset="0"/>
              <a:cs typeface="Calibri" panose="020F0502020204030204" pitchFamily="34" charset="0"/>
            </a:endParaRPr>
          </a:p>
          <a:p>
            <a:pPr marL="342900" indent="-342900">
              <a:spcBef>
                <a:spcPts val="1200"/>
              </a:spcBef>
            </a:pPr>
            <a:endParaRPr lang="en-US" sz="1400" dirty="0">
              <a:latin typeface="Calibri" panose="020F0502020204030204" pitchFamily="34" charset="0"/>
              <a:cs typeface="Calibri" panose="020F0502020204030204" pitchFamily="34" charset="0"/>
            </a:endParaRPr>
          </a:p>
        </p:txBody>
      </p:sp>
      <p:sp>
        <p:nvSpPr>
          <p:cNvPr id="5" name="Google Shape;166;g286bbd17c35_1_0">
            <a:extLst>
              <a:ext uri="{FF2B5EF4-FFF2-40B4-BE49-F238E27FC236}">
                <a16:creationId xmlns:a16="http://schemas.microsoft.com/office/drawing/2014/main" id="{A09C440C-434A-95AF-9067-19F2BA773350}"/>
              </a:ext>
            </a:extLst>
          </p:cNvPr>
          <p:cNvSpPr txBox="1">
            <a:spLocks/>
          </p:cNvSpPr>
          <p:nvPr/>
        </p:nvSpPr>
        <p:spPr>
          <a:xfrm>
            <a:off x="628650" y="1975261"/>
            <a:ext cx="4871092" cy="2638927"/>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buFont typeface="Sora"/>
              <a:buNone/>
            </a:pPr>
            <a:r>
              <a:rPr lang="en-US" sz="1400" dirty="0">
                <a:latin typeface="Calibri" panose="020F0502020204030204" pitchFamily="34" charset="0"/>
                <a:cs typeface="Calibri" panose="020F0502020204030204" pitchFamily="34" charset="0"/>
              </a:rPr>
              <a:t>Benefits</a:t>
            </a:r>
          </a:p>
          <a:p>
            <a:pPr marL="342900" indent="-342900">
              <a:spcBef>
                <a:spcPts val="1200"/>
              </a:spcBef>
            </a:pPr>
            <a:r>
              <a:rPr lang="en-US" sz="1400" dirty="0">
                <a:latin typeface="Calibri" panose="020F0502020204030204" pitchFamily="34" charset="0"/>
                <a:cs typeface="Calibri" panose="020F0502020204030204" pitchFamily="34" charset="0"/>
              </a:rPr>
              <a:t>Grid Reliability and Resilience</a:t>
            </a:r>
          </a:p>
          <a:p>
            <a:pPr marL="342900" indent="-342900">
              <a:spcBef>
                <a:spcPts val="1200"/>
              </a:spcBef>
            </a:pPr>
            <a:r>
              <a:rPr lang="en-US" sz="1400" dirty="0">
                <a:latin typeface="Calibri" panose="020F0502020204030204" pitchFamily="34" charset="0"/>
                <a:cs typeface="Calibri" panose="020F0502020204030204" pitchFamily="34" charset="0"/>
              </a:rPr>
              <a:t>Environmental</a:t>
            </a:r>
          </a:p>
          <a:p>
            <a:pPr marL="342900" indent="-342900">
              <a:spcBef>
                <a:spcPts val="1200"/>
              </a:spcBef>
            </a:pPr>
            <a:r>
              <a:rPr lang="en-US" sz="1400" dirty="0">
                <a:latin typeface="Calibri" panose="020F0502020204030204" pitchFamily="34" charset="0"/>
                <a:cs typeface="Calibri" panose="020F0502020204030204" pitchFamily="34" charset="0"/>
              </a:rPr>
              <a:t>Economic Efficiency</a:t>
            </a:r>
          </a:p>
          <a:p>
            <a:pPr marL="342900" indent="-342900">
              <a:spcBef>
                <a:spcPts val="1200"/>
              </a:spcBef>
            </a:pPr>
            <a:r>
              <a:rPr lang="en-US" sz="1400" dirty="0">
                <a:latin typeface="Calibri" panose="020F0502020204030204" pitchFamily="34" charset="0"/>
                <a:cs typeface="Calibri" panose="020F0502020204030204" pitchFamily="34" charset="0"/>
              </a:rPr>
              <a:t>Energy Independence</a:t>
            </a:r>
          </a:p>
          <a:p>
            <a:pPr marL="342900" indent="-342900">
              <a:spcBef>
                <a:spcPts val="1200"/>
              </a:spcBef>
            </a:pPr>
            <a:r>
              <a:rPr lang="en-US" sz="1400" dirty="0">
                <a:latin typeface="Calibri" panose="020F0502020204030204" pitchFamily="34" charset="0"/>
                <a:cs typeface="Calibri" panose="020F0502020204030204" pitchFamily="34" charset="0"/>
              </a:rPr>
              <a:t>Customer Empowerment</a:t>
            </a:r>
          </a:p>
          <a:p>
            <a:pPr marL="342900" indent="-342900">
              <a:spcBef>
                <a:spcPts val="1200"/>
              </a:spcBef>
            </a:pPr>
            <a:r>
              <a:rPr lang="en-US" sz="1400" dirty="0">
                <a:latin typeface="Calibri" panose="020F0502020204030204" pitchFamily="34" charset="0"/>
                <a:cs typeface="Calibri" panose="020F0502020204030204" pitchFamily="34" charset="0"/>
              </a:rPr>
              <a:t>LMI &amp; REC Programs</a:t>
            </a:r>
          </a:p>
          <a:p>
            <a:pPr marL="800100" lvl="1" indent="-342900">
              <a:spcBef>
                <a:spcPts val="1200"/>
              </a:spcBef>
            </a:pPr>
            <a:endParaRPr lang="en-US" sz="1400" dirty="0">
              <a:latin typeface="Calibri" panose="020F0502020204030204" pitchFamily="34" charset="0"/>
              <a:cs typeface="Calibri" panose="020F0502020204030204" pitchFamily="34" charset="0"/>
            </a:endParaRPr>
          </a:p>
          <a:p>
            <a:pPr marL="342900" indent="-342900">
              <a:spcBef>
                <a:spcPts val="1200"/>
              </a:spcBef>
            </a:pPr>
            <a:endParaRPr lang="en-US" sz="1400" dirty="0">
              <a:latin typeface="Calibri" panose="020F0502020204030204" pitchFamily="34" charset="0"/>
              <a:cs typeface="Calibri" panose="020F0502020204030204" pitchFamily="34" charset="0"/>
            </a:endParaRPr>
          </a:p>
        </p:txBody>
      </p:sp>
      <p:sp>
        <p:nvSpPr>
          <p:cNvPr id="6" name="Footer Placeholder 1">
            <a:extLst>
              <a:ext uri="{FF2B5EF4-FFF2-40B4-BE49-F238E27FC236}">
                <a16:creationId xmlns:a16="http://schemas.microsoft.com/office/drawing/2014/main" id="{FFBFC073-A4AC-1212-680C-3810D75461B6}"/>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7" name="Slide Number Placeholder 2">
            <a:extLst>
              <a:ext uri="{FF2B5EF4-FFF2-40B4-BE49-F238E27FC236}">
                <a16:creationId xmlns:a16="http://schemas.microsoft.com/office/drawing/2014/main" id="{A0F80E38-530A-72FA-E2E9-BBD01CB66D2D}"/>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8</a:t>
            </a:fld>
            <a:endParaRPr lang="en-US" altLang="en-US" sz="900">
              <a:solidFill>
                <a:srgbClr val="898989"/>
              </a:solidFill>
            </a:endParaRPr>
          </a:p>
        </p:txBody>
      </p:sp>
    </p:spTree>
    <p:extLst>
      <p:ext uri="{BB962C8B-B14F-4D97-AF65-F5344CB8AC3E}">
        <p14:creationId xmlns:p14="http://schemas.microsoft.com/office/powerpoint/2010/main" val="309313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9" name="Picture 8">
            <a:extLst>
              <a:ext uri="{FF2B5EF4-FFF2-40B4-BE49-F238E27FC236}">
                <a16:creationId xmlns:a16="http://schemas.microsoft.com/office/drawing/2014/main" id="{C9EF2720-B9A0-D2EC-130D-75DB57E01A26}"/>
              </a:ext>
            </a:extLst>
          </p:cNvPr>
          <p:cNvPicPr>
            <a:picLocks noChangeAspect="1"/>
          </p:cNvPicPr>
          <p:nvPr/>
        </p:nvPicPr>
        <p:blipFill>
          <a:blip r:embed="rId3"/>
          <a:stretch>
            <a:fillRect/>
          </a:stretch>
        </p:blipFill>
        <p:spPr>
          <a:xfrm>
            <a:off x="2720294" y="197259"/>
            <a:ext cx="6172853" cy="4748981"/>
          </a:xfrm>
          <a:prstGeom prst="rect">
            <a:avLst/>
          </a:prstGeom>
        </p:spPr>
      </p:pic>
      <p:sp>
        <p:nvSpPr>
          <p:cNvPr id="10" name="Google Shape;93;p1">
            <a:extLst>
              <a:ext uri="{FF2B5EF4-FFF2-40B4-BE49-F238E27FC236}">
                <a16:creationId xmlns:a16="http://schemas.microsoft.com/office/drawing/2014/main" id="{09E3EAE7-AAA1-369D-60C9-FC7C4B0E591F}"/>
              </a:ext>
            </a:extLst>
          </p:cNvPr>
          <p:cNvSpPr txBox="1">
            <a:spLocks/>
          </p:cNvSpPr>
          <p:nvPr/>
        </p:nvSpPr>
        <p:spPr>
          <a:xfrm>
            <a:off x="347477" y="4333337"/>
            <a:ext cx="2089596"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1pPr>
            <a:lvl2pPr marL="914400" marR="0" lvl="1"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2pPr>
            <a:lvl3pPr marL="1371600" marR="0" lvl="2"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3pPr>
            <a:lvl4pPr marL="1828800" marR="0" lvl="3"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4pPr>
            <a:lvl5pPr marL="2286000" marR="0" lvl="4"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5pPr>
            <a:lvl6pPr marL="2743200" marR="0" lvl="5"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6pPr>
            <a:lvl7pPr marL="3200400" marR="0" lvl="6"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7pPr>
            <a:lvl8pPr marL="3657600" marR="0" lvl="7"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8pPr>
            <a:lvl9pPr marL="4114800" marR="0" lvl="8" indent="-304800" algn="l" rtl="0">
              <a:lnSpc>
                <a:spcPct val="115000"/>
              </a:lnSpc>
              <a:spcBef>
                <a:spcPts val="0"/>
              </a:spcBef>
              <a:spcAft>
                <a:spcPts val="0"/>
              </a:spcAft>
              <a:buClr>
                <a:schemeClr val="dk2"/>
              </a:buClr>
              <a:buSzPts val="1200"/>
              <a:buFont typeface="Sora"/>
              <a:buChar char="■"/>
              <a:defRPr sz="1200" b="0" i="0" u="none" strike="noStrike" cap="none">
                <a:solidFill>
                  <a:schemeClr val="dk2"/>
                </a:solidFill>
                <a:latin typeface="Sora"/>
                <a:ea typeface="Sora"/>
                <a:cs typeface="Sora"/>
                <a:sym typeface="Sora"/>
              </a:defRPr>
            </a:lvl9pPr>
          </a:lstStyle>
          <a:p>
            <a:pPr marL="0" indent="0">
              <a:lnSpc>
                <a:spcPct val="100000"/>
              </a:lnSpc>
              <a:buFont typeface="Sora"/>
              <a:buNone/>
            </a:pPr>
            <a:r>
              <a:rPr lang="en-US" sz="600" dirty="0">
                <a:latin typeface="Calibri" panose="020F0502020204030204" pitchFamily="34" charset="0"/>
                <a:cs typeface="Calibri" panose="020F0502020204030204" pitchFamily="34" charset="0"/>
              </a:rPr>
              <a:t>*https://www.cummins.com/news/2021/11/04/what-are-distributed-energy-resources-and-how-do-they-work</a:t>
            </a:r>
            <a:endParaRPr lang="en" sz="6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8B59F97-3144-55E3-BDA1-E966ED1C0A88}"/>
              </a:ext>
            </a:extLst>
          </p:cNvPr>
          <p:cNvSpPr>
            <a:spLocks noGrp="1"/>
          </p:cNvSpPr>
          <p:nvPr>
            <p:ph type="title"/>
          </p:nvPr>
        </p:nvSpPr>
        <p:spPr/>
        <p:txBody>
          <a:bodyPr/>
          <a:lstStyle/>
          <a:p>
            <a:r>
              <a:rPr lang="en-US" sz="3200" dirty="0"/>
              <a:t>DERs</a:t>
            </a:r>
          </a:p>
        </p:txBody>
      </p:sp>
      <p:sp>
        <p:nvSpPr>
          <p:cNvPr id="5" name="Footer Placeholder 1">
            <a:extLst>
              <a:ext uri="{FF2B5EF4-FFF2-40B4-BE49-F238E27FC236}">
                <a16:creationId xmlns:a16="http://schemas.microsoft.com/office/drawing/2014/main" id="{74FAFADD-A478-BC81-2DAE-53354F807BF3}"/>
              </a:ext>
            </a:extLst>
          </p:cNvPr>
          <p:cNvSpPr>
            <a:spLocks noGrp="1" noChangeArrowheads="1"/>
          </p:cNvSpPr>
          <p:nvPr>
            <p:ph type="ftr" sz="quarter" idx="3"/>
          </p:nvPr>
        </p:nvSpPr>
        <p:spPr bwMode="auto">
          <a:xfrm>
            <a:off x="628650" y="4752464"/>
            <a:ext cx="30861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err="1">
                <a:solidFill>
                  <a:schemeClr val="accent1"/>
                </a:solidFill>
              </a:rPr>
              <a:t>tescometering.com</a:t>
            </a:r>
            <a:endParaRPr lang="en-US" altLang="en-US" sz="900" dirty="0">
              <a:solidFill>
                <a:schemeClr val="accent1"/>
              </a:solidFill>
            </a:endParaRPr>
          </a:p>
        </p:txBody>
      </p:sp>
      <p:sp>
        <p:nvSpPr>
          <p:cNvPr id="6" name="Slide Number Placeholder 2">
            <a:extLst>
              <a:ext uri="{FF2B5EF4-FFF2-40B4-BE49-F238E27FC236}">
                <a16:creationId xmlns:a16="http://schemas.microsoft.com/office/drawing/2014/main" id="{55423B5A-C567-9F94-B8A9-F057D3B84C2B}"/>
              </a:ext>
            </a:extLst>
          </p:cNvPr>
          <p:cNvSpPr>
            <a:spLocks noGrp="1" noChangeArrowheads="1"/>
          </p:cNvSpPr>
          <p:nvPr>
            <p:ph type="sldNum" sz="quarter" idx="4"/>
          </p:nvPr>
        </p:nvSpPr>
        <p:spPr bwMode="auto">
          <a:xfrm>
            <a:off x="6457950" y="4767265"/>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342900">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defTabSz="3429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3429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8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7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650" indent="-171450" defTabSz="3429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900">
                <a:solidFill>
                  <a:srgbClr val="898989"/>
                </a:solidFill>
              </a:rPr>
              <a:pPr eaLnBrk="1" hangingPunct="1">
                <a:lnSpc>
                  <a:spcPct val="100000"/>
                </a:lnSpc>
                <a:spcBef>
                  <a:spcPct val="0"/>
                </a:spcBef>
                <a:buFontTx/>
                <a:buNone/>
              </a:pPr>
              <a:t>9</a:t>
            </a:fld>
            <a:endParaRPr lang="en-US" altLang="en-US" sz="900">
              <a:solidFill>
                <a:srgbClr val="898989"/>
              </a:solidFill>
            </a:endParaRPr>
          </a:p>
        </p:txBody>
      </p:sp>
    </p:spTree>
    <p:extLst>
      <p:ext uri="{BB962C8B-B14F-4D97-AF65-F5344CB8AC3E}">
        <p14:creationId xmlns:p14="http://schemas.microsoft.com/office/powerpoint/2010/main" val="51018343"/>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TESCOOL Template 2024_FINAL</Template>
  <TotalTime>3780</TotalTime>
  <Words>1745</Words>
  <Application>Microsoft Macintosh PowerPoint</Application>
  <PresentationFormat>On-screen Show (16:9)</PresentationFormat>
  <Paragraphs>253</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Times New Roman</vt:lpstr>
      <vt:lpstr>Trebuchet MS</vt:lpstr>
      <vt:lpstr>Calibri</vt:lpstr>
      <vt:lpstr>Sora</vt:lpstr>
      <vt:lpstr>Symbol</vt:lpstr>
      <vt:lpstr>Sora SemiBold</vt:lpstr>
      <vt:lpstr>Sora Medium</vt:lpstr>
      <vt:lpstr>Arial</vt:lpstr>
      <vt:lpstr>TESCO Template</vt:lpstr>
      <vt:lpstr>DER Connections  and Adapters </vt:lpstr>
      <vt:lpstr>Presentation Goals</vt:lpstr>
      <vt:lpstr>Evolution of Meter Operations Workload</vt:lpstr>
      <vt:lpstr>Evolution of AMI Technologies</vt:lpstr>
      <vt:lpstr>Evolution of AMI Analytics &amp; Use Cases</vt:lpstr>
      <vt:lpstr>AMI 2.0</vt:lpstr>
      <vt:lpstr>Strategic Partnerships</vt:lpstr>
      <vt:lpstr>Distributed Energy Resources (DERs)</vt:lpstr>
      <vt:lpstr>DERs</vt:lpstr>
      <vt:lpstr>Virtual Power Plants (VPPs)</vt:lpstr>
      <vt:lpstr>VPPs</vt:lpstr>
      <vt:lpstr>Grid Modernization</vt:lpstr>
      <vt:lpstr>Electrification</vt:lpstr>
      <vt:lpstr>Solutions for Electrification &amp; DER Integration</vt:lpstr>
      <vt:lpstr>What Does it all Mean for Meter Operations?</vt:lpstr>
      <vt:lpstr>Updated 30A Back Up Power Transfer Meter Design </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CONNECTDER METER SOCKET ADAPTER</dc:title>
  <dc:creator>Martin Vilarino</dc:creator>
  <cp:lastModifiedBy>Sandy Garcia</cp:lastModifiedBy>
  <cp:revision>122</cp:revision>
  <dcterms:modified xsi:type="dcterms:W3CDTF">2024-07-16T21:54:36Z</dcterms:modified>
</cp:coreProperties>
</file>