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7" r:id="rId4"/>
    <p:sldMasterId id="2147483708" r:id="rId5"/>
  </p:sldMasterIdLst>
  <p:notesMasterIdLst>
    <p:notesMasterId r:id="rId37"/>
  </p:notesMasterIdLst>
  <p:handoutMasterIdLst>
    <p:handoutMasterId r:id="rId38"/>
  </p:handoutMasterIdLst>
  <p:sldIdLst>
    <p:sldId id="256" r:id="rId6"/>
    <p:sldId id="356" r:id="rId7"/>
    <p:sldId id="399" r:id="rId8"/>
    <p:sldId id="424" r:id="rId9"/>
    <p:sldId id="444" r:id="rId10"/>
    <p:sldId id="445" r:id="rId11"/>
    <p:sldId id="446" r:id="rId12"/>
    <p:sldId id="447" r:id="rId13"/>
    <p:sldId id="423" r:id="rId14"/>
    <p:sldId id="422" r:id="rId15"/>
    <p:sldId id="376" r:id="rId16"/>
    <p:sldId id="402" r:id="rId17"/>
    <p:sldId id="403" r:id="rId18"/>
    <p:sldId id="393" r:id="rId19"/>
    <p:sldId id="405" r:id="rId20"/>
    <p:sldId id="394" r:id="rId21"/>
    <p:sldId id="395" r:id="rId22"/>
    <p:sldId id="406" r:id="rId23"/>
    <p:sldId id="407" r:id="rId24"/>
    <p:sldId id="408" r:id="rId25"/>
    <p:sldId id="384" r:id="rId26"/>
    <p:sldId id="385" r:id="rId27"/>
    <p:sldId id="386" r:id="rId28"/>
    <p:sldId id="387" r:id="rId29"/>
    <p:sldId id="388" r:id="rId30"/>
    <p:sldId id="389" r:id="rId31"/>
    <p:sldId id="409" r:id="rId32"/>
    <p:sldId id="410" r:id="rId33"/>
    <p:sldId id="411" r:id="rId34"/>
    <p:sldId id="412" r:id="rId35"/>
    <p:sldId id="421" r:id="rId3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114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114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4113"/>
            <a:ext cx="30114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E8BF11D-70EE-4B1A-9791-1DD230BD97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679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7850"/>
            <a:ext cx="555942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4113"/>
            <a:ext cx="30114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85" tIns="46243" rIns="92485" bIns="46243" numCol="1" anchor="b" anchorCtr="0" compatLnSpc="1">
            <a:prstTxWarp prst="textNoShape">
              <a:avLst/>
            </a:prstTxWarp>
          </a:bodyPr>
          <a:lstStyle>
            <a:lvl1pPr algn="r" defTabSz="925513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3E6DDF0-1D55-4C73-9775-6A02CCEAAD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926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55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E6DDF0-1D55-4C73-9775-6A02CCEAADA5}" type="slidenum">
              <a:rPr kumimoji="0" lang="ru-RU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55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4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0C0CF-4316-4958-B8D0-33D5BD090639}" type="slidenum">
              <a:rPr lang="en-US" altLang="en-US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7071826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red and black logo&#10;&#10;Description automatically generated">
            <a:extLst>
              <a:ext uri="{FF2B5EF4-FFF2-40B4-BE49-F238E27FC236}">
                <a16:creationId xmlns:a16="http://schemas.microsoft.com/office/drawing/2014/main" id="{6E3EB278-4700-7289-F26D-5F94CB1F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C89D99CD-5FBB-174D-CE45-E759653CDE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66946" y="5508761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1642BB1-90A6-F423-D332-E06CDCFA87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46" y="5779922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8DF6D3-D85E-F5B6-FF48-A92CA7AF12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66946" y="6051083"/>
            <a:ext cx="3244850" cy="27116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ack and red calendar with red letters and numbers&#10;&#10;Description automatically generated">
            <a:extLst>
              <a:ext uri="{FF2B5EF4-FFF2-40B4-BE49-F238E27FC236}">
                <a16:creationId xmlns:a16="http://schemas.microsoft.com/office/drawing/2014/main" id="{52AED08C-E35F-8F19-EEFB-C49F495FB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907" y="5353985"/>
            <a:ext cx="3055647" cy="1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3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18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9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9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</p:spTree>
    <p:extLst>
      <p:ext uri="{BB962C8B-B14F-4D97-AF65-F5344CB8AC3E}">
        <p14:creationId xmlns:p14="http://schemas.microsoft.com/office/powerpoint/2010/main" val="114729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uilding with a tower&#10;&#10;Description automatically generated">
            <a:extLst>
              <a:ext uri="{FF2B5EF4-FFF2-40B4-BE49-F238E27FC236}">
                <a16:creationId xmlns:a16="http://schemas.microsoft.com/office/drawing/2014/main" id="{F77047B3-F3DD-E46C-8FBD-2018A2CC3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2174" y="1952367"/>
            <a:ext cx="7071826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2174" y="3509965"/>
            <a:ext cx="6664318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D0A6E45-0B79-45FF-B842-D196CFAE6A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2069" y="5125109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319FC007-A6F3-4F7B-9CAE-F01BBE73F3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2069" y="5396270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B138B86E-3693-45AE-8B99-88B71C974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22069" y="5667431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E48A7-EDD1-9928-3AF4-97BF1B7DBE5B}"/>
              </a:ext>
            </a:extLst>
          </p:cNvPr>
          <p:cNvSpPr/>
          <p:nvPr/>
        </p:nvSpPr>
        <p:spPr>
          <a:xfrm>
            <a:off x="2072175" y="762002"/>
            <a:ext cx="6690826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132B8EE0-4316-6E15-B655-0C0C7CE5E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24" y="259191"/>
            <a:ext cx="2327325" cy="14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8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472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92" y="116205"/>
            <a:ext cx="7208107" cy="679832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 dirty="0" err="1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2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71826" cy="3442130"/>
          </a:xfr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4253BDD9-DF78-0B89-3365-C93D4DA76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77" y="259192"/>
            <a:ext cx="2327325" cy="1422015"/>
          </a:xfrm>
          <a:prstGeom prst="rect">
            <a:avLst/>
          </a:prstGeom>
        </p:spPr>
      </p:pic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51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9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72088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857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55246"/>
            <a:ext cx="695839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5241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53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696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2" y="136525"/>
            <a:ext cx="7208107" cy="67983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9817"/>
            <a:ext cx="7886700" cy="4842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B4E3D2-6523-4F84-A951-C6829D40F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2C09E2-0F6A-4950-80B1-378476137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92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3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B86F4-63E7-4383-9532-DCF2327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951" y="136524"/>
            <a:ext cx="7146325" cy="6995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3CDAD9-5B2A-457C-8529-7105255CD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DEDE86-11F3-430D-A22E-FE21C4BA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797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A353B2-C062-79CA-F59C-479A9B792025}"/>
              </a:ext>
            </a:extLst>
          </p:cNvPr>
          <p:cNvSpPr/>
          <p:nvPr userDrawn="1"/>
        </p:nvSpPr>
        <p:spPr>
          <a:xfrm>
            <a:off x="1447800" y="685800"/>
            <a:ext cx="7391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8" y="1952367"/>
            <a:ext cx="6858001" cy="1557595"/>
          </a:xfrm>
        </p:spPr>
        <p:txBody>
          <a:bodyPr anchor="b">
            <a:normAutofit/>
          </a:bodyPr>
          <a:lstStyle>
            <a:lvl1pPr algn="ctr">
              <a:defRPr lang="en-US" sz="7200" b="1" kern="1200" dirty="0" smtClean="0">
                <a:solidFill>
                  <a:srgbClr val="E4193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3509963"/>
            <a:ext cx="6858000" cy="674859"/>
          </a:xfrm>
        </p:spPr>
        <p:txBody>
          <a:bodyPr>
            <a:noAutofit/>
          </a:bodyPr>
          <a:lstStyle>
            <a:lvl1pPr marL="0" indent="0" algn="ctr">
              <a:buNone/>
              <a:defRPr lang="en-US" sz="54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46B9CE6-210F-43EF-BD53-298BF01183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2"/>
            <a:ext cx="15049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8E7F-86AA-53DE-377A-4D3B7104DFC9}"/>
              </a:ext>
            </a:extLst>
          </p:cNvPr>
          <p:cNvSpPr/>
          <p:nvPr userDrawn="1"/>
        </p:nvSpPr>
        <p:spPr>
          <a:xfrm>
            <a:off x="1504950" y="762000"/>
            <a:ext cx="7258050" cy="3803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C2075258-1E0B-91FE-FBD6-6AE1E6539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9191"/>
            <a:ext cx="2327325" cy="1422015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490E8174-B0A8-E4F0-DFB1-C294C4066E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1113" y="5401933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98366BA2-3B08-D87C-8525-EC53E5C92F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113" y="5673094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17F9E-3934-5CAA-A47A-D6207351C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91113" y="5944255"/>
            <a:ext cx="3244850" cy="271161"/>
          </a:xfrm>
          <a:noFill/>
        </p:spPr>
        <p:txBody>
          <a:bodyPr/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600" i="0" kern="1200" dirty="0" smtClean="0">
                <a:solidFill>
                  <a:schemeClr val="bg2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lang="en-US" sz="16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Presented by</a:t>
            </a:r>
          </a:p>
        </p:txBody>
      </p:sp>
      <p:pic>
        <p:nvPicPr>
          <p:cNvPr id="12" name="Picture 11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FD01F9D3-AE84-0133-5B79-E6C5587F26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5444522"/>
            <a:ext cx="2795649" cy="81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1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174" y="570261"/>
            <a:ext cx="7069034" cy="3442130"/>
          </a:xfrm>
        </p:spPr>
        <p:txBody>
          <a:bodyPr anchor="b">
            <a:noAutofit/>
          </a:bodyPr>
          <a:lstStyle>
            <a:lvl1pPr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609" y="4566676"/>
            <a:ext cx="632397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CCE1F-5BFE-436E-A352-A0224124D7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42018" y="6356352"/>
            <a:ext cx="29707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8CE0CA-7507-423A-8995-E96F69FD8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CC3A4-B862-EF21-7892-19E165FA85F9}"/>
              </a:ext>
            </a:extLst>
          </p:cNvPr>
          <p:cNvSpPr/>
          <p:nvPr/>
        </p:nvSpPr>
        <p:spPr>
          <a:xfrm>
            <a:off x="1504951" y="723016"/>
            <a:ext cx="7468929" cy="365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 building with a tower&#10;&#10;Description automatically generated">
            <a:extLst>
              <a:ext uri="{FF2B5EF4-FFF2-40B4-BE49-F238E27FC236}">
                <a16:creationId xmlns:a16="http://schemas.microsoft.com/office/drawing/2014/main" id="{5BFA177E-4D12-6311-2BA3-00768C94F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253" y="0"/>
            <a:ext cx="2335427" cy="6858000"/>
          </a:xfrm>
          <a:prstGeom prst="rect">
            <a:avLst/>
          </a:prstGeom>
        </p:spPr>
      </p:pic>
      <p:pic>
        <p:nvPicPr>
          <p:cNvPr id="9" name="Picture 8" descr="A red and black logo&#10;&#10;Description automatically generated">
            <a:extLst>
              <a:ext uri="{FF2B5EF4-FFF2-40B4-BE49-F238E27FC236}">
                <a16:creationId xmlns:a16="http://schemas.microsoft.com/office/drawing/2014/main" id="{12952CE3-364E-1AF8-155D-3DAF073B6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8600"/>
            <a:ext cx="2329391" cy="14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3999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5D47C2-4CDB-41A5-B70C-43A0977D9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071A1D-1215-4B6C-B056-EB737D2A8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55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592" y="329991"/>
            <a:ext cx="7146323" cy="5186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CC7AF6-FE01-498E-8EC4-10C598268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613EE7B-FBE8-4FED-A3B3-2D98DB6996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9625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951" y="136526"/>
            <a:ext cx="7221289" cy="81082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343AB8-FDC8-4BDD-9F5D-8F5008EE5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B76846-C3D9-46DA-9875-A8C9D81A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9787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E242F-D047-40E0-904E-9D2C58699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5787-535C-450B-88E4-80BB5E695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32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6C3806-062B-428D-9C60-7F07794F3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4219FE-B80A-4E50-8CB4-E3E85F3FFF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F983AF-02B5-494E-9FCE-53D8F53A4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764A5D-28CB-4BF8-80DC-96083F2A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632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92876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16196"/>
            <a:ext cx="2949178" cy="2952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DF29A6-E9EC-4586-AC5E-CF2B1E782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9AED3D-4FCF-4D9B-A060-41F491F78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97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8872" y="99580"/>
            <a:ext cx="7759711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A red and black logo&#10;&#10;Description automatically generated">
            <a:extLst>
              <a:ext uri="{FF2B5EF4-FFF2-40B4-BE49-F238E27FC236}">
                <a16:creationId xmlns:a16="http://schemas.microsoft.com/office/drawing/2014/main" id="{AE2CF0B3-A287-11F2-1C2C-62AAA79364C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04" y="145687"/>
            <a:ext cx="1135196" cy="692513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C0A48343-B2B3-ECF5-0631-B3957B4367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6844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696" r:id="rId11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0687" y="-19688"/>
            <a:ext cx="7354884" cy="934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86249"/>
            <a:ext cx="7886700" cy="499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AC4C4-F0A7-4B61-A827-E4198D0782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C796F7-BF61-443C-9DF2-0CFC9EBAAC23}"/>
              </a:ext>
            </a:extLst>
          </p:cNvPr>
          <p:cNvSpPr/>
          <p:nvPr/>
        </p:nvSpPr>
        <p:spPr>
          <a:xfrm>
            <a:off x="395417" y="861383"/>
            <a:ext cx="8353168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A red and black logo&#10;&#10;Description automatically generated with low confidence">
            <a:extLst>
              <a:ext uri="{FF2B5EF4-FFF2-40B4-BE49-F238E27FC236}">
                <a16:creationId xmlns:a16="http://schemas.microsoft.com/office/drawing/2014/main" id="{02A30527-4564-A866-22F6-180AC8AB0A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1" y="178915"/>
            <a:ext cx="1027088" cy="627559"/>
          </a:xfrm>
          <a:prstGeom prst="rect">
            <a:avLst/>
          </a:prstGeom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D5D4EFA-1C7B-30A8-EC7D-780742A12D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14400"/>
            <a:ext cx="167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900" dirty="0">
              <a:solidFill>
                <a:schemeClr val="tx1"/>
              </a:solidFill>
              <a:latin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284775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cap="small" dirty="0" smtClean="0">
          <a:solidFill>
            <a:schemeClr val="accent6">
              <a:lumMod val="50000"/>
            </a:schemeClr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>
          <p15:clr>
            <a:srgbClr val="F26B43"/>
          </p15:clr>
        </p15:guide>
        <p15:guide id="4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ectrical_power_industry" TargetMode="External"/><Relationship Id="rId2" Type="http://schemas.openxmlformats.org/officeDocument/2006/relationships/hyperlink" Target="http://en.wikipedia.org/wiki/Protective_rela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3B5F18-9223-4EA5-8186-9DCC7A37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51336"/>
            <a:ext cx="7086600" cy="15575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+mj-lt"/>
                <a:cs typeface="Arial"/>
              </a:rPr>
              <a:t>Current Transformers and Ratio, Burden and Admittance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E897-AE03-22CD-1EF0-57BDB2219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200" y="5508761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July 22,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EC5E0-53CE-FF56-D489-0C01B7319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0" y="5779922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1:00 PM – 2:30 PM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183BB-DFAD-4E91-C1FD-47FE8EA9F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200" y="6051083"/>
            <a:ext cx="3244850" cy="2711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Rob Reese</a:t>
            </a:r>
          </a:p>
        </p:txBody>
      </p:sp>
    </p:spTree>
    <p:extLst>
      <p:ext uri="{BB962C8B-B14F-4D97-AF65-F5344CB8AC3E}">
        <p14:creationId xmlns:p14="http://schemas.microsoft.com/office/powerpoint/2010/main" val="233986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34568"/>
            <a:ext cx="7815649" cy="679832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Current Transformers Conceptual Representation</a:t>
            </a:r>
          </a:p>
        </p:txBody>
      </p:sp>
      <p:pic>
        <p:nvPicPr>
          <p:cNvPr id="1434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" y="3253870"/>
            <a:ext cx="33496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DBE9F-5E1E-419C-8595-C7ECD6A1B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25DE4-AB79-4F67-ABE3-1E140DC82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10</a:t>
            </a:fld>
            <a:endParaRPr lang="en-US" dirty="0"/>
          </a:p>
        </p:txBody>
      </p:sp>
      <p:sp>
        <p:nvSpPr>
          <p:cNvPr id="14339" name="Subtitle 2"/>
          <p:cNvSpPr txBox="1">
            <a:spLocks/>
          </p:cNvSpPr>
          <p:nvPr/>
        </p:nvSpPr>
        <p:spPr bwMode="auto">
          <a:xfrm>
            <a:off x="517525" y="1524000"/>
            <a:ext cx="8108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700" dirty="0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73" y="2773651"/>
            <a:ext cx="5027612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6" y="4450051"/>
            <a:ext cx="45100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1"/>
          <p:cNvSpPr>
            <a:spLocks noChangeArrowheads="1"/>
          </p:cNvSpPr>
          <p:nvPr/>
        </p:nvSpPr>
        <p:spPr bwMode="auto">
          <a:xfrm>
            <a:off x="4115593" y="579120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Real, with core losses </a:t>
            </a:r>
          </a:p>
        </p:txBody>
      </p:sp>
      <p:sp>
        <p:nvSpPr>
          <p:cNvPr id="14345" name="Rectangle 2"/>
          <p:cNvSpPr>
            <a:spLocks noChangeArrowheads="1"/>
          </p:cNvSpPr>
          <p:nvPr/>
        </p:nvSpPr>
        <p:spPr bwMode="auto">
          <a:xfrm>
            <a:off x="4953000" y="2287911"/>
            <a:ext cx="1827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Ideal. No losses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17525" y="1143000"/>
            <a:ext cx="817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/>
              <a:t>As current is applied in the primary, it produces a magnetic flux in the core. This flux flows through the core and induces a current in the secondary windings and circuit that is proportional to the number of turns.</a:t>
            </a:r>
          </a:p>
        </p:txBody>
      </p:sp>
    </p:spTree>
    <p:extLst>
      <p:ext uri="{BB962C8B-B14F-4D97-AF65-F5344CB8AC3E}">
        <p14:creationId xmlns:p14="http://schemas.microsoft.com/office/powerpoint/2010/main" val="136335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3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Example Application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7EEC0C-EE4E-4ED4-A909-1C4B25B5C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CE571-E252-44ED-B5F4-331C32CC3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11</a:t>
            </a:fld>
            <a:endParaRPr lang="en-US" dirty="0"/>
          </a:p>
        </p:txBody>
      </p:sp>
      <p:sp>
        <p:nvSpPr>
          <p:cNvPr id="6149" name="Text Box 26"/>
          <p:cNvSpPr txBox="1">
            <a:spLocks noChangeArrowheads="1"/>
          </p:cNvSpPr>
          <p:nvPr/>
        </p:nvSpPr>
        <p:spPr bwMode="auto">
          <a:xfrm>
            <a:off x="109315" y="4414391"/>
            <a:ext cx="28008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9S Meter Installation</a:t>
            </a:r>
          </a:p>
        </p:txBody>
      </p:sp>
      <p:pic>
        <p:nvPicPr>
          <p:cNvPr id="6150" name="Picture 27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28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6152" name="Picture 2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Line 30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Line 31"/>
          <p:cNvSpPr>
            <a:spLocks noChangeShapeType="1"/>
          </p:cNvSpPr>
          <p:nvPr/>
        </p:nvSpPr>
        <p:spPr bwMode="auto">
          <a:xfrm>
            <a:off x="457200" y="2895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5" name="Line 32"/>
          <p:cNvSpPr>
            <a:spLocks noChangeShapeType="1"/>
          </p:cNvSpPr>
          <p:nvPr/>
        </p:nvSpPr>
        <p:spPr bwMode="auto">
          <a:xfrm>
            <a:off x="457200" y="34290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6" name="Text Box 33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6157" name="Text Box 34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6158" name="Text Box 35"/>
          <p:cNvSpPr txBox="1">
            <a:spLocks noChangeArrowheads="1"/>
          </p:cNvSpPr>
          <p:nvPr/>
        </p:nvSpPr>
        <p:spPr bwMode="auto">
          <a:xfrm>
            <a:off x="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C</a:t>
            </a:r>
          </a:p>
        </p:txBody>
      </p:sp>
      <p:sp>
        <p:nvSpPr>
          <p:cNvPr id="6159" name="Text Box 36"/>
          <p:cNvSpPr txBox="1">
            <a:spLocks noChangeArrowheads="1"/>
          </p:cNvSpPr>
          <p:nvPr/>
        </p:nvSpPr>
        <p:spPr bwMode="auto">
          <a:xfrm>
            <a:off x="0" y="2514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B</a:t>
            </a:r>
          </a:p>
        </p:txBody>
      </p:sp>
      <p:sp>
        <p:nvSpPr>
          <p:cNvPr id="6160" name="Text Box 37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6161" name="Line 38"/>
          <p:cNvSpPr>
            <a:spLocks noChangeShapeType="1"/>
          </p:cNvSpPr>
          <p:nvPr/>
        </p:nvSpPr>
        <p:spPr bwMode="auto">
          <a:xfrm flipV="1">
            <a:off x="2971800" y="19812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2" name="Line 39"/>
          <p:cNvSpPr>
            <a:spLocks noChangeShapeType="1"/>
          </p:cNvSpPr>
          <p:nvPr/>
        </p:nvSpPr>
        <p:spPr bwMode="auto">
          <a:xfrm flipV="1">
            <a:off x="3124200" y="1981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3" name="Line 40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4" name="Line 41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5" name="Line 42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6" name="Line 43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7" name="Line 44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8" name="Line 45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9" name="Line 46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0" name="Line 47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1" name="Text Box 48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2" name="Text Box 49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3" name="Text Box 50"/>
          <p:cNvSpPr txBox="1">
            <a:spLocks noChangeArrowheads="1"/>
          </p:cNvSpPr>
          <p:nvPr/>
        </p:nvSpPr>
        <p:spPr bwMode="auto">
          <a:xfrm>
            <a:off x="6019800" y="3048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6174" name="Text Box 51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6175" name="Text Box 52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92" y="1235901"/>
            <a:ext cx="628701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683653-6CC5-422B-9454-509A8F8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D7B3D-AF48-483D-8174-77704B0A3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6"/>
          <p:cNvSpPr>
            <a:spLocks noChangeArrowheads="1"/>
          </p:cNvSpPr>
          <p:nvPr/>
        </p:nvSpPr>
        <p:spPr bwMode="auto">
          <a:xfrm>
            <a:off x="5334000" y="2852871"/>
            <a:ext cx="1828800" cy="990600"/>
          </a:xfrm>
          <a:prstGeom prst="ellipse">
            <a:avLst/>
          </a:prstGeom>
          <a:noFill/>
          <a:ln w="920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7315200" y="3027496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accent1"/>
                </a:solidFill>
              </a:rPr>
              <a:t>Ratio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ADC51-B745-4A92-ABFE-DFFCB9D9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79733"/>
            <a:ext cx="7208107" cy="679832"/>
          </a:xfrm>
        </p:spPr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4D1815-4762-4837-9DC7-74DD5EC32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52DAB8-5FB2-4B39-94FF-E54801778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CT’s Ratio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925970-3FF4-4B50-9506-079FA657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54F391-002C-481F-80DF-100F378F9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14</a:t>
            </a:fld>
            <a:endParaRPr lang="en-US" dirty="0"/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457200" y="45720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For instance, a CT with a 400:5 ratio will produce 5A on the secondary, when 400A are applied to the primary.</a:t>
            </a:r>
          </a:p>
        </p:txBody>
      </p:sp>
      <p:pic>
        <p:nvPicPr>
          <p:cNvPr id="9220" name="Picture 9" descr="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289242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DFFD1E-0489-209F-B1D4-D697D41EC631}"/>
              </a:ext>
            </a:extLst>
          </p:cNvPr>
          <p:cNvSpPr/>
          <p:nvPr/>
        </p:nvSpPr>
        <p:spPr>
          <a:xfrm>
            <a:off x="4181192" y="3298794"/>
            <a:ext cx="4419600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E565A-7DFC-F2B8-8D4D-B675FA2B5D20}"/>
              </a:ext>
            </a:extLst>
          </p:cNvPr>
          <p:cNvSpPr/>
          <p:nvPr/>
        </p:nvSpPr>
        <p:spPr>
          <a:xfrm flipV="1">
            <a:off x="307975" y="3276462"/>
            <a:ext cx="2892425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9C0EB141-70AC-02FF-9015-D8C7AD891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461" y="2714019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400Amps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9A90A781-D709-CF8F-BC65-F19E555E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000115"/>
            <a:ext cx="1828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5Amps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9C12432-79F1-2D87-A257-4A5099DCD7A2}"/>
              </a:ext>
            </a:extLst>
          </p:cNvPr>
          <p:cNvSpPr/>
          <p:nvPr/>
        </p:nvSpPr>
        <p:spPr>
          <a:xfrm rot="8434012">
            <a:off x="5220570" y="1630645"/>
            <a:ext cx="1295400" cy="2815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6553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Oval 6"/>
          <p:cNvSpPr>
            <a:spLocks noChangeArrowheads="1"/>
          </p:cNvSpPr>
          <p:nvPr/>
        </p:nvSpPr>
        <p:spPr bwMode="auto">
          <a:xfrm>
            <a:off x="1676400" y="4416425"/>
            <a:ext cx="914400" cy="533400"/>
          </a:xfrm>
          <a:prstGeom prst="ellipse">
            <a:avLst/>
          </a:prstGeom>
          <a:noFill/>
          <a:ln w="920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7162800" y="3193709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accent1"/>
                </a:solidFill>
              </a:rPr>
              <a:t>Thermal factor</a:t>
            </a:r>
          </a:p>
        </p:txBody>
      </p:sp>
      <p:sp>
        <p:nvSpPr>
          <p:cNvPr id="2" name="Down Arrow 1"/>
          <p:cNvSpPr/>
          <p:nvPr/>
        </p:nvSpPr>
        <p:spPr bwMode="auto">
          <a:xfrm rot="4746480">
            <a:off x="4917440" y="1905842"/>
            <a:ext cx="208074" cy="463156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54C67-2CD1-4354-8446-4826669D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Faceplate Specifications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8E028-0E54-4493-A545-210BAD44CA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2A205-C5F7-47DF-8332-C26199ED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C00000"/>
                </a:solidFill>
                <a:latin typeface="+mj-lt"/>
              </a:rPr>
              <a:t>CT’s – Functions and Terminology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1EBF26-1B48-462B-BDB1-EBCBDC547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804ACA-FEA4-4A4E-80F6-A24DBE65E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16</a:t>
            </a:fld>
            <a:endParaRPr lang="en-US" dirty="0"/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457200" y="1447800"/>
            <a:ext cx="8153400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Thermal Rating factor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A value representing the amount by which the primary current can be increased without exceeding the allowable temperature rise.</a:t>
            </a:r>
          </a:p>
          <a:p>
            <a:pPr algn="ctr" eaLnBrk="1" hangingPunct="1"/>
            <a:r>
              <a:rPr lang="en-US" altLang="en-US" sz="2800" dirty="0"/>
              <a:t>For instance, a RF of 4.0 at 30</a:t>
            </a:r>
            <a:r>
              <a:rPr lang="en-US" altLang="en-US" sz="2800" dirty="0">
                <a:cs typeface="Arial" pitchFamily="34" charset="0"/>
              </a:rPr>
              <a:t>° ambient on a 400:5 ratio CT would allow for a primary current up to 1600A.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4893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Faceplate Specifications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52EB50-D5C0-422B-8CC3-FF1B321EC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915F2-F5C0-4BED-A037-0AE775FCE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17</a:t>
            </a:fld>
            <a:endParaRPr lang="en-US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4273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Accuracy Classifications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0999" y="2052044"/>
            <a:ext cx="838200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All CT’s fall within an accuracy class.</a:t>
            </a:r>
          </a:p>
          <a:p>
            <a:pPr algn="ctr" eaLnBrk="1" hangingPunct="1"/>
            <a:r>
              <a:rPr lang="en-US" altLang="en-US" sz="2400" dirty="0">
                <a:cs typeface="Arial" pitchFamily="34" charset="0"/>
              </a:rPr>
              <a:t>IEEE Standards have defined accuracy classes.</a:t>
            </a:r>
          </a:p>
          <a:p>
            <a:pPr algn="ctr" eaLnBrk="1" hangingPunct="1"/>
            <a:endParaRPr lang="en-US" altLang="en-US" sz="3200" dirty="0"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3434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7" y="3523716"/>
            <a:ext cx="3943350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07" y="1524000"/>
            <a:ext cx="618561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2313062" y="4563586"/>
            <a:ext cx="1828800" cy="457200"/>
          </a:xfrm>
          <a:prstGeom prst="ellipse">
            <a:avLst/>
          </a:prstGeom>
          <a:noFill/>
          <a:ln w="920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577568" y="3300662"/>
            <a:ext cx="1752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</a:rPr>
              <a:t>BurdenRating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4E097-AC05-4CE9-8317-7AE0903E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j-lt"/>
              </a:rPr>
              <a:t>Faceplate Specifications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7F0C47-77BD-4A56-A497-6832ECEDA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2D0FF-7FD4-49CC-ACA9-45855A56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88121" y="2057400"/>
            <a:ext cx="8305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The burden range, present in the secondary circuit, that the manufacturer will guarantee their CT’s will still accurately function, in regards to the ratio specification.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AFED8-70E9-4498-B0D5-9747640D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Rating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772E8-EED7-447D-9363-0DD407C4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B7EDB6-8831-4075-A11C-7C504DDF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Agenda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497EA7-3C8D-45AB-9C94-BB3C230F2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189BD-E128-4DAA-9B0A-1C40DBF44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</a:t>
            </a:fld>
            <a:endParaRPr lang="en-US" dirty="0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0" y="16764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lvl="1" indent="0" algn="ctr" eaLnBrk="1" hangingPunct="1"/>
            <a:r>
              <a:rPr lang="en-US" altLang="en-US" sz="2800" dirty="0"/>
              <a:t>CT Functionality Basics </a:t>
            </a:r>
          </a:p>
          <a:p>
            <a:pPr lvl="1" indent="0" algn="ctr" eaLnBrk="1" hangingPunct="1"/>
            <a:r>
              <a:rPr lang="en-US" altLang="en-US" sz="2800" dirty="0"/>
              <a:t>The Faceplate: Terminology and Specifications</a:t>
            </a:r>
          </a:p>
          <a:p>
            <a:pPr lvl="1" indent="0" algn="ctr" eaLnBrk="1" hangingPunct="1"/>
            <a:r>
              <a:rPr lang="en-US" altLang="en-US" sz="2800" dirty="0"/>
              <a:t>Ratio Testing</a:t>
            </a:r>
          </a:p>
          <a:p>
            <a:pPr lvl="1" indent="0" algn="ctr" eaLnBrk="1" hangingPunct="1"/>
            <a:r>
              <a:rPr lang="en-US" altLang="en-US" sz="2800" dirty="0"/>
              <a:t>Burden Testing</a:t>
            </a:r>
          </a:p>
          <a:p>
            <a:pPr lvl="1" indent="0" algn="ctr" eaLnBrk="1" hangingPunct="1"/>
            <a:r>
              <a:rPr lang="en-US" altLang="en-US" sz="2800" dirty="0"/>
              <a:t>Admittance Testing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55" y="2665323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Ratio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AB0B98-12CF-4D55-BD0D-D27FB2058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AF12C4-0FDD-4783-945C-86038E204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20</a:t>
            </a:fld>
            <a:endParaRPr lang="en-US" dirty="0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457200" y="1367135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Ratio of Primary Current to Secondary Current</a:t>
            </a:r>
          </a:p>
        </p:txBody>
      </p:sp>
      <p:pic>
        <p:nvPicPr>
          <p:cNvPr id="15366" name="Picture 8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1981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019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68" name="Picture 10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57200" y="23622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5371" name="Text Box 13"/>
          <p:cNvSpPr txBox="1">
            <a:spLocks noChangeArrowheads="1"/>
          </p:cNvSpPr>
          <p:nvPr/>
        </p:nvSpPr>
        <p:spPr bwMode="auto">
          <a:xfrm>
            <a:off x="533400" y="1676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SOURCE</a:t>
            </a:r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7315200" y="1752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LOAD</a:t>
            </a:r>
          </a:p>
        </p:txBody>
      </p:sp>
      <p:sp>
        <p:nvSpPr>
          <p:cNvPr id="15373" name="Line 15"/>
          <p:cNvSpPr>
            <a:spLocks noChangeShapeType="1"/>
          </p:cNvSpPr>
          <p:nvPr/>
        </p:nvSpPr>
        <p:spPr bwMode="auto">
          <a:xfrm flipV="1">
            <a:off x="2971800" y="2057400"/>
            <a:ext cx="0" cy="403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4" name="Line 16"/>
          <p:cNvSpPr>
            <a:spLocks noChangeShapeType="1"/>
          </p:cNvSpPr>
          <p:nvPr/>
        </p:nvSpPr>
        <p:spPr bwMode="auto">
          <a:xfrm flipV="1">
            <a:off x="3124200" y="20574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5" name="Line 17"/>
          <p:cNvSpPr>
            <a:spLocks noChangeShapeType="1"/>
          </p:cNvSpPr>
          <p:nvPr/>
        </p:nvSpPr>
        <p:spPr bwMode="auto">
          <a:xfrm flipV="1">
            <a:off x="4343400" y="25908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6" name="Line 18"/>
          <p:cNvSpPr>
            <a:spLocks noChangeShapeType="1"/>
          </p:cNvSpPr>
          <p:nvPr/>
        </p:nvSpPr>
        <p:spPr bwMode="auto">
          <a:xfrm flipV="1">
            <a:off x="4495800" y="25908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7" name="Line 19"/>
          <p:cNvSpPr>
            <a:spLocks noChangeShapeType="1"/>
          </p:cNvSpPr>
          <p:nvPr/>
        </p:nvSpPr>
        <p:spPr bwMode="auto">
          <a:xfrm flipV="1">
            <a:off x="5867400" y="31242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8" name="Line 20"/>
          <p:cNvSpPr>
            <a:spLocks noChangeShapeType="1"/>
          </p:cNvSpPr>
          <p:nvPr/>
        </p:nvSpPr>
        <p:spPr bwMode="auto">
          <a:xfrm flipV="1">
            <a:off x="6019800" y="3200400"/>
            <a:ext cx="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79" name="Line 2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0" name="Line 2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1" name="Line 23"/>
          <p:cNvSpPr>
            <a:spLocks noChangeShapeType="1"/>
          </p:cNvSpPr>
          <p:nvPr/>
        </p:nvSpPr>
        <p:spPr bwMode="auto">
          <a:xfrm flipH="1" flipV="1">
            <a:off x="4800600" y="58674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2" name="Line 24"/>
          <p:cNvSpPr>
            <a:spLocks noChangeShapeType="1"/>
          </p:cNvSpPr>
          <p:nvPr/>
        </p:nvSpPr>
        <p:spPr bwMode="auto">
          <a:xfrm flipH="1" flipV="1">
            <a:off x="4876800" y="601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83" name="Text Box 25"/>
          <p:cNvSpPr txBox="1">
            <a:spLocks noChangeArrowheads="1"/>
          </p:cNvSpPr>
          <p:nvPr/>
        </p:nvSpPr>
        <p:spPr bwMode="auto">
          <a:xfrm>
            <a:off x="3276600" y="1981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5" name="Text Box 27"/>
          <p:cNvSpPr txBox="1">
            <a:spLocks noChangeArrowheads="1"/>
          </p:cNvSpPr>
          <p:nvPr/>
        </p:nvSpPr>
        <p:spPr bwMode="auto">
          <a:xfrm>
            <a:off x="6248400" y="307648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400A</a:t>
            </a:r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44958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3124200" y="4724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5A</a:t>
            </a:r>
          </a:p>
        </p:txBody>
      </p:sp>
      <p:pic>
        <p:nvPicPr>
          <p:cNvPr id="15388" name="Picture 30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113" y="3987592"/>
            <a:ext cx="3569687" cy="143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31" descr="c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669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457200" y="5105400"/>
            <a:ext cx="1905000" cy="109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Calculate Ratio</a:t>
            </a:r>
          </a:p>
        </p:txBody>
      </p:sp>
      <p:sp>
        <p:nvSpPr>
          <p:cNvPr id="15391" name="AutoShape 33"/>
          <p:cNvSpPr>
            <a:spLocks noChangeArrowheads="1"/>
          </p:cNvSpPr>
          <p:nvPr/>
        </p:nvSpPr>
        <p:spPr bwMode="auto">
          <a:xfrm rot="6382513">
            <a:off x="965200" y="4216400"/>
            <a:ext cx="1346200" cy="381000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5392" name="AutoShape 34"/>
          <p:cNvSpPr>
            <a:spLocks noChangeArrowheads="1"/>
          </p:cNvSpPr>
          <p:nvPr/>
        </p:nvSpPr>
        <p:spPr bwMode="auto">
          <a:xfrm rot="9410818">
            <a:off x="2304775" y="4851112"/>
            <a:ext cx="779961" cy="360509"/>
          </a:xfrm>
          <a:prstGeom prst="rightArrow">
            <a:avLst>
              <a:gd name="adj1" fmla="val 50000"/>
              <a:gd name="adj2" fmla="val 88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E6EC9-52FD-49A8-AA8F-1EA1E0EEB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846CA-84FA-49AB-B2EB-69E589FB9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21</a:t>
            </a:fld>
            <a:endParaRPr lang="en-US" dirty="0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81000" y="1762629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pic>
        <p:nvPicPr>
          <p:cNvPr id="16388" name="Picture 6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6392" name="Line 14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3" name="Line 15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20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6" name="Text Box 34"/>
          <p:cNvSpPr txBox="1">
            <a:spLocks noChangeArrowheads="1"/>
          </p:cNvSpPr>
          <p:nvPr/>
        </p:nvSpPr>
        <p:spPr bwMode="auto">
          <a:xfrm>
            <a:off x="44958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6397" name="Picture 35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52940A-EA04-403C-9C4E-29F29924C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99B52-5163-4D4E-A661-CA7C58B37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22</a:t>
            </a:fld>
            <a:endParaRPr lang="en-US" dirty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4243" y="15240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Functionality with Burden Present on the Secondary Loop</a:t>
            </a:r>
          </a:p>
        </p:txBody>
      </p:sp>
      <p:pic>
        <p:nvPicPr>
          <p:cNvPr id="17412" name="Picture 4" descr="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3200"/>
            <a:ext cx="91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9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715000"/>
            <a:ext cx="1066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533400" y="32766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400" dirty="0"/>
              <a:t>PHASE A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V="1">
            <a:off x="2971800" y="2971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V="1">
            <a:off x="3124200" y="2971800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 flipV="1">
            <a:off x="3124200" y="58674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 flipV="1">
            <a:off x="2971800" y="60198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4343400" y="3429000"/>
            <a:ext cx="3886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Some burden will always be present – junctions, meter coils, test switches, cables, etc.</a:t>
            </a:r>
          </a:p>
          <a:p>
            <a:pPr algn="ctr" eaLnBrk="1" hangingPunct="1"/>
            <a:endParaRPr lang="en-US" altLang="en-US" sz="2000" dirty="0"/>
          </a:p>
          <a:p>
            <a:pPr algn="ctr" eaLnBrk="1" hangingPunct="1"/>
            <a:r>
              <a:rPr lang="en-US" altLang="en-US" sz="2000" dirty="0"/>
              <a:t>CT’s must be able to maintain an accurate ratio with burden on the secondary.</a:t>
            </a:r>
          </a:p>
        </p:txBody>
      </p:sp>
      <p:pic>
        <p:nvPicPr>
          <p:cNvPr id="17421" name="Picture 14" descr="swit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A50337-3E32-4653-BF67-5332785CA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2E5C5-88A4-4569-B6D0-DF5DF9F02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23</a:t>
            </a:fld>
            <a:endParaRPr lang="en-US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50425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3505200" y="2438400"/>
            <a:ext cx="56388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Example Burden Spec:</a:t>
            </a:r>
          </a:p>
          <a:p>
            <a:pPr algn="ctr" eaLnBrk="1" hangingPunct="1"/>
            <a:r>
              <a:rPr lang="en-US" altLang="en-US" sz="3600" dirty="0"/>
              <a:t>0.3% @ B0.1, B0.2, B0.5</a:t>
            </a:r>
          </a:p>
          <a:p>
            <a:pPr algn="ctr" eaLnBrk="1" hangingPunct="1"/>
            <a:r>
              <a:rPr lang="en-US" altLang="en-US" sz="2400" dirty="0"/>
              <a:t>or</a:t>
            </a:r>
          </a:p>
          <a:p>
            <a:pPr algn="ctr" eaLnBrk="1" hangingPunct="1"/>
            <a:r>
              <a:rPr lang="en-US" altLang="en-US" sz="2400" dirty="0"/>
              <a:t>There should be less than the 0.3% change in secondary current from initial (“0” burden) reading, when up to 0.5Ohms of burden is applied</a:t>
            </a:r>
          </a:p>
        </p:txBody>
      </p:sp>
      <p:pic>
        <p:nvPicPr>
          <p:cNvPr id="18437" name="Picture 15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Oval 16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8439" name="AutoShape 17"/>
          <p:cNvSpPr>
            <a:spLocks noChangeArrowheads="1"/>
          </p:cNvSpPr>
          <p:nvPr/>
        </p:nvSpPr>
        <p:spPr bwMode="auto">
          <a:xfrm rot="-2756168">
            <a:off x="-158750" y="2855913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5CD913-0AFA-452C-B1C2-FF6E1AAA5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D1A6B0-1E41-43A5-A047-D4F2CF8B7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24</a:t>
            </a:fld>
            <a:endParaRPr lang="en-US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0999" y="1165981"/>
            <a:ext cx="83820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Functionality with Burden Present on the Secondary Loop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505200" y="2077141"/>
            <a:ext cx="56388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ANSI Burden Values</a:t>
            </a:r>
          </a:p>
          <a:p>
            <a:pPr algn="ctr" eaLnBrk="1" hangingPunct="1"/>
            <a:r>
              <a:rPr lang="en-US" altLang="en-US" sz="2000" dirty="0"/>
              <a:t>0.1 Ohms</a:t>
            </a:r>
          </a:p>
          <a:p>
            <a:pPr algn="ctr" eaLnBrk="1" hangingPunct="1"/>
            <a:r>
              <a:rPr lang="en-US" altLang="en-US" sz="2000" dirty="0"/>
              <a:t>0.2 Ohms</a:t>
            </a:r>
          </a:p>
          <a:p>
            <a:pPr algn="ctr" eaLnBrk="1" hangingPunct="1"/>
            <a:r>
              <a:rPr lang="en-US" altLang="en-US" sz="2000" dirty="0"/>
              <a:t>0.5 Ohms</a:t>
            </a:r>
          </a:p>
          <a:p>
            <a:pPr algn="ctr" eaLnBrk="1" hangingPunct="1"/>
            <a:r>
              <a:rPr lang="en-US" altLang="en-US" sz="2000" dirty="0"/>
              <a:t>1 Ohms</a:t>
            </a:r>
          </a:p>
          <a:p>
            <a:pPr algn="ctr" eaLnBrk="1" hangingPunct="1"/>
            <a:r>
              <a:rPr lang="en-US" altLang="en-US" sz="2000" dirty="0"/>
              <a:t>2 Ohms</a:t>
            </a:r>
          </a:p>
          <a:p>
            <a:pPr algn="ctr" eaLnBrk="1" hangingPunct="1"/>
            <a:r>
              <a:rPr lang="en-US" altLang="en-US" sz="2000" dirty="0"/>
              <a:t>4 Ohms</a:t>
            </a:r>
          </a:p>
          <a:p>
            <a:pPr algn="ctr" eaLnBrk="1" hangingPunct="1"/>
            <a:r>
              <a:rPr lang="en-US" altLang="en-US" sz="2000" dirty="0"/>
              <a:t>8 Ohms</a:t>
            </a:r>
          </a:p>
          <a:p>
            <a:pPr algn="ctr" eaLnBrk="1" hangingPunct="1"/>
            <a:endParaRPr lang="en-US" altLang="en-US" sz="2000" dirty="0"/>
          </a:p>
        </p:txBody>
      </p:sp>
      <p:pic>
        <p:nvPicPr>
          <p:cNvPr id="19461" name="Picture 6" descr="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" y="3753541"/>
            <a:ext cx="3352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Oval 7"/>
          <p:cNvSpPr>
            <a:spLocks noChangeArrowheads="1"/>
          </p:cNvSpPr>
          <p:nvPr/>
        </p:nvSpPr>
        <p:spPr bwMode="auto">
          <a:xfrm>
            <a:off x="609600" y="5715000"/>
            <a:ext cx="1447800" cy="304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9463" name="AutoShape 8"/>
          <p:cNvSpPr>
            <a:spLocks noChangeArrowheads="1"/>
          </p:cNvSpPr>
          <p:nvPr/>
        </p:nvSpPr>
        <p:spPr bwMode="auto">
          <a:xfrm rot="-2756168">
            <a:off x="244778" y="2494654"/>
            <a:ext cx="4343400" cy="1371600"/>
          </a:xfrm>
          <a:prstGeom prst="curvedDownArrow">
            <a:avLst>
              <a:gd name="adj1" fmla="val 63333"/>
              <a:gd name="adj2" fmla="val 126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graphicFrame>
        <p:nvGraphicFramePr>
          <p:cNvPr id="20483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09993"/>
              </p:ext>
            </p:extLst>
          </p:nvPr>
        </p:nvGraphicFramePr>
        <p:xfrm>
          <a:off x="533400" y="3276600"/>
          <a:ext cx="38290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829111" imgH="2619435" progId="Excel.Chart.8">
                  <p:embed/>
                </p:oleObj>
              </mc:Choice>
              <mc:Fallback>
                <p:oleObj name="Chart" r:id="rId2" imgW="3829111" imgH="2619435" progId="Excel.Chart.8">
                  <p:embed/>
                  <p:pic>
                    <p:nvPicPr>
                      <p:cNvPr id="20483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38290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396ECB-36C5-4DA5-8CC7-439653E18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682A8-CCA7-4416-A518-D9BA5AB2F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182392" name="Group 12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91615354"/>
              </p:ext>
            </p:extLst>
          </p:nvPr>
        </p:nvGraphicFramePr>
        <p:xfrm>
          <a:off x="4681585" y="3352800"/>
          <a:ext cx="2819400" cy="2697165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557045" y="23622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</a:rPr>
              <a:t>Burden Testing</a:t>
            </a:r>
            <a:endParaRPr lang="en-US" altLang="en-US" b="1" dirty="0">
              <a:latin typeface="Arial" pitchFamily="34" charset="0"/>
            </a:endParaRPr>
          </a:p>
        </p:txBody>
      </p:sp>
      <p:graphicFrame>
        <p:nvGraphicFramePr>
          <p:cNvPr id="2150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662490"/>
              </p:ext>
            </p:extLst>
          </p:nvPr>
        </p:nvGraphicFramePr>
        <p:xfrm>
          <a:off x="628650" y="2209800"/>
          <a:ext cx="38862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886331" imgH="4219602" progId="Excel.Chart.8">
                  <p:embed/>
                </p:oleObj>
              </mc:Choice>
              <mc:Fallback>
                <p:oleObj name="Chart" r:id="rId2" imgW="5886331" imgH="4219602" progId="Excel.Chart.8">
                  <p:embed/>
                  <p:pic>
                    <p:nvPicPr>
                      <p:cNvPr id="21507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209800"/>
                        <a:ext cx="38862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5CCD7-6FE7-4198-882E-281B264BC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FC3567-E950-426F-A033-46A5B8E6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184332" name="Group 1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7115971"/>
              </p:ext>
            </p:extLst>
          </p:nvPr>
        </p:nvGraphicFramePr>
        <p:xfrm>
          <a:off x="4596143" y="3322635"/>
          <a:ext cx="2743200" cy="2544765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Burden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Reading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4.9999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4.9950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0.5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4.9900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4.9800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4.9500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5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4.0000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ru-RU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Font typeface="Times New Roman" pitchFamily="18" charset="0"/>
                        <a:defRPr sz="28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Times New Roman" pitchFamily="18" charset="0"/>
                        <a:defRPr sz="24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0.8000</a:t>
                      </a:r>
                      <a:endParaRPr kumimoji="0" lang="ru-RU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-76200" y="150891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3200" dirty="0"/>
              <a:t>0.3% @ B0.1, B0.2, B0.5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48200" y="2209800"/>
            <a:ext cx="2971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Initial Reading = 5Amps</a:t>
            </a:r>
          </a:p>
          <a:p>
            <a:pPr algn="ctr" eaLnBrk="1" hangingPunct="1"/>
            <a:r>
              <a:rPr lang="en-US" altLang="en-US" sz="2000" dirty="0"/>
              <a:t>0.3% x 5A = 0.015A</a:t>
            </a:r>
          </a:p>
          <a:p>
            <a:pPr algn="ctr" eaLnBrk="1" hangingPunct="1"/>
            <a:r>
              <a:rPr lang="en-US" altLang="en-US" sz="2000" dirty="0"/>
              <a:t>5A – 0.015 = 4.985A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33400" y="5029200"/>
            <a:ext cx="3962400" cy="12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At 0.5Ohms of Burden</a:t>
            </a:r>
          </a:p>
          <a:p>
            <a:pPr algn="ctr" eaLnBrk="1" hangingPunct="1"/>
            <a:r>
              <a:rPr lang="en-US" altLang="en-US" dirty="0"/>
              <a:t>the secondary current is still at 4.990A – Less than 0.3% change – Good CT!</a:t>
            </a:r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 rot="18547356">
            <a:off x="2430095" y="3087920"/>
            <a:ext cx="685800" cy="304800"/>
          </a:xfrm>
          <a:prstGeom prst="left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2400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C78F43-24D6-405A-838E-F81575446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F6A86A-67B3-4E97-AA90-0DBF15D3A3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27</a:t>
            </a:fld>
            <a:endParaRPr lang="en-US" dirty="0"/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57200" y="1275696"/>
            <a:ext cx="5791200" cy="526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What is Admittance?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testing measures the overall “health” of the secondary loop of the CT.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Measured in units of MiliSiemens (mS)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Admittance is the inverse of impedance.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Impedance is the opposition to current.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admittance testing measures the overall “health” of the secondary loop of the CT.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AF1C79-7B21-2A4F-06C2-4F443F203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4939"/>
          <a:stretch/>
        </p:blipFill>
        <p:spPr bwMode="auto">
          <a:xfrm>
            <a:off x="6400800" y="1972682"/>
            <a:ext cx="2590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2345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839975-893B-484D-8F3F-4067C547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784FBA-B390-4CA3-A3FE-72161B61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28</a:t>
            </a:fld>
            <a:endParaRPr lang="en-US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81000" y="1295400"/>
            <a:ext cx="82296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testing devices inject an audio sine wave signal into the secondary loop of the CT.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resulting current is measured.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The voltage of the initial signal is known.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From these two parameters, the impedance, and thus the admittance can be calculated.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endParaRPr lang="en-US" altLang="en-US" sz="2800" dirty="0"/>
          </a:p>
        </p:txBody>
      </p:sp>
      <p:pic>
        <p:nvPicPr>
          <p:cNvPr id="2050" name="Picture 2" descr="The Calculated Risk Question - Ivy Exec Blog">
            <a:extLst>
              <a:ext uri="{FF2B5EF4-FFF2-40B4-BE49-F238E27FC236}">
                <a16:creationId xmlns:a16="http://schemas.microsoft.com/office/drawing/2014/main" id="{9F572744-584F-3184-8259-8496EBEB1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0"/>
          <a:stretch/>
        </p:blipFill>
        <p:spPr bwMode="auto">
          <a:xfrm>
            <a:off x="2778399" y="4497918"/>
            <a:ext cx="3660501" cy="18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06A21-150F-45A0-8251-DE668BA07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25874-2E35-47E1-8F04-47F5C8D8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29</a:t>
            </a:fld>
            <a:endParaRPr lang="en-U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66700" y="1354586"/>
            <a:ext cx="830580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Admittance test results are not immediately intuitive.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Some analysis and interpretation is need.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What do all these mS values mean?</a:t>
            </a:r>
          </a:p>
        </p:txBody>
      </p:sp>
      <p:pic>
        <p:nvPicPr>
          <p:cNvPr id="1026" name="Picture 2" descr="28,360 Man Looking Puzzled Images, Stock Photos &amp; Vectors ...">
            <a:extLst>
              <a:ext uri="{FF2B5EF4-FFF2-40B4-BE49-F238E27FC236}">
                <a16:creationId xmlns:a16="http://schemas.microsoft.com/office/drawing/2014/main" id="{BF602364-4E2D-5246-FA74-ADD035173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 bwMode="auto">
          <a:xfrm>
            <a:off x="2333683" y="3945386"/>
            <a:ext cx="4476633" cy="207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Meter Forms and Applications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</a:t>
            </a:fld>
            <a:endParaRPr lang="en-US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" name="Text Box 17">
            <a:extLst>
              <a:ext uri="{FF2B5EF4-FFF2-40B4-BE49-F238E27FC236}">
                <a16:creationId xmlns:a16="http://schemas.microsoft.com/office/drawing/2014/main" id="{FAA8EF84-83D2-1B8B-237A-BF359BD5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199685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1C6E19C-EBB3-772C-6F7F-4E031B32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244" y="242150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E88F01EC-28DE-391D-1E01-202F387E6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7340" y="2859657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A66459A8-54F9-5BDC-77B1-4E146FAAB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77" y="485047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05A820F1-259B-349A-5D16-50599F681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9829" y="520702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2FC4C890-6583-F58E-B3E8-C9C9BD9BC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4302" y="544093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9S</a:t>
            </a:r>
          </a:p>
        </p:txBody>
      </p:sp>
      <p:sp>
        <p:nvSpPr>
          <p:cNvPr id="13" name="Text Box 17">
            <a:extLst>
              <a:ext uri="{FF2B5EF4-FFF2-40B4-BE49-F238E27FC236}">
                <a16:creationId xmlns:a16="http://schemas.microsoft.com/office/drawing/2014/main" id="{458AE849-9F45-69F9-AEAC-E9CE816C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272" y="2399281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5714134B-C43E-C494-781E-76A99573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66" y="5746158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id="{10C22389-16F7-E3FF-BE4B-A1C9040D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02" y="5301876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07B0AB63-6655-419C-F095-6335EA008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902" y="3154931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25S</a:t>
            </a:r>
          </a:p>
        </p:txBody>
      </p:sp>
      <p:sp>
        <p:nvSpPr>
          <p:cNvPr id="17" name="Text Box 17">
            <a:extLst>
              <a:ext uri="{FF2B5EF4-FFF2-40B4-BE49-F238E27FC236}">
                <a16:creationId xmlns:a16="http://schemas.microsoft.com/office/drawing/2014/main" id="{833210D1-1436-38CA-E840-F9FED5B05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502" y="39931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596593CF-0CDB-8A85-5442-6F47AE43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642" y="332702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19" name="Text Box 17">
            <a:extLst>
              <a:ext uri="{FF2B5EF4-FFF2-40B4-BE49-F238E27FC236}">
                <a16:creationId xmlns:a16="http://schemas.microsoft.com/office/drawing/2014/main" id="{7D9603D1-9BAC-2A7F-E34A-B7BCB0C88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9434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9E2FA24-12BF-7B1F-D40D-7BA0CC632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302" y="140233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64988840-33C8-33F4-2912-A05F00FD90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6802" y="139127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B4BE612B-B689-83FF-9F8F-6D8CC7E2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002" y="4455094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827D4616-08CF-6464-B8A3-954CEB96A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710" y="1371600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0AA2BEBC-2DDB-1360-DA30-3394C9F35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02" y="483991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11CA7EB2-E132-936C-E6BD-061DFB939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02" y="245881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2C7FB66F-E458-3AE6-43C8-BBE75B36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1234" y="358858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26DBEE39-138F-5312-0A04-9D65F2B7C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409" y="581954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28" name="Text Box 17">
            <a:extLst>
              <a:ext uri="{FF2B5EF4-FFF2-40B4-BE49-F238E27FC236}">
                <a16:creationId xmlns:a16="http://schemas.microsoft.com/office/drawing/2014/main" id="{C5546C16-B31C-9C44-9002-EE0CD231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529" y="391216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29" name="Text Box 17">
            <a:extLst>
              <a:ext uri="{FF2B5EF4-FFF2-40B4-BE49-F238E27FC236}">
                <a16:creationId xmlns:a16="http://schemas.microsoft.com/office/drawing/2014/main" id="{EBF830F6-1D2B-3B06-1A25-76AB150B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702" y="358858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30" name="Text Box 17">
            <a:extLst>
              <a:ext uri="{FF2B5EF4-FFF2-40B4-BE49-F238E27FC236}">
                <a16:creationId xmlns:a16="http://schemas.microsoft.com/office/drawing/2014/main" id="{B5509786-23E8-52C6-DA5B-83A34A3D2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1612900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1S</a:t>
            </a:r>
          </a:p>
        </p:txBody>
      </p:sp>
      <p:sp>
        <p:nvSpPr>
          <p:cNvPr id="31" name="Text Box 17">
            <a:extLst>
              <a:ext uri="{FF2B5EF4-FFF2-40B4-BE49-F238E27FC236}">
                <a16:creationId xmlns:a16="http://schemas.microsoft.com/office/drawing/2014/main" id="{21891926-3494-D6F5-3EA0-9EFF45429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534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3785E27E-7343-D070-4BE0-8DCE6495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0983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56951" y="158368"/>
            <a:ext cx="7208107" cy="6798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Admittance Testing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76F0A9-6ACA-42D2-A510-D183E53E6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AE5D5-70FB-44F4-A873-5C01781E4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30</a:t>
            </a:fld>
            <a:endParaRPr lang="en-US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0" y="1295400"/>
            <a:ext cx="9144000" cy="22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2573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7145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171700" indent="-3429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/>
              <a:t>Three phase process is recommended.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each CT individually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the matched sets</a:t>
            </a:r>
          </a:p>
          <a:p>
            <a:pPr algn="ctr" eaLnBrk="1" hangingPunct="1">
              <a:buFontTx/>
              <a:buAutoNum type="arabicPeriod"/>
            </a:pPr>
            <a:r>
              <a:rPr lang="en-US" altLang="en-US" sz="2800" dirty="0"/>
              <a:t>Test over time</a:t>
            </a:r>
          </a:p>
        </p:txBody>
      </p:sp>
      <p:pic>
        <p:nvPicPr>
          <p:cNvPr id="3074" name="Picture 2" descr="How software testing is done: A summary - eTestware">
            <a:extLst>
              <a:ext uri="{FF2B5EF4-FFF2-40B4-BE49-F238E27FC236}">
                <a16:creationId xmlns:a16="http://schemas.microsoft.com/office/drawing/2014/main" id="{3A90D76D-4213-6ECF-5CA1-DEBFBE03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745980"/>
            <a:ext cx="4953000" cy="239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876300" y="158368"/>
            <a:ext cx="7886700" cy="679832"/>
          </a:xfrm>
          <a:noFill/>
        </p:spPr>
        <p:txBody>
          <a:bodyPr anchor="ctr"/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              Questions and Discussion  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Rob Reese</a:t>
            </a:r>
          </a:p>
          <a:p>
            <a:pPr algn="ctr"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Midwestern Regional Sales Manager</a:t>
            </a:r>
          </a:p>
          <a:p>
            <a:pPr algn="ctr" eaLnBrk="1" hangingPunct="1">
              <a:buFontTx/>
              <a:buNone/>
            </a:pP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rob.reese@tescometering.com</a:t>
            </a:r>
          </a:p>
          <a:p>
            <a:pPr algn="ctr" eaLnBrk="1" hangingPunct="1">
              <a:buFontTx/>
              <a:buNone/>
            </a:pPr>
            <a:endParaRPr lang="en-US" alt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en-US" sz="2400" b="1" dirty="0">
                <a:latin typeface="Arial"/>
                <a:cs typeface="Arial"/>
              </a:rPr>
              <a:t>TESCO Metering </a:t>
            </a:r>
            <a:r>
              <a:rPr lang="en-US" altLang="en-US" sz="1800" i="1" dirty="0">
                <a:latin typeface="Arial"/>
                <a:cs typeface="Arial"/>
              </a:rPr>
              <a:t>Bristol, PA</a:t>
            </a:r>
          </a:p>
          <a:p>
            <a:pPr algn="ctr" eaLnBrk="1" hangingPunct="1">
              <a:buFontTx/>
              <a:buNone/>
            </a:pPr>
            <a:r>
              <a:rPr lang="en-US" alt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215.228.0500</a:t>
            </a:r>
            <a:endParaRPr lang="en-US" alt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/>
                <a:cs typeface="Arial"/>
              </a:rPr>
              <a:t>This presentation can also be found under Meter Conferences and Schools on the </a:t>
            </a:r>
            <a:r>
              <a:rPr lang="en-US" altLang="en-US" sz="2000" dirty="0">
                <a:solidFill>
                  <a:schemeClr val="accent1"/>
                </a:solidFill>
                <a:latin typeface="Arial"/>
                <a:cs typeface="Arial"/>
              </a:rPr>
              <a:t>TESCO</a:t>
            </a:r>
            <a:r>
              <a:rPr lang="en-US" altLang="en-US" sz="2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en-US" sz="2000" dirty="0">
                <a:latin typeface="Arial"/>
                <a:cs typeface="Arial"/>
              </a:rPr>
              <a:t>website: </a:t>
            </a:r>
            <a:r>
              <a:rPr lang="en-US" altLang="en-US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tescometering.com</a:t>
            </a:r>
          </a:p>
          <a:p>
            <a:pPr algn="ctr" eaLnBrk="1" hangingPunct="1">
              <a:buFontTx/>
              <a:buNone/>
            </a:pPr>
            <a:endParaRPr lang="en-US" altLang="en-US" sz="2300" dirty="0">
              <a:solidFill>
                <a:srgbClr val="CC33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214132-9888-47FE-B095-A818A0A2A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2FB14-BF10-4E23-ACDD-AF397ABB3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31</a:t>
            </a:fld>
            <a:endParaRPr lang="en-US" dirty="0"/>
          </a:p>
        </p:txBody>
      </p:sp>
      <p:pic>
        <p:nvPicPr>
          <p:cNvPr id="9220" name="Picture 7" descr="MC90043151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042303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908957" y="5024308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  <a:latin typeface="Arial"/>
                <a:cs typeface="Arial"/>
              </a:rPr>
              <a:t>ISO 9001:2015 Certified Quality Company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  <a:latin typeface="Arial"/>
                <a:cs typeface="Arial"/>
              </a:rPr>
              <a:t>ISO 17025:2017 Accredited Laboratory</a:t>
            </a:r>
          </a:p>
        </p:txBody>
      </p:sp>
    </p:spTree>
    <p:extLst>
      <p:ext uri="{BB962C8B-B14F-4D97-AF65-F5344CB8AC3E}">
        <p14:creationId xmlns:p14="http://schemas.microsoft.com/office/powerpoint/2010/main" val="175250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Meter Forms and Applications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D0E28887-EC57-231B-7FEF-6DB45DF8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02" y="2088131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3200"/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D5157A11-B680-DD52-6C28-0777B825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58" y="177921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1S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80019262-636E-C1AB-B581-498594000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85" y="253920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2S</a:t>
            </a:r>
          </a:p>
        </p:txBody>
      </p:sp>
      <p:sp>
        <p:nvSpPr>
          <p:cNvPr id="33" name="Text Box 17">
            <a:extLst>
              <a:ext uri="{FF2B5EF4-FFF2-40B4-BE49-F238E27FC236}">
                <a16:creationId xmlns:a16="http://schemas.microsoft.com/office/drawing/2014/main" id="{989DC93F-FD7C-B09B-4AB6-81BCAB4B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3691" y="2247614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3S</a:t>
            </a: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156A5FD0-7EA7-B116-6766-5352399B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97" y="3670585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4S</a:t>
            </a: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E85E3740-E092-67F1-6B1F-E587674BB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791" y="3196923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5S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81062653-D7F6-A93E-5C40-190168FB4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177841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6S</a:t>
            </a:r>
          </a:p>
        </p:txBody>
      </p:sp>
      <p:sp>
        <p:nvSpPr>
          <p:cNvPr id="37" name="Text Box 17">
            <a:extLst>
              <a:ext uri="{FF2B5EF4-FFF2-40B4-BE49-F238E27FC236}">
                <a16:creationId xmlns:a16="http://schemas.microsoft.com/office/drawing/2014/main" id="{117E0D8C-204B-C9EE-19DF-27666D489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2953" y="5541469"/>
            <a:ext cx="609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9S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2F71783F-6A1A-9D49-29CC-276526A3B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2579775"/>
            <a:ext cx="7921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12S</a:t>
            </a:r>
          </a:p>
        </p:txBody>
      </p:sp>
      <p:sp>
        <p:nvSpPr>
          <p:cNvPr id="39" name="Text Box 17">
            <a:extLst>
              <a:ext uri="{FF2B5EF4-FFF2-40B4-BE49-F238E27FC236}">
                <a16:creationId xmlns:a16="http://schemas.microsoft.com/office/drawing/2014/main" id="{95C2A0D4-988A-7B97-A0AE-F91A3D040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77" y="6046790"/>
            <a:ext cx="914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15S</a:t>
            </a:r>
          </a:p>
        </p:txBody>
      </p:sp>
      <p:sp>
        <p:nvSpPr>
          <p:cNvPr id="40" name="Text Box 17">
            <a:extLst>
              <a:ext uri="{FF2B5EF4-FFF2-40B4-BE49-F238E27FC236}">
                <a16:creationId xmlns:a16="http://schemas.microsoft.com/office/drawing/2014/main" id="{BF52B918-D21A-0426-EBBC-4991C18E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902" y="4467659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16S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4B37805E-4EC8-FD10-B928-879A7C21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04" y="3477043"/>
            <a:ext cx="762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25S</a:t>
            </a:r>
          </a:p>
        </p:txBody>
      </p:sp>
      <p:sp>
        <p:nvSpPr>
          <p:cNvPr id="42" name="Text Box 17">
            <a:extLst>
              <a:ext uri="{FF2B5EF4-FFF2-40B4-BE49-F238E27FC236}">
                <a16:creationId xmlns:a16="http://schemas.microsoft.com/office/drawing/2014/main" id="{E0D10238-D20A-2FA1-AD79-AF9A94858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2846" y="50795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45S</a:t>
            </a:r>
          </a:p>
        </p:txBody>
      </p:sp>
      <p:sp>
        <p:nvSpPr>
          <p:cNvPr id="43" name="Text Box 17">
            <a:extLst>
              <a:ext uri="{FF2B5EF4-FFF2-40B4-BE49-F238E27FC236}">
                <a16:creationId xmlns:a16="http://schemas.microsoft.com/office/drawing/2014/main" id="{A0BE7DAC-3388-861B-B32F-C0879174E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491" y="57849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10S</a:t>
            </a:r>
          </a:p>
        </p:txBody>
      </p:sp>
      <p:sp>
        <p:nvSpPr>
          <p:cNvPr id="44" name="Text Box 17">
            <a:extLst>
              <a:ext uri="{FF2B5EF4-FFF2-40B4-BE49-F238E27FC236}">
                <a16:creationId xmlns:a16="http://schemas.microsoft.com/office/drawing/2014/main" id="{CA1E4432-3461-679D-B137-0CBFCAB1B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291" y="448643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11S</a:t>
            </a:r>
          </a:p>
        </p:txBody>
      </p:sp>
      <p:sp>
        <p:nvSpPr>
          <p:cNvPr id="45" name="Text Box 17">
            <a:extLst>
              <a:ext uri="{FF2B5EF4-FFF2-40B4-BE49-F238E27FC236}">
                <a16:creationId xmlns:a16="http://schemas.microsoft.com/office/drawing/2014/main" id="{EFC70D08-13C9-1510-1D56-8D29CC917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3379" y="578495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13S</a:t>
            </a:r>
          </a:p>
        </p:txBody>
      </p:sp>
      <p:sp>
        <p:nvSpPr>
          <p:cNvPr id="46" name="Text Box 17">
            <a:extLst>
              <a:ext uri="{FF2B5EF4-FFF2-40B4-BE49-F238E27FC236}">
                <a16:creationId xmlns:a16="http://schemas.microsoft.com/office/drawing/2014/main" id="{D3B072A8-8BF2-A7BA-B089-D8F11988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7927" y="196253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14S</a:t>
            </a:r>
          </a:p>
        </p:txBody>
      </p:sp>
      <p:sp>
        <p:nvSpPr>
          <p:cNvPr id="47" name="Text Box 17">
            <a:extLst>
              <a:ext uri="{FF2B5EF4-FFF2-40B4-BE49-F238E27FC236}">
                <a16:creationId xmlns:a16="http://schemas.microsoft.com/office/drawing/2014/main" id="{ECB55ABB-C692-19AB-7FB2-C7A0992E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66" y="4715878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17S</a:t>
            </a:r>
          </a:p>
        </p:txBody>
      </p:sp>
      <p:sp>
        <p:nvSpPr>
          <p:cNvPr id="48" name="Text Box 17">
            <a:extLst>
              <a:ext uri="{FF2B5EF4-FFF2-40B4-BE49-F238E27FC236}">
                <a16:creationId xmlns:a16="http://schemas.microsoft.com/office/drawing/2014/main" id="{08F39801-7D14-C701-BBF0-513EF47E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002" y="621070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24S</a:t>
            </a:r>
          </a:p>
        </p:txBody>
      </p:sp>
      <p:sp>
        <p:nvSpPr>
          <p:cNvPr id="49" name="Text Box 17">
            <a:extLst>
              <a:ext uri="{FF2B5EF4-FFF2-40B4-BE49-F238E27FC236}">
                <a16:creationId xmlns:a16="http://schemas.microsoft.com/office/drawing/2014/main" id="{F5379E93-7301-0A26-CD1E-DC86688A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634" y="6209617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32S</a:t>
            </a:r>
          </a:p>
        </p:txBody>
      </p:sp>
      <p:sp>
        <p:nvSpPr>
          <p:cNvPr id="50" name="Text Box 17">
            <a:extLst>
              <a:ext uri="{FF2B5EF4-FFF2-40B4-BE49-F238E27FC236}">
                <a16:creationId xmlns:a16="http://schemas.microsoft.com/office/drawing/2014/main" id="{33805AB0-3A04-2CB5-F3FB-035AD0F8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14539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39S</a:t>
            </a:r>
          </a:p>
        </p:txBody>
      </p:sp>
      <p:sp>
        <p:nvSpPr>
          <p:cNvPr id="51" name="Text Box 17">
            <a:extLst>
              <a:ext uri="{FF2B5EF4-FFF2-40B4-BE49-F238E27FC236}">
                <a16:creationId xmlns:a16="http://schemas.microsoft.com/office/drawing/2014/main" id="{440EB97A-8B73-62DF-DA8C-0E19292F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4646" y="4383222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26S</a:t>
            </a:r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7CEF1A26-B03C-0518-432B-0FCB18C48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9202" y="3195681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35S</a:t>
            </a:r>
          </a:p>
        </p:txBody>
      </p:sp>
      <p:sp>
        <p:nvSpPr>
          <p:cNvPr id="53" name="Text Box 17">
            <a:extLst>
              <a:ext uri="{FF2B5EF4-FFF2-40B4-BE49-F238E27FC236}">
                <a16:creationId xmlns:a16="http://schemas.microsoft.com/office/drawing/2014/main" id="{D5E5161C-5978-274D-E5DA-50D9E6D3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663" y="3600223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46S</a:t>
            </a: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459B55DA-B5A4-3A47-2863-F823BE9E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440" y="6233005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56S</a:t>
            </a:r>
          </a:p>
        </p:txBody>
      </p:sp>
      <p:sp>
        <p:nvSpPr>
          <p:cNvPr id="55" name="Text Box 17">
            <a:extLst>
              <a:ext uri="{FF2B5EF4-FFF2-40B4-BE49-F238E27FC236}">
                <a16:creationId xmlns:a16="http://schemas.microsoft.com/office/drawing/2014/main" id="{AB1B3A08-E789-2B8C-E296-E316F1257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655" y="487784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66S</a:t>
            </a:r>
          </a:p>
        </p:txBody>
      </p:sp>
      <p:sp>
        <p:nvSpPr>
          <p:cNvPr id="56" name="Text Box 17">
            <a:extLst>
              <a:ext uri="{FF2B5EF4-FFF2-40B4-BE49-F238E27FC236}">
                <a16:creationId xmlns:a16="http://schemas.microsoft.com/office/drawing/2014/main" id="{4C6AF996-B2EB-5666-33F7-58A082F33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550" y="2840996"/>
            <a:ext cx="83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76S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2D3E6B0-D73A-784E-9E2F-C910B3C5FF64}"/>
              </a:ext>
            </a:extLst>
          </p:cNvPr>
          <p:cNvSpPr/>
          <p:nvPr/>
        </p:nvSpPr>
        <p:spPr bwMode="auto">
          <a:xfrm>
            <a:off x="4572000" y="1500870"/>
            <a:ext cx="45719" cy="539262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58" name="Text Box 17">
            <a:extLst>
              <a:ext uri="{FF2B5EF4-FFF2-40B4-BE49-F238E27FC236}">
                <a16:creationId xmlns:a16="http://schemas.microsoft.com/office/drawing/2014/main" id="{2039442E-9023-3815-1AFD-2392A326C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665" y="1356100"/>
            <a:ext cx="45554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TRANSFORMER RATED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3E68F843-62AC-3B57-156B-F267B7E43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446" y="1792930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7S</a:t>
            </a: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BFE09910-43D2-0167-01C3-B07DB42C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0608" y="4155582"/>
            <a:ext cx="609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8S</a:t>
            </a:r>
          </a:p>
        </p:txBody>
      </p:sp>
      <p:sp>
        <p:nvSpPr>
          <p:cNvPr id="61" name="Text Box 17">
            <a:extLst>
              <a:ext uri="{FF2B5EF4-FFF2-40B4-BE49-F238E27FC236}">
                <a16:creationId xmlns:a16="http://schemas.microsoft.com/office/drawing/2014/main" id="{D015F0EC-1E97-C4F2-6A4E-A287E9B7F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270" y="2538694"/>
            <a:ext cx="7655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29S</a:t>
            </a:r>
          </a:p>
        </p:txBody>
      </p:sp>
      <p:sp>
        <p:nvSpPr>
          <p:cNvPr id="62" name="Text Box 17">
            <a:extLst>
              <a:ext uri="{FF2B5EF4-FFF2-40B4-BE49-F238E27FC236}">
                <a16:creationId xmlns:a16="http://schemas.microsoft.com/office/drawing/2014/main" id="{AA19368A-E61E-EF7F-9CE9-38950D10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410" y="1962684"/>
            <a:ext cx="817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36S</a:t>
            </a:r>
          </a:p>
        </p:txBody>
      </p:sp>
      <p:sp>
        <p:nvSpPr>
          <p:cNvPr id="4097" name="Text Box 17">
            <a:extLst>
              <a:ext uri="{FF2B5EF4-FFF2-40B4-BE49-F238E27FC236}">
                <a16:creationId xmlns:a16="http://schemas.microsoft.com/office/drawing/2014/main" id="{4108A0FD-491D-70FF-8246-A027EEEC7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48471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/>
              <a:t>SELF-CONTAINED</a:t>
            </a:r>
          </a:p>
        </p:txBody>
      </p:sp>
    </p:spTree>
    <p:extLst>
      <p:ext uri="{BB962C8B-B14F-4D97-AF65-F5344CB8AC3E}">
        <p14:creationId xmlns:p14="http://schemas.microsoft.com/office/powerpoint/2010/main" val="9766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2743200"/>
            <a:ext cx="28289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2895599" y="2108200"/>
            <a:ext cx="3276600" cy="3365500"/>
          </a:xfrm>
          <a:custGeom>
            <a:avLst/>
            <a:gdLst>
              <a:gd name="T0" fmla="*/ 48 w 2064"/>
              <a:gd name="T1" fmla="*/ 0 h 2120"/>
              <a:gd name="T2" fmla="*/ 336 w 2064"/>
              <a:gd name="T3" fmla="*/ 1824 h 2120"/>
              <a:gd name="T4" fmla="*/ 2064 w 2064"/>
              <a:gd name="T5" fmla="*/ 1776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" h="2120">
                <a:moveTo>
                  <a:pt x="48" y="0"/>
                </a:moveTo>
                <a:cubicBezTo>
                  <a:pt x="24" y="764"/>
                  <a:pt x="0" y="1528"/>
                  <a:pt x="336" y="1824"/>
                </a:cubicBezTo>
                <a:cubicBezTo>
                  <a:pt x="672" y="2120"/>
                  <a:pt x="1368" y="1948"/>
                  <a:pt x="2064" y="1776"/>
                </a:cubicBezTo>
              </a:path>
            </a:pathLst>
          </a:cu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895600" y="3446761"/>
            <a:ext cx="35052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Relatively Low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100A</a:t>
            </a:r>
          </a:p>
        </p:txBody>
      </p:sp>
      <p:pic>
        <p:nvPicPr>
          <p:cNvPr id="10" name="Picture 10" descr="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98" y="443254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o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12192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78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Residential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(1S, 2S, 12S)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6FA9D6-A9E4-742F-EA21-305B561C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F0B8EAC-89BA-2F78-4089-FA2D4F995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7AD66-A821-C38D-917C-843C440A6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5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886" y="990600"/>
            <a:ext cx="91440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Residential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(1S, 2S, 12S)</a:t>
            </a:r>
          </a:p>
        </p:txBody>
      </p:sp>
      <p:pic>
        <p:nvPicPr>
          <p:cNvPr id="24578" name="Picture 2" descr="How to Do Home Electrical Repairs: Tips and Guidelines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793" y="2203450"/>
            <a:ext cx="3091641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Electrical Meter Base and Panel Upgrade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55017"/>
            <a:ext cx="3843866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8791E8F-F7A5-16AB-FF92-FDA193BBF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C00000"/>
                </a:solidFill>
              </a:rPr>
              <a:t>Self-Contained Metering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11CEB9-3DF5-9FE5-2357-1D007E417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09C7F-5E8C-5561-8052-7CE026268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-840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04800" y="2286000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Relatively High Current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2000A</a:t>
            </a:r>
          </a:p>
        </p:txBody>
      </p:sp>
      <p:pic>
        <p:nvPicPr>
          <p:cNvPr id="7" name="Picture 9" descr="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67000"/>
            <a:ext cx="24780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9"/>
          <p:cNvSpPr>
            <a:spLocks/>
          </p:cNvSpPr>
          <p:nvPr/>
        </p:nvSpPr>
        <p:spPr bwMode="auto">
          <a:xfrm>
            <a:off x="1905000" y="32766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30"/>
          <p:cNvSpPr>
            <a:spLocks/>
          </p:cNvSpPr>
          <p:nvPr/>
        </p:nvSpPr>
        <p:spPr bwMode="auto">
          <a:xfrm>
            <a:off x="1905000" y="35814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31"/>
          <p:cNvSpPr>
            <a:spLocks/>
          </p:cNvSpPr>
          <p:nvPr/>
        </p:nvSpPr>
        <p:spPr bwMode="auto">
          <a:xfrm>
            <a:off x="1905000" y="3429000"/>
            <a:ext cx="4648200" cy="317500"/>
          </a:xfrm>
          <a:custGeom>
            <a:avLst/>
            <a:gdLst>
              <a:gd name="T0" fmla="*/ 0 w 2928"/>
              <a:gd name="T1" fmla="*/ 0 h 200"/>
              <a:gd name="T2" fmla="*/ 1536 w 2928"/>
              <a:gd name="T3" fmla="*/ 192 h 200"/>
              <a:gd name="T4" fmla="*/ 2928 w 2928"/>
              <a:gd name="T5" fmla="*/ 4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8" h="200">
                <a:moveTo>
                  <a:pt x="0" y="0"/>
                </a:moveTo>
                <a:cubicBezTo>
                  <a:pt x="524" y="92"/>
                  <a:pt x="1048" y="184"/>
                  <a:pt x="1536" y="192"/>
                </a:cubicBezTo>
                <a:cubicBezTo>
                  <a:pt x="2024" y="200"/>
                  <a:pt x="2712" y="48"/>
                  <a:pt x="2928" y="48"/>
                </a:cubicBezTo>
              </a:path>
            </a:pathLst>
          </a:custGeom>
          <a:noFill/>
          <a:ln w="444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8" descr="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155700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6"/>
          <p:cNvSpPr>
            <a:spLocks noChangeArrowheads="1"/>
          </p:cNvSpPr>
          <p:nvPr/>
        </p:nvSpPr>
        <p:spPr bwMode="auto">
          <a:xfrm>
            <a:off x="3352800" y="2743200"/>
            <a:ext cx="2133600" cy="2057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0" descr="p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525" y="289560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17253" y="13716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Commercial/Industrial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ED96DF3-5630-ED30-A3C2-FA956BFE1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9E5E9F1-6246-81E0-FD9A-0AC4BDA95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4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197"/>
            <a:ext cx="33337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-76200"/>
            <a:ext cx="8305800" cy="1096962"/>
          </a:xfrm>
          <a:noFill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Transformer-Rated Metering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1566" y="144558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-21566" y="1383353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Primarily Commercial/Industrial</a:t>
            </a:r>
          </a:p>
        </p:txBody>
      </p:sp>
      <p:pic>
        <p:nvPicPr>
          <p:cNvPr id="43010" name="Picture 2" descr="https://www.tescometering.com/wp-content/uploads/2019/01/TESCO-Transockets-Phot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21" y="1905000"/>
            <a:ext cx="3138830" cy="31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s://www.tescometering.com/wp-content/uploads/2019/01/TESCO-Transockets-Phot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6255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Electricity Meter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51A124-D45F-BA33-73A9-05443056ED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0" y="633661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E100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tescometering.com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02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3FCFC3-FEA9-32CC-EFA2-78B7B8053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AC4C4-F0A7-4B61-A827-E4198D078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7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+mj-lt"/>
                <a:cs typeface="Arial" panose="020B0604020202020204" pitchFamily="34" charset="0"/>
              </a:rPr>
              <a:t>What is a CT?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9752B6-504C-40D9-8565-A8C88B76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tescometering.com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E2619-B394-4B24-84E7-03B65F58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AC4C4-F0A7-4B61-A827-E4198D078267}" type="slidenum">
              <a:rPr lang="en-US" smtClean="0"/>
              <a:t>9</a:t>
            </a:fld>
            <a:endParaRPr lang="en-US" dirty="0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3200" dirty="0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504914" y="1219200"/>
            <a:ext cx="482908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“A </a:t>
            </a:r>
            <a:r>
              <a:rPr lang="en-US" altLang="en-US" b="1" dirty="0"/>
              <a:t>current transformer</a:t>
            </a:r>
            <a:r>
              <a:rPr lang="en-US" altLang="en-US" dirty="0"/>
              <a:t> (</a:t>
            </a:r>
            <a:r>
              <a:rPr lang="en-US" altLang="en-US" b="1" dirty="0"/>
              <a:t>CT</a:t>
            </a:r>
            <a:r>
              <a:rPr lang="en-US" altLang="en-US" dirty="0"/>
              <a:t>) is used for measurement of alternating electric currents. Current transformers, together with voltage (or potential) transformers (VT or PT), are known as </a:t>
            </a:r>
            <a:r>
              <a:rPr lang="en-US" altLang="en-US" b="1" dirty="0"/>
              <a:t>instrument transformers</a:t>
            </a:r>
            <a:r>
              <a:rPr lang="en-US" altLang="en-US" dirty="0"/>
              <a:t>. When current in a circuit is too high to apply directly to measuring instruments, a current transformer produces a reduced current accurately proportional to the current in the circuit, which can be conveniently connected to measuring and recording instruments. A current transformer isolates the measuring instruments from what may be very high voltage in the monitored circuit. Current transformers are commonly used in metering and </a:t>
            </a:r>
            <a:r>
              <a:rPr lang="en-US" altLang="en-US" dirty="0">
                <a:hlinkClick r:id="rId2" tooltip="Protective relay"/>
              </a:rPr>
              <a:t>protective relays</a:t>
            </a:r>
            <a:r>
              <a:rPr lang="en-US" altLang="en-US" dirty="0"/>
              <a:t> in the </a:t>
            </a:r>
            <a:r>
              <a:rPr lang="en-US" altLang="en-US" dirty="0">
                <a:hlinkClick r:id="rId3" tooltip="Electrical power industry"/>
              </a:rPr>
              <a:t>electrical power industry</a:t>
            </a:r>
            <a:r>
              <a:rPr lang="en-US" altLang="en-US" dirty="0"/>
              <a:t>.” - Wikipedia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67441"/>
            <a:ext cx="197326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84" y="3429000"/>
            <a:ext cx="146526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0" y="4343400"/>
            <a:ext cx="185712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019382"/>
      </p:ext>
    </p:extLst>
  </p:cSld>
  <p:clrMapOvr>
    <a:masterClrMapping/>
  </p:clrMapOvr>
</p:sld>
</file>

<file path=ppt/theme/theme1.xml><?xml version="1.0" encoding="utf-8"?>
<a:theme xmlns:a="http://schemas.openxmlformats.org/drawingml/2006/main" name="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SCO Template">
  <a:themeElements>
    <a:clrScheme name="TESCO">
      <a:dk1>
        <a:srgbClr val="000000"/>
      </a:dk1>
      <a:lt1>
        <a:srgbClr val="D8D8D8"/>
      </a:lt1>
      <a:dk2>
        <a:srgbClr val="4C5055"/>
      </a:dk2>
      <a:lt2>
        <a:srgbClr val="FFFFFF"/>
      </a:lt2>
      <a:accent1>
        <a:srgbClr val="E10027"/>
      </a:accent1>
      <a:accent2>
        <a:srgbClr val="000000"/>
      </a:accent2>
      <a:accent3>
        <a:srgbClr val="A5A5A5"/>
      </a:accent3>
      <a:accent4>
        <a:srgbClr val="FF3758"/>
      </a:accent4>
      <a:accent5>
        <a:srgbClr val="8A0017"/>
      </a:accent5>
      <a:accent6>
        <a:srgbClr val="FFB3C0"/>
      </a:accent6>
      <a:hlink>
        <a:srgbClr val="3F3F3F"/>
      </a:hlink>
      <a:folHlink>
        <a:srgbClr val="D8D8D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2438EA8B65C04BA81A0809E21FF92B" ma:contentTypeVersion="16" ma:contentTypeDescription="Create a new document." ma:contentTypeScope="" ma:versionID="5e35fcddb325bbb504710d5c0b9eeddf">
  <xsd:schema xmlns:xsd="http://www.w3.org/2001/XMLSchema" xmlns:xs="http://www.w3.org/2001/XMLSchema" xmlns:p="http://schemas.microsoft.com/office/2006/metadata/properties" xmlns:ns2="8f26ee74-1c53-4b01-a982-cec1216b8a00" xmlns:ns3="865caf8b-3888-4957-b682-040f388f7b52" targetNamespace="http://schemas.microsoft.com/office/2006/metadata/properties" ma:root="true" ma:fieldsID="9ad50055fb2e25e379a2e899564cfb19" ns2:_="" ns3:_="">
    <xsd:import namespace="8f26ee74-1c53-4b01-a982-cec1216b8a00"/>
    <xsd:import namespace="865caf8b-3888-4957-b682-040f388f7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6ee74-1c53-4b01-a982-cec1216b8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ab868-c1cd-4777-b02c-d2c7bd6b65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caf8b-3888-4957-b682-040f388f7b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4e4d7b-98bd-4047-8838-282fa790d938}" ma:internalName="TaxCatchAll" ma:showField="CatchAllData" ma:web="865caf8b-3888-4957-b682-040f388f7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26ee74-1c53-4b01-a982-cec1216b8a00">
      <Terms xmlns="http://schemas.microsoft.com/office/infopath/2007/PartnerControls"/>
    </lcf76f155ced4ddcb4097134ff3c332f>
    <TaxCatchAll xmlns="865caf8b-3888-4957-b682-040f388f7b52" xsi:nil="true"/>
    <SharedWithUsers xmlns="865caf8b-3888-4957-b682-040f388f7b52">
      <UserInfo>
        <DisplayName>Perry Lawton</DisplayName>
        <AccountId>44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385A62-4CFC-426E-814C-B20CFC520DAF}">
  <ds:schemaRefs>
    <ds:schemaRef ds:uri="865caf8b-3888-4957-b682-040f388f7b52"/>
    <ds:schemaRef ds:uri="8f26ee74-1c53-4b01-a982-cec1216b8a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1D7A70C-7C72-40B5-BBDF-3AF4D0E98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8E9CB1-FEBB-4992-9512-04FA50168912}">
  <ds:schemaRefs>
    <ds:schemaRef ds:uri="8f26ee74-1c53-4b01-a982-cec1216b8a00"/>
    <ds:schemaRef ds:uri="http://purl.org/dc/elements/1.1/"/>
    <ds:schemaRef ds:uri="http://schemas.microsoft.com/office/2006/documentManagement/types"/>
    <ds:schemaRef ds:uri="http://www.w3.org/XML/1998/namespace"/>
    <ds:schemaRef ds:uri="865caf8b-3888-4957-b682-040f388f7b52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TESCOOL Template 2024_FINAL</Template>
  <TotalTime>2003</TotalTime>
  <Words>1118</Words>
  <Application>Microsoft Macintosh PowerPoint</Application>
  <PresentationFormat>On-screen Show (4:3)</PresentationFormat>
  <Paragraphs>306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AvantGarde</vt:lpstr>
      <vt:lpstr>Times New Roman</vt:lpstr>
      <vt:lpstr>Calibri</vt:lpstr>
      <vt:lpstr>Arial</vt:lpstr>
      <vt:lpstr>TESCO Template</vt:lpstr>
      <vt:lpstr>1_TESCO Template</vt:lpstr>
      <vt:lpstr>Chart</vt:lpstr>
      <vt:lpstr>Current Transformers and Ratio, Burden and Admittance Testing</vt:lpstr>
      <vt:lpstr>Agenda</vt:lpstr>
      <vt:lpstr>Meter Forms and Applications</vt:lpstr>
      <vt:lpstr>Meter Forms and Applications</vt:lpstr>
      <vt:lpstr>Self-Contained Metering</vt:lpstr>
      <vt:lpstr>Self-Contained Metering</vt:lpstr>
      <vt:lpstr>Transformer-Rated Metering</vt:lpstr>
      <vt:lpstr>Transformer-Rated Metering</vt:lpstr>
      <vt:lpstr>What is a CT?</vt:lpstr>
      <vt:lpstr>Current Transformers Conceptual Representation</vt:lpstr>
      <vt:lpstr>Example Application</vt:lpstr>
      <vt:lpstr>Faceplate Specifications</vt:lpstr>
      <vt:lpstr>Faceplate Specifications</vt:lpstr>
      <vt:lpstr>CT’s Ratio</vt:lpstr>
      <vt:lpstr>Faceplate Specifications</vt:lpstr>
      <vt:lpstr>CT’s – Functions and Terminology</vt:lpstr>
      <vt:lpstr>Faceplate Specifications</vt:lpstr>
      <vt:lpstr>Faceplate Specifications</vt:lpstr>
      <vt:lpstr>Burden Rating</vt:lpstr>
      <vt:lpstr>Ratio Testing</vt:lpstr>
      <vt:lpstr>Burden Testing</vt:lpstr>
      <vt:lpstr>Burden Testing</vt:lpstr>
      <vt:lpstr>Burden Testing</vt:lpstr>
      <vt:lpstr>Burden Testing</vt:lpstr>
      <vt:lpstr>Burden Testing</vt:lpstr>
      <vt:lpstr>Burden Testing</vt:lpstr>
      <vt:lpstr>Admittance Testing</vt:lpstr>
      <vt:lpstr>Admittance Testing</vt:lpstr>
      <vt:lpstr>Admittance Testing</vt:lpstr>
      <vt:lpstr>Admittance Testing</vt:lpstr>
      <vt:lpstr>              Questions and Discussion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</dc:creator>
  <cp:lastModifiedBy>Sandy Garcia</cp:lastModifiedBy>
  <cp:revision>110</cp:revision>
  <cp:lastPrinted>2004-05-03T19:12:21Z</cp:lastPrinted>
  <dcterms:created xsi:type="dcterms:W3CDTF">2004-03-09T01:40:14Z</dcterms:created>
  <dcterms:modified xsi:type="dcterms:W3CDTF">2024-07-19T20:58:39Z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0x0101003B2438EA8B65C04BA81A0809E21FF92B</vt:lpwstr>
  </property>
  <property fmtid="{D5CDD505-2E9C-101B-9397-08002B2CF9AE}" pid="3" name="MediaServiceImageTags">
    <vt:lpwstr/>
  </property>
</Properties>
</file>