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56" r:id="rId2"/>
    <p:sldId id="257" r:id="rId3"/>
    <p:sldId id="266" r:id="rId4"/>
    <p:sldId id="265" r:id="rId5"/>
    <p:sldId id="267" r:id="rId6"/>
    <p:sldId id="269" r:id="rId7"/>
    <p:sldId id="268" r:id="rId8"/>
    <p:sldId id="270" r:id="rId9"/>
    <p:sldId id="297" r:id="rId10"/>
    <p:sldId id="298" r:id="rId11"/>
    <p:sldId id="301" r:id="rId12"/>
    <p:sldId id="272" r:id="rId13"/>
    <p:sldId id="273" r:id="rId14"/>
    <p:sldId id="274" r:id="rId15"/>
    <p:sldId id="302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94694" autoAdjust="0"/>
  </p:normalViewPr>
  <p:slideViewPr>
    <p:cSldViewPr snapToGrid="0">
      <p:cViewPr varScale="1">
        <p:scale>
          <a:sx n="117" d="100"/>
          <a:sy n="117" d="100"/>
        </p:scale>
        <p:origin x="20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5D57F-F683-4E3F-BE97-7564C6EB85D2}" type="datetimeFigureOut">
              <a:rPr lang="en-US" smtClean="0"/>
              <a:t>7/16/24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94E9-629F-4050-8653-F013BB50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7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294E9-629F-4050-8653-F013BB5023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26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294E9-629F-4050-8653-F013BB5023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uilding with a tower&#10;&#10;Description automatically generated">
            <a:extLst>
              <a:ext uri="{FF2B5EF4-FFF2-40B4-BE49-F238E27FC236}">
                <a16:creationId xmlns:a16="http://schemas.microsoft.com/office/drawing/2014/main" id="{F77047B3-F3DD-E46C-8FBD-2018A2CC3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253" y="0"/>
            <a:ext cx="233542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2174" y="1952367"/>
            <a:ext cx="7071826" cy="1557595"/>
          </a:xfrm>
        </p:spPr>
        <p:txBody>
          <a:bodyPr anchor="b">
            <a:normAutofit/>
          </a:bodyPr>
          <a:lstStyle>
            <a:lvl1pPr algn="ctr">
              <a:defRPr lang="en-US" sz="7200" b="1" kern="1200" dirty="0" smtClean="0">
                <a:solidFill>
                  <a:srgbClr val="E4193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174" y="3509965"/>
            <a:ext cx="7071826" cy="674859"/>
          </a:xfrm>
        </p:spPr>
        <p:txBody>
          <a:bodyPr>
            <a:noAutofit/>
          </a:bodyPr>
          <a:lstStyle>
            <a:lvl1pPr marL="0" indent="0" algn="ctr">
              <a:buNone/>
              <a:defRPr lang="en-US" sz="54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EE48A7-EDD1-9928-3AF4-97BF1B7DBE5B}"/>
              </a:ext>
            </a:extLst>
          </p:cNvPr>
          <p:cNvSpPr/>
          <p:nvPr/>
        </p:nvSpPr>
        <p:spPr>
          <a:xfrm>
            <a:off x="2072175" y="762002"/>
            <a:ext cx="6690826" cy="3803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A red and black logo&#10;&#10;Description automatically generated">
            <a:extLst>
              <a:ext uri="{FF2B5EF4-FFF2-40B4-BE49-F238E27FC236}">
                <a16:creationId xmlns:a16="http://schemas.microsoft.com/office/drawing/2014/main" id="{6E3EB278-4700-7289-F26D-5F94CB1F9E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8600"/>
            <a:ext cx="2329391" cy="1421018"/>
          </a:xfrm>
          <a:prstGeom prst="rect">
            <a:avLst/>
          </a:prstGeom>
        </p:spPr>
      </p:pic>
      <p:pic>
        <p:nvPicPr>
          <p:cNvPr id="10" name="Picture 9" descr="A black and red calendar with red letters and numbers&#10;&#10;Description automatically generated">
            <a:extLst>
              <a:ext uri="{FF2B5EF4-FFF2-40B4-BE49-F238E27FC236}">
                <a16:creationId xmlns:a16="http://schemas.microsoft.com/office/drawing/2014/main" id="{52AED08C-E35F-8F19-EEFB-C49F495FB8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907" y="5353985"/>
            <a:ext cx="3055647" cy="117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73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6F4-63E7-4383-9532-DCF23278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136524"/>
            <a:ext cx="7146325" cy="6995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3CDAD9-5B2A-457C-8529-7105255CD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DEDE86-11F3-430D-A22E-FE21C4BA7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35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198" y="1952367"/>
            <a:ext cx="6858001" cy="1557595"/>
          </a:xfrm>
        </p:spPr>
        <p:txBody>
          <a:bodyPr anchor="b">
            <a:normAutofit/>
          </a:bodyPr>
          <a:lstStyle>
            <a:lvl1pPr algn="ctr">
              <a:defRPr lang="en-US" sz="7200" b="1" kern="1200" dirty="0" smtClean="0">
                <a:solidFill>
                  <a:srgbClr val="E4193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09963"/>
            <a:ext cx="6858000" cy="674859"/>
          </a:xfrm>
        </p:spPr>
        <p:txBody>
          <a:bodyPr>
            <a:noAutofit/>
          </a:bodyPr>
          <a:lstStyle>
            <a:lvl1pPr marL="0" indent="0" algn="ctr">
              <a:buNone/>
              <a:defRPr lang="en-US" sz="54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946B9CE6-210F-43EF-BD53-298BF01183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"/>
            <a:ext cx="1504950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D0A6E45-0B79-45FF-B842-D196CFAE6A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1113" y="5401933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1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319FC007-A6F3-4F7B-9CAE-F01BBE73F3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1113" y="5673094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Time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B138B86E-3693-45AE-8B99-88B71C974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91113" y="5944255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EE48A7-EDD1-9928-3AF4-97BF1B7DBE5B}"/>
              </a:ext>
            </a:extLst>
          </p:cNvPr>
          <p:cNvSpPr/>
          <p:nvPr userDrawn="1"/>
        </p:nvSpPr>
        <p:spPr>
          <a:xfrm>
            <a:off x="1504950" y="762000"/>
            <a:ext cx="7258050" cy="3803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and black logo&#10;&#10;Description automatically generated with low confidence">
            <a:extLst>
              <a:ext uri="{FF2B5EF4-FFF2-40B4-BE49-F238E27FC236}">
                <a16:creationId xmlns:a16="http://schemas.microsoft.com/office/drawing/2014/main" id="{FC1C85E9-C782-FC86-976E-51CA91B543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9191"/>
            <a:ext cx="2327325" cy="1422015"/>
          </a:xfrm>
          <a:prstGeom prst="rect">
            <a:avLst/>
          </a:prstGeom>
        </p:spPr>
      </p:pic>
      <p:pic>
        <p:nvPicPr>
          <p:cNvPr id="5" name="Picture 4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93D1D836-9F1C-C58C-40FF-697304F49FF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5444522"/>
            <a:ext cx="2795649" cy="81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7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6C3806-062B-428D-9C60-7F07794F3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4219FE-B80A-4E50-8CB4-E3E85F3FF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F983AF-02B5-494E-9FCE-53D8F53A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D764A5D-28CB-4BF8-80DC-96083F2A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916194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8308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6F4-63E7-4383-9532-DCF23278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0" y="136524"/>
            <a:ext cx="7146325" cy="6995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3CDAD9-5B2A-457C-8529-7105255CD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DEDE86-11F3-430D-A22E-FE21C4BA7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3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52" y="136525"/>
            <a:ext cx="7208107" cy="679832"/>
          </a:xfrm>
        </p:spPr>
        <p:txBody>
          <a:bodyPr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9817"/>
            <a:ext cx="7886700" cy="48424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B4E3D2-6523-4F84-A951-C6829D40F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C09E2-0F6A-4950-80B1-378476137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65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174" y="570261"/>
            <a:ext cx="7069034" cy="3442130"/>
          </a:xfrm>
        </p:spPr>
        <p:txBody>
          <a:bodyPr anchor="b">
            <a:noAutofit/>
          </a:bodyPr>
          <a:lstStyle>
            <a:lvl1pPr>
              <a:defRPr sz="66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9" y="4566676"/>
            <a:ext cx="632397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85CCE1F-5BFE-436E-A352-A0224124D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2018" y="6356352"/>
            <a:ext cx="2970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8CE0CA-7507-423A-8995-E96F69FD8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8CC3A4-B862-EF21-7892-19E165FA85F9}"/>
              </a:ext>
            </a:extLst>
          </p:cNvPr>
          <p:cNvSpPr/>
          <p:nvPr/>
        </p:nvSpPr>
        <p:spPr>
          <a:xfrm>
            <a:off x="1504951" y="723016"/>
            <a:ext cx="7468929" cy="3651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 descr="A building with a tower&#10;&#10;Description automatically generated">
            <a:extLst>
              <a:ext uri="{FF2B5EF4-FFF2-40B4-BE49-F238E27FC236}">
                <a16:creationId xmlns:a16="http://schemas.microsoft.com/office/drawing/2014/main" id="{5BFA177E-4D12-6311-2BA3-00768C94F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253" y="0"/>
            <a:ext cx="2335427" cy="6858000"/>
          </a:xfrm>
          <a:prstGeom prst="rect">
            <a:avLst/>
          </a:prstGeom>
        </p:spPr>
      </p:pic>
      <p:pic>
        <p:nvPicPr>
          <p:cNvPr id="9" name="Picture 8" descr="A red and black logo&#10;&#10;Description automatically generated">
            <a:extLst>
              <a:ext uri="{FF2B5EF4-FFF2-40B4-BE49-F238E27FC236}">
                <a16:creationId xmlns:a16="http://schemas.microsoft.com/office/drawing/2014/main" id="{12952CE3-364E-1AF8-155D-3DAF073B6B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8600"/>
            <a:ext cx="2329391" cy="142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42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5D47C2-4CDB-41A5-B70C-43A0977D9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071A1D-1215-4B6C-B056-EB737D2A8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19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592" y="329991"/>
            <a:ext cx="7146323" cy="5186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4CC7AF6-FE01-498E-8EC4-10C598268D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613EE7B-FBE8-4FED-A3B3-2D98DB699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9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51" y="136526"/>
            <a:ext cx="7221289" cy="81082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343AB8-FDC8-4BDD-9F5D-8F5008EE5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B76846-C3D9-46DA-9875-A8C9D81A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61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E242F-D047-40E0-904E-9D2C58699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95787-535C-450B-88E4-80BB5E695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51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6C3806-062B-428D-9C60-7F07794F3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4219FE-B80A-4E50-8CB4-E3E85F3FF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F983AF-02B5-494E-9FCE-53D8F53A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D764A5D-28CB-4BF8-80DC-96083F2A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916196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183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16196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DF29A6-E9EC-4586-AC5E-CF2B1E782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.tescometering.com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9AED3D-4FCF-4D9B-A060-41F491F78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98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8872" y="99580"/>
            <a:ext cx="7759711" cy="934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6249"/>
            <a:ext cx="7886700" cy="499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.tescometering.com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C796F7-BF61-443C-9DF2-0CFC9EBAAC23}"/>
              </a:ext>
            </a:extLst>
          </p:cNvPr>
          <p:cNvSpPr/>
          <p:nvPr/>
        </p:nvSpPr>
        <p:spPr>
          <a:xfrm>
            <a:off x="395417" y="861383"/>
            <a:ext cx="8353168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 descr="A red and black logo&#10;&#10;Description automatically generated">
            <a:extLst>
              <a:ext uri="{FF2B5EF4-FFF2-40B4-BE49-F238E27FC236}">
                <a16:creationId xmlns:a16="http://schemas.microsoft.com/office/drawing/2014/main" id="{AE2CF0B3-A287-11F2-1C2C-62AAA79364C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04" y="145687"/>
            <a:ext cx="1135196" cy="69251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E60329C-6FD0-51D6-B312-153EA85EABD1}"/>
              </a:ext>
            </a:extLst>
          </p:cNvPr>
          <p:cNvSpPr/>
          <p:nvPr userDrawn="1"/>
        </p:nvSpPr>
        <p:spPr>
          <a:xfrm>
            <a:off x="395416" y="861382"/>
            <a:ext cx="8353168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61" r:id="rId11"/>
    <p:sldLayoutId id="2147483668" r:id="rId12"/>
    <p:sldLayoutId id="2147483672" r:id="rId13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 cap="small" dirty="0" smtClean="0">
          <a:solidFill>
            <a:schemeClr val="accent6">
              <a:lumMod val="5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83B5F18-9223-4EA5-8186-9DCC7A37A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2174" y="3089856"/>
            <a:ext cx="7071826" cy="1557595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latin typeface="+mj-lt"/>
                <a:cs typeface="Arial" panose="020B0604020202020204" pitchFamily="34" charset="0"/>
              </a:rPr>
              <a:t>A Crash Course in Power Quality Issues and Monitoring</a:t>
            </a: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F1856DAA-34E2-A087-7D3E-7E31BBBE8AAA}"/>
              </a:ext>
            </a:extLst>
          </p:cNvPr>
          <p:cNvSpPr txBox="1">
            <a:spLocks/>
          </p:cNvSpPr>
          <p:nvPr/>
        </p:nvSpPr>
        <p:spPr>
          <a:xfrm>
            <a:off x="5203372" y="5290668"/>
            <a:ext cx="3244850" cy="27116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1600" i="1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Wednesday July 24</a:t>
            </a:r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CFB188C4-B21A-E042-5641-AC69049A2E0D}"/>
              </a:ext>
            </a:extLst>
          </p:cNvPr>
          <p:cNvSpPr txBox="1">
            <a:spLocks/>
          </p:cNvSpPr>
          <p:nvPr/>
        </p:nvSpPr>
        <p:spPr>
          <a:xfrm>
            <a:off x="5203372" y="5561829"/>
            <a:ext cx="3244850" cy="27116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10:30 AM - 12:00 PM</a:t>
            </a:r>
            <a:endParaRPr lang="en-US" dirty="0"/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D8339300-DF73-F376-F646-A9DE95AF233B}"/>
              </a:ext>
            </a:extLst>
          </p:cNvPr>
          <p:cNvSpPr txBox="1">
            <a:spLocks/>
          </p:cNvSpPr>
          <p:nvPr/>
        </p:nvSpPr>
        <p:spPr>
          <a:xfrm>
            <a:off x="5203372" y="5832990"/>
            <a:ext cx="3244850" cy="27116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Jeff Moore,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Instruments &amp; Technology</a:t>
            </a:r>
          </a:p>
        </p:txBody>
      </p:sp>
    </p:spTree>
    <p:extLst>
      <p:ext uri="{BB962C8B-B14F-4D97-AF65-F5344CB8AC3E}">
        <p14:creationId xmlns:p14="http://schemas.microsoft.com/office/powerpoint/2010/main" val="2339861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0"/>
            <a:ext cx="7208107" cy="988926"/>
          </a:xfrm>
        </p:spPr>
        <p:txBody>
          <a:bodyPr/>
          <a:lstStyle/>
          <a:p>
            <a:r>
              <a:rPr lang="en-US" dirty="0"/>
              <a:t>Harmonics Part Tres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Zero Sequence &amp; Triplen Harmonics</a:t>
            </a:r>
          </a:p>
          <a:p>
            <a:r>
              <a:rPr lang="en-US" dirty="0"/>
              <a:t>Caused by computers and electronic equipment</a:t>
            </a:r>
          </a:p>
          <a:p>
            <a:r>
              <a:rPr lang="en-US" dirty="0"/>
              <a:t>3rd, 9th, 15th, etc. (div. by 3) are important to commercial environments. </a:t>
            </a:r>
          </a:p>
          <a:p>
            <a:r>
              <a:rPr lang="en-US" dirty="0"/>
              <a:t>Triplen Harmonics cause a disruption in the balance of a 3-phase system and cause unusually high neutral current and   </a:t>
            </a:r>
          </a:p>
          <a:p>
            <a:r>
              <a:rPr lang="en-US" dirty="0"/>
              <a:t>causes overheating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67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723" y="3857"/>
            <a:ext cx="7208107" cy="988926"/>
          </a:xfrm>
        </p:spPr>
        <p:txBody>
          <a:bodyPr/>
          <a:lstStyle/>
          <a:p>
            <a:r>
              <a:rPr lang="en-US" dirty="0"/>
              <a:t>Harmonics Part Quatro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Harmonic THD or Total Harmonic Distortion</a:t>
            </a:r>
          </a:p>
          <a:p>
            <a:r>
              <a:rPr lang="en-US" dirty="0"/>
              <a:t>Caused by computers and electronic equipment</a:t>
            </a:r>
          </a:p>
          <a:p>
            <a:r>
              <a:rPr lang="en-US" dirty="0"/>
              <a:t>IEEE provides guidelines for acceptable harmonic current and voltage distortion levels.</a:t>
            </a:r>
          </a:p>
          <a:p>
            <a:r>
              <a:rPr lang="en-US" dirty="0"/>
              <a:t>IEEE Standard 519-1992 states that THD for critical motors should be less than 5% Voltage THD &amp; 20% Current THD </a:t>
            </a:r>
          </a:p>
          <a:p>
            <a:endParaRPr lang="en-US" dirty="0"/>
          </a:p>
          <a:p>
            <a:r>
              <a:rPr lang="en-US" dirty="0"/>
              <a:t>Triplen Harmonics cause a disruption in the balance of a 3-phase system and cause unusually high neutral current and   </a:t>
            </a:r>
          </a:p>
          <a:p>
            <a:r>
              <a:rPr lang="en-US" dirty="0"/>
              <a:t>causes overheating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8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136525"/>
            <a:ext cx="7208107" cy="988926"/>
          </a:xfrm>
        </p:spPr>
        <p:txBody>
          <a:bodyPr/>
          <a:lstStyle/>
          <a:p>
            <a:pPr algn="l"/>
            <a:r>
              <a:rPr lang="en-US" sz="3200" dirty="0"/>
              <a:t>Flicker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momentary or sustained fluctuation of Voltage that causes lighting to “Flicker”</a:t>
            </a:r>
          </a:p>
          <a:p>
            <a:endParaRPr lang="en-US" dirty="0"/>
          </a:p>
          <a:p>
            <a:r>
              <a:rPr lang="en-US" dirty="0"/>
              <a:t>Short Term Flicker(PST) is measured over 10 minutes</a:t>
            </a:r>
          </a:p>
          <a:p>
            <a:r>
              <a:rPr lang="en-US" dirty="0"/>
              <a:t>Long Term  Flicker(PLT) is measured over 2 hours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Can cause vision trouble, headaches, annoyance &amp; distraction</a:t>
            </a:r>
          </a:p>
          <a:p>
            <a:endParaRPr lang="en-US" dirty="0"/>
          </a:p>
          <a:p>
            <a:r>
              <a:rPr lang="en-US" dirty="0"/>
              <a:t>Mitigation focuses on reducing the amplitude of the voltage fluctuations 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03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27665"/>
            <a:ext cx="7208107" cy="988926"/>
          </a:xfrm>
        </p:spPr>
        <p:txBody>
          <a:bodyPr/>
          <a:lstStyle/>
          <a:p>
            <a:r>
              <a:rPr lang="en-US" dirty="0"/>
              <a:t>Transients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Sudden brief fluctuations of voltage or current lasting only milliseconds </a:t>
            </a:r>
          </a:p>
          <a:p>
            <a:endParaRPr lang="en-US" dirty="0"/>
          </a:p>
          <a:p>
            <a:r>
              <a:rPr lang="en-US" dirty="0"/>
              <a:t>Caused by lightning, switching operations or faults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Typically corrected by surge suppressors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42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065" y="5893"/>
            <a:ext cx="7208107" cy="988926"/>
          </a:xfrm>
        </p:spPr>
        <p:txBody>
          <a:bodyPr/>
          <a:lstStyle/>
          <a:p>
            <a:r>
              <a:rPr lang="en-US" dirty="0"/>
              <a:t>Grounding &amp; Bonding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Grounding is not a problem</a:t>
            </a:r>
          </a:p>
          <a:p>
            <a:endParaRPr lang="en-US" dirty="0"/>
          </a:p>
          <a:p>
            <a:r>
              <a:rPr lang="en-US" dirty="0"/>
              <a:t>Bonding is not a problem</a:t>
            </a:r>
          </a:p>
          <a:p>
            <a:endParaRPr lang="en-US" dirty="0"/>
          </a:p>
          <a:p>
            <a:r>
              <a:rPr lang="en-US" dirty="0"/>
              <a:t>Lack of Grounding and/or Bonding is a Huge Problem!!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Without proper Grounding &amp; Bonding Measurement Results will be suspect &amp; mitigation devices will not function properly	</a:t>
            </a:r>
          </a:p>
          <a:p>
            <a:endParaRPr lang="en-US" dirty="0"/>
          </a:p>
          <a:p>
            <a:r>
              <a:rPr lang="en-US" dirty="0"/>
              <a:t>Without proper Grounding &amp; Bonding Safety will also be compromised as protection devices will not function properly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71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723" y="3857"/>
            <a:ext cx="7208107" cy="98892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22" y="1253351"/>
            <a:ext cx="7886700" cy="4842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				</a:t>
            </a:r>
          </a:p>
          <a:p>
            <a:pPr marL="0" indent="0">
              <a:buNone/>
            </a:pPr>
            <a:r>
              <a:rPr lang="en-US" sz="9600" dirty="0"/>
              <a:t>		</a:t>
            </a:r>
            <a:r>
              <a:rPr lang="en-US" sz="15000" dirty="0"/>
              <a:t>	?’s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79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5893"/>
            <a:ext cx="7208107" cy="988926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Contact me anytime: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INSTRUMENTS &amp; TECHNOLOGY, INC</a:t>
            </a:r>
            <a:r>
              <a:rPr lang="en-US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   Jeff Moore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700 NORTH GLENMORE STREET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LOCKPORT, IL 60441   •    TEL; (815) 341-1978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       jeff@instrumentsandtechnology.com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5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AD4A-2ABB-4426-A1D3-15317009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  <a:cs typeface="Arial" panose="020B0604020202020204" pitchFamily="34" charset="0"/>
              </a:rPr>
              <a:t>What is “Power Quality”?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7552B-032F-4836-A6D5-1A5258BB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Quality refers to how well the Voltage, Frequency &amp; Waveform match the established specifications.</a:t>
            </a:r>
          </a:p>
          <a:p>
            <a:endParaRPr lang="en-US" dirty="0"/>
          </a:p>
          <a:p>
            <a:r>
              <a:rPr lang="en-US" dirty="0"/>
              <a:t>It can refer to compatibility load to the source.</a:t>
            </a:r>
          </a:p>
          <a:p>
            <a:endParaRPr lang="en-US" dirty="0"/>
          </a:p>
          <a:p>
            <a:r>
              <a:rPr lang="en-US" dirty="0"/>
              <a:t>It can also used to describe how the utility customer feels their needs are being met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B4E4-7CDB-47DC-A9DC-BE874D7E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B4347-6B9F-48C2-AF8B-BD54C46F7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AD4A-2ABB-4426-A1D3-15317009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  <a:cs typeface="Arial" panose="020B0604020202020204" pitchFamily="34" charset="0"/>
              </a:rPr>
              <a:t>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7552B-032F-4836-A6D5-1A5258BB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Poor Power Quality is expensive!</a:t>
            </a:r>
          </a:p>
          <a:p>
            <a:r>
              <a:rPr lang="en-US" dirty="0"/>
              <a:t>Damaged Equipment</a:t>
            </a:r>
          </a:p>
          <a:p>
            <a:r>
              <a:rPr lang="en-US" dirty="0"/>
              <a:t>Unplanned Downtime </a:t>
            </a:r>
          </a:p>
          <a:p>
            <a:r>
              <a:rPr lang="en-US" dirty="0"/>
              <a:t>Out of spec product</a:t>
            </a:r>
          </a:p>
          <a:p>
            <a:r>
              <a:rPr lang="en-US" dirty="0"/>
              <a:t>Danger to personnel (elevator, fires etc.) </a:t>
            </a:r>
          </a:p>
          <a:p>
            <a:r>
              <a:rPr lang="en-US" dirty="0"/>
              <a:t>Environmental Hazards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B4E4-7CDB-47DC-A9DC-BE874D7E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B4347-6B9F-48C2-AF8B-BD54C46F7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2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179" y="5893"/>
            <a:ext cx="7208107" cy="988926"/>
          </a:xfrm>
        </p:spPr>
        <p:txBody>
          <a:bodyPr/>
          <a:lstStyle/>
          <a:p>
            <a:r>
              <a:rPr lang="en-US" dirty="0"/>
              <a:t>Where does Poor PQ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Utility Transformer</a:t>
            </a:r>
          </a:p>
          <a:p>
            <a:pPr marL="457200" lvl="1" indent="0">
              <a:buNone/>
            </a:pPr>
            <a:r>
              <a:rPr lang="en-US" dirty="0"/>
              <a:t>You can start here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Wiring inside the customer’s house or building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We have all see wiring that is more reminiscent of a 	bird’s nest that professional, modern wiring.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Devices/Equipment inside the building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Variable speed drives, computers, high-tech loads, and 	other internal loads cause disturbances &amp; harmonics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4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065" y="73244"/>
            <a:ext cx="7208107" cy="988926"/>
          </a:xfrm>
        </p:spPr>
        <p:txBody>
          <a:bodyPr/>
          <a:lstStyle/>
          <a:p>
            <a:r>
              <a:rPr lang="en-US" dirty="0"/>
              <a:t>Key areas of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Sags</a:t>
            </a:r>
          </a:p>
          <a:p>
            <a:r>
              <a:rPr lang="en-US" dirty="0"/>
              <a:t>Swells</a:t>
            </a:r>
          </a:p>
          <a:p>
            <a:r>
              <a:rPr lang="en-US" dirty="0"/>
              <a:t>Harmonics</a:t>
            </a:r>
          </a:p>
          <a:p>
            <a:r>
              <a:rPr lang="en-US" dirty="0"/>
              <a:t>Flicker</a:t>
            </a:r>
          </a:p>
          <a:p>
            <a:r>
              <a:rPr lang="en-US" dirty="0"/>
              <a:t>Transients</a:t>
            </a:r>
          </a:p>
          <a:p>
            <a:r>
              <a:rPr lang="en-US" dirty="0"/>
              <a:t>Grounding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6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722" y="29700"/>
            <a:ext cx="7208107" cy="988926"/>
          </a:xfrm>
        </p:spPr>
        <p:txBody>
          <a:bodyPr/>
          <a:lstStyle/>
          <a:p>
            <a:r>
              <a:rPr lang="en-US" dirty="0"/>
              <a:t>Voltage Swells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a.k.a. Surges</a:t>
            </a:r>
          </a:p>
          <a:p>
            <a:endParaRPr lang="en-US" dirty="0"/>
          </a:p>
          <a:p>
            <a:r>
              <a:rPr lang="en-US" dirty="0"/>
              <a:t>A temporary increase in voltage which lasts several cycles(1/2 cycle to 1 minute duration)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Caused by sudden changes in load or when a fault is cleared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27665"/>
            <a:ext cx="7208107" cy="988926"/>
          </a:xfrm>
        </p:spPr>
        <p:txBody>
          <a:bodyPr/>
          <a:lstStyle/>
          <a:p>
            <a:r>
              <a:rPr lang="en-US" dirty="0"/>
              <a:t>Voltage Sags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temporary reduction in voltage.</a:t>
            </a:r>
          </a:p>
          <a:p>
            <a:endParaRPr lang="en-US" dirty="0"/>
          </a:p>
          <a:p>
            <a:r>
              <a:rPr lang="en-US" dirty="0"/>
              <a:t>Caused by an abrupt increase in load or a failure of utility equipment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2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49437"/>
            <a:ext cx="7208107" cy="988926"/>
          </a:xfrm>
        </p:spPr>
        <p:txBody>
          <a:bodyPr/>
          <a:lstStyle/>
          <a:p>
            <a:r>
              <a:rPr lang="en-US" dirty="0"/>
              <a:t>Harmonics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Harmonics are defined as Sinusoidal Voltages or Currents having frequencies that are integer multiples of the frequency (fundamental frequency = 60 Hz for NA) at which the supply system is designed to operate</a:t>
            </a:r>
          </a:p>
          <a:p>
            <a:endParaRPr lang="en-US" dirty="0"/>
          </a:p>
          <a:p>
            <a:r>
              <a:rPr lang="en-US" dirty="0"/>
              <a:t>Results in a distorted Waveform </a:t>
            </a:r>
          </a:p>
          <a:p>
            <a:endParaRPr lang="en-US" dirty="0"/>
          </a:p>
          <a:p>
            <a:r>
              <a:rPr lang="en-US" dirty="0"/>
              <a:t>Caused by VFD’s, Switching Power Supplies &amp; Damaged Equipment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6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5893"/>
            <a:ext cx="7208107" cy="988926"/>
          </a:xfrm>
        </p:spPr>
        <p:txBody>
          <a:bodyPr/>
          <a:lstStyle/>
          <a:p>
            <a:r>
              <a:rPr lang="en-US" dirty="0"/>
              <a:t>Harmonics Part Deux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Negative Sequence Harmonics</a:t>
            </a:r>
          </a:p>
          <a:p>
            <a:r>
              <a:rPr lang="en-US" dirty="0"/>
              <a:t>5th, 11th, 17th, etc. are important to industrial environments	</a:t>
            </a:r>
          </a:p>
          <a:p>
            <a:r>
              <a:rPr lang="en-US" dirty="0"/>
              <a:t>They are caused by electronically controlled motors. </a:t>
            </a:r>
          </a:p>
          <a:p>
            <a:r>
              <a:rPr lang="en-US" dirty="0"/>
              <a:t>Negative  sequence harmonics counteract electrical power systems. (They make motors run backwards). </a:t>
            </a:r>
          </a:p>
          <a:p>
            <a:r>
              <a:rPr lang="en-US" dirty="0"/>
              <a:t>These cause motor overheating and failure.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20172"/>
      </p:ext>
    </p:extLst>
  </p:cSld>
  <p:clrMapOvr>
    <a:masterClrMapping/>
  </p:clrMapOvr>
</p:sld>
</file>

<file path=ppt/theme/theme1.xml><?xml version="1.0" encoding="utf-8"?>
<a:theme xmlns:a="http://schemas.openxmlformats.org/drawingml/2006/main" name="TESCO Template">
  <a:themeElements>
    <a:clrScheme name="TESCO">
      <a:dk1>
        <a:srgbClr val="000000"/>
      </a:dk1>
      <a:lt1>
        <a:srgbClr val="D8D8D8"/>
      </a:lt1>
      <a:dk2>
        <a:srgbClr val="4C5055"/>
      </a:dk2>
      <a:lt2>
        <a:srgbClr val="FFFFFF"/>
      </a:lt2>
      <a:accent1>
        <a:srgbClr val="E10027"/>
      </a:accent1>
      <a:accent2>
        <a:srgbClr val="000000"/>
      </a:accent2>
      <a:accent3>
        <a:srgbClr val="A5A5A5"/>
      </a:accent3>
      <a:accent4>
        <a:srgbClr val="FF3758"/>
      </a:accent4>
      <a:accent5>
        <a:srgbClr val="8A0017"/>
      </a:accent5>
      <a:accent6>
        <a:srgbClr val="FFB3C0"/>
      </a:accent6>
      <a:hlink>
        <a:srgbClr val="3F3F3F"/>
      </a:hlink>
      <a:folHlink>
        <a:srgbClr val="D8D8D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TESCOOL Template 2024_FINAL</Template>
  <TotalTime>1558</TotalTime>
  <Words>735</Words>
  <Application>Microsoft Macintosh PowerPoint</Application>
  <PresentationFormat>On-screen Show (4:3)</PresentationFormat>
  <Paragraphs>139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Arial</vt:lpstr>
      <vt:lpstr>Calibri</vt:lpstr>
      <vt:lpstr>Times New Roman</vt:lpstr>
      <vt:lpstr>TESCO Template</vt:lpstr>
      <vt:lpstr>A Crash Course in Power Quality Issues and Monitoring</vt:lpstr>
      <vt:lpstr>What is “Power Quality”?</vt:lpstr>
      <vt:lpstr>Why is it important?</vt:lpstr>
      <vt:lpstr>Where does Poor PQ come from?</vt:lpstr>
      <vt:lpstr>Key areas of Focus</vt:lpstr>
      <vt:lpstr>Voltage Swells</vt:lpstr>
      <vt:lpstr>Voltage Sags</vt:lpstr>
      <vt:lpstr>Harmonics</vt:lpstr>
      <vt:lpstr>Harmonics Part Deux </vt:lpstr>
      <vt:lpstr>Harmonics Part Tres  </vt:lpstr>
      <vt:lpstr>Harmonics Part Quatro  </vt:lpstr>
      <vt:lpstr>Flicker</vt:lpstr>
      <vt:lpstr>Transients </vt:lpstr>
      <vt:lpstr>Grounding &amp; Bonding</vt:lpstr>
      <vt:lpstr>Questions?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Jedidiah Tamayo</dc:creator>
  <cp:lastModifiedBy>Sandy Garcia</cp:lastModifiedBy>
  <cp:revision>15</cp:revision>
  <dcterms:created xsi:type="dcterms:W3CDTF">2021-12-30T15:47:27Z</dcterms:created>
  <dcterms:modified xsi:type="dcterms:W3CDTF">2024-07-16T20:10:31Z</dcterms:modified>
</cp:coreProperties>
</file>