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8"/>
  </p:notesMasterIdLst>
  <p:sldIdLst>
    <p:sldId id="256" r:id="rId2"/>
    <p:sldId id="257" r:id="rId3"/>
    <p:sldId id="266" r:id="rId4"/>
    <p:sldId id="265" r:id="rId5"/>
    <p:sldId id="267" r:id="rId6"/>
    <p:sldId id="269" r:id="rId7"/>
    <p:sldId id="268" r:id="rId8"/>
    <p:sldId id="270" r:id="rId9"/>
    <p:sldId id="297" r:id="rId10"/>
    <p:sldId id="298" r:id="rId11"/>
    <p:sldId id="301" r:id="rId12"/>
    <p:sldId id="272" r:id="rId13"/>
    <p:sldId id="273" r:id="rId14"/>
    <p:sldId id="274" r:id="rId15"/>
    <p:sldId id="302" r:id="rId16"/>
    <p:sldId id="300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32" autoAdjust="0"/>
    <p:restoredTop sz="94694" autoAdjust="0"/>
  </p:normalViewPr>
  <p:slideViewPr>
    <p:cSldViewPr snapToGrid="0">
      <p:cViewPr varScale="1">
        <p:scale>
          <a:sx n="117" d="100"/>
          <a:sy n="117" d="100"/>
        </p:scale>
        <p:origin x="2016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35D57F-F683-4E3F-BE97-7564C6EB85D2}" type="datetimeFigureOut">
              <a:rPr lang="en-US" smtClean="0"/>
              <a:t>7/16/24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8294E9-629F-4050-8653-F013BB502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877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8294E9-629F-4050-8653-F013BB50239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026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8294E9-629F-4050-8653-F013BB50239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399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building with a tower&#10;&#10;Description automatically generated">
            <a:extLst>
              <a:ext uri="{FF2B5EF4-FFF2-40B4-BE49-F238E27FC236}">
                <a16:creationId xmlns:a16="http://schemas.microsoft.com/office/drawing/2014/main" id="{F77047B3-F3DD-E46C-8FBD-2018A2CC3A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3253" y="0"/>
            <a:ext cx="2335427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2174" y="1952367"/>
            <a:ext cx="7071826" cy="1557595"/>
          </a:xfrm>
        </p:spPr>
        <p:txBody>
          <a:bodyPr anchor="b">
            <a:normAutofit/>
          </a:bodyPr>
          <a:lstStyle>
            <a:lvl1pPr algn="ctr">
              <a:defRPr lang="en-US" sz="7200" b="1" kern="1200" dirty="0" smtClean="0">
                <a:solidFill>
                  <a:srgbClr val="E41937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174" y="3509965"/>
            <a:ext cx="7071826" cy="674859"/>
          </a:xfrm>
        </p:spPr>
        <p:txBody>
          <a:bodyPr>
            <a:noAutofit/>
          </a:bodyPr>
          <a:lstStyle>
            <a:lvl1pPr marL="0" indent="0" algn="ctr">
              <a:buNone/>
              <a:defRPr lang="en-US" sz="5400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0EE48A7-EDD1-9928-3AF4-97BF1B7DBE5B}"/>
              </a:ext>
            </a:extLst>
          </p:cNvPr>
          <p:cNvSpPr/>
          <p:nvPr/>
        </p:nvSpPr>
        <p:spPr>
          <a:xfrm>
            <a:off x="2072175" y="762002"/>
            <a:ext cx="6690826" cy="3803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5" name="Picture 4" descr="A red and black logo&#10;&#10;Description automatically generated">
            <a:extLst>
              <a:ext uri="{FF2B5EF4-FFF2-40B4-BE49-F238E27FC236}">
                <a16:creationId xmlns:a16="http://schemas.microsoft.com/office/drawing/2014/main" id="{6E3EB278-4700-7289-F26D-5F94CB1F9E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228600"/>
            <a:ext cx="2329391" cy="1421018"/>
          </a:xfrm>
          <a:prstGeom prst="rect">
            <a:avLst/>
          </a:prstGeom>
        </p:spPr>
      </p:pic>
      <p:pic>
        <p:nvPicPr>
          <p:cNvPr id="10" name="Picture 9" descr="A black and red calendar with red letters and numbers&#10;&#10;Description automatically generated">
            <a:extLst>
              <a:ext uri="{FF2B5EF4-FFF2-40B4-BE49-F238E27FC236}">
                <a16:creationId xmlns:a16="http://schemas.microsoft.com/office/drawing/2014/main" id="{52AED08C-E35F-8F19-EEFB-C49F495FB8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907" y="5353985"/>
            <a:ext cx="3055647" cy="1172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4731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B86F4-63E7-4383-9532-DCF232787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6951" y="136524"/>
            <a:ext cx="7146325" cy="69956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E3CDAD9-5B2A-457C-8529-7105255CD5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8650" y="6336618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FDEDE86-11F3-430D-A22E-FE21C4BA7C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0354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2160" userDrawn="1">
          <p15:clr>
            <a:srgbClr val="FBAE40"/>
          </p15:clr>
        </p15:guide>
        <p15:guide id="4" pos="288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198" y="1952367"/>
            <a:ext cx="6858001" cy="1557595"/>
          </a:xfrm>
        </p:spPr>
        <p:txBody>
          <a:bodyPr anchor="b">
            <a:normAutofit/>
          </a:bodyPr>
          <a:lstStyle>
            <a:lvl1pPr algn="ctr">
              <a:defRPr lang="en-US" sz="7200" b="1" kern="1200" dirty="0" smtClean="0">
                <a:solidFill>
                  <a:srgbClr val="E41937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3509963"/>
            <a:ext cx="6858000" cy="674859"/>
          </a:xfrm>
        </p:spPr>
        <p:txBody>
          <a:bodyPr>
            <a:noAutofit/>
          </a:bodyPr>
          <a:lstStyle>
            <a:lvl1pPr marL="0" indent="0" algn="ctr">
              <a:buNone/>
              <a:defRPr lang="en-US" sz="5400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pic>
        <p:nvPicPr>
          <p:cNvPr id="10" name="Picture 4">
            <a:extLst>
              <a:ext uri="{FF2B5EF4-FFF2-40B4-BE49-F238E27FC236}">
                <a16:creationId xmlns:a16="http://schemas.microsoft.com/office/drawing/2014/main" id="{946B9CE6-210F-43EF-BD53-298BF011833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912"/>
            <a:ext cx="1504950" cy="673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D0A6E45-0B79-45FF-B842-D196CFAE6A6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91113" y="5401933"/>
            <a:ext cx="3244850" cy="271161"/>
          </a:xfrm>
          <a:noFill/>
        </p:spPr>
        <p:txBody>
          <a:bodyPr/>
          <a:lstStyle>
            <a:lvl1pPr marL="0" indent="0" algn="r" rtl="0" eaLnBrk="1" fontAlgn="base" hangingPunct="1">
              <a:spcBef>
                <a:spcPct val="0"/>
              </a:spcBef>
              <a:spcAft>
                <a:spcPct val="0"/>
              </a:spcAft>
              <a:buNone/>
              <a:defRPr lang="en-US" sz="1600" i="1" kern="12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lang="en-US" sz="1600" kern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21" name="Text Placeholder 15">
            <a:extLst>
              <a:ext uri="{FF2B5EF4-FFF2-40B4-BE49-F238E27FC236}">
                <a16:creationId xmlns:a16="http://schemas.microsoft.com/office/drawing/2014/main" id="{319FC007-A6F3-4F7B-9CAE-F01BBE73F30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091113" y="5673094"/>
            <a:ext cx="3244850" cy="271161"/>
          </a:xfrm>
          <a:noFill/>
        </p:spPr>
        <p:txBody>
          <a:bodyPr/>
          <a:lstStyle>
            <a:lvl1pPr marL="0" indent="0" algn="r" rtl="0" eaLnBrk="1" fontAlgn="base" hangingPunct="1">
              <a:spcBef>
                <a:spcPct val="0"/>
              </a:spcBef>
              <a:spcAft>
                <a:spcPct val="0"/>
              </a:spcAft>
              <a:buNone/>
              <a:defRPr lang="en-US" sz="1600" i="0" kern="1200" dirty="0" smtClean="0">
                <a:solidFill>
                  <a:schemeClr val="bg2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lang="en-US" sz="1600" kern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Time</a:t>
            </a:r>
          </a:p>
        </p:txBody>
      </p:sp>
      <p:sp>
        <p:nvSpPr>
          <p:cNvPr id="23" name="Text Placeholder 15">
            <a:extLst>
              <a:ext uri="{FF2B5EF4-FFF2-40B4-BE49-F238E27FC236}">
                <a16:creationId xmlns:a16="http://schemas.microsoft.com/office/drawing/2014/main" id="{B138B86E-3693-45AE-8B99-88B71C974B9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091113" y="5944255"/>
            <a:ext cx="3244850" cy="271161"/>
          </a:xfrm>
          <a:noFill/>
        </p:spPr>
        <p:txBody>
          <a:bodyPr/>
          <a:lstStyle>
            <a:lvl1pPr marL="0" indent="0" algn="r" rtl="0" eaLnBrk="1" fontAlgn="base" hangingPunct="1">
              <a:spcBef>
                <a:spcPct val="0"/>
              </a:spcBef>
              <a:spcAft>
                <a:spcPct val="0"/>
              </a:spcAft>
              <a:buNone/>
              <a:defRPr lang="en-US" sz="1600" i="0" kern="1200" dirty="0" smtClean="0">
                <a:solidFill>
                  <a:schemeClr val="bg2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lang="en-US" sz="1600" kern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Presented by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0EE48A7-EDD1-9928-3AF4-97BF1B7DBE5B}"/>
              </a:ext>
            </a:extLst>
          </p:cNvPr>
          <p:cNvSpPr/>
          <p:nvPr userDrawn="1"/>
        </p:nvSpPr>
        <p:spPr>
          <a:xfrm>
            <a:off x="1504950" y="762000"/>
            <a:ext cx="7258050" cy="3803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red and black logo&#10;&#10;Description automatically generated with low confidence">
            <a:extLst>
              <a:ext uri="{FF2B5EF4-FFF2-40B4-BE49-F238E27FC236}">
                <a16:creationId xmlns:a16="http://schemas.microsoft.com/office/drawing/2014/main" id="{FC1C85E9-C782-FC86-976E-51CA91B543E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259191"/>
            <a:ext cx="2327325" cy="1422015"/>
          </a:xfrm>
          <a:prstGeom prst="rect">
            <a:avLst/>
          </a:prstGeom>
        </p:spPr>
      </p:pic>
      <p:pic>
        <p:nvPicPr>
          <p:cNvPr id="5" name="Picture 4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93D1D836-9F1C-C58C-40FF-697304F49FF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4950" y="5444522"/>
            <a:ext cx="2795649" cy="814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673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C6C3806-062B-428D-9C60-7F07794F33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8650" y="6336616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tescometering.com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B4219FE-B80A-4E50-8CB4-E3E85F3FFF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9F983AF-02B5-494E-9FCE-53D8F53A4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92876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4D764A5D-28CB-4BF8-80DC-96083F2AEB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916194"/>
            <a:ext cx="2949178" cy="295279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183088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B86F4-63E7-4383-9532-DCF232787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6950" y="136524"/>
            <a:ext cx="7146325" cy="69956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E3CDAD9-5B2A-457C-8529-7105255CD5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8650" y="6336616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tescometering.com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FDEDE86-11F3-430D-A22E-FE21C4BA7C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5433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6952" y="136525"/>
            <a:ext cx="7208107" cy="679832"/>
          </a:xfrm>
        </p:spPr>
        <p:txBody>
          <a:bodyPr>
            <a:no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09817"/>
            <a:ext cx="7886700" cy="48424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1B4E3D2-6523-4F84-A951-C6829D40F3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8650" y="6336618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F2C09E2-0F6A-4950-80B1-3784761379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2655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2160" userDrawn="1">
          <p15:clr>
            <a:srgbClr val="FBAE40"/>
          </p15:clr>
        </p15:guide>
        <p15:guide id="4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2174" y="570261"/>
            <a:ext cx="7069034" cy="3442130"/>
          </a:xfrm>
        </p:spPr>
        <p:txBody>
          <a:bodyPr anchor="b">
            <a:noAutofit/>
          </a:bodyPr>
          <a:lstStyle>
            <a:lvl1pPr>
              <a:defRPr sz="66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6609" y="4566676"/>
            <a:ext cx="632397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85CCE1F-5BFE-436E-A352-A0224124D7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42018" y="6356352"/>
            <a:ext cx="29707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A8CE0CA-7507-423A-8995-E96F69FD8A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78CC3A4-B862-EF21-7892-19E165FA85F9}"/>
              </a:ext>
            </a:extLst>
          </p:cNvPr>
          <p:cNvSpPr/>
          <p:nvPr/>
        </p:nvSpPr>
        <p:spPr>
          <a:xfrm>
            <a:off x="1504951" y="723016"/>
            <a:ext cx="7468929" cy="36512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6" name="Picture 5" descr="A building with a tower&#10;&#10;Description automatically generated">
            <a:extLst>
              <a:ext uri="{FF2B5EF4-FFF2-40B4-BE49-F238E27FC236}">
                <a16:creationId xmlns:a16="http://schemas.microsoft.com/office/drawing/2014/main" id="{5BFA177E-4D12-6311-2BA3-00768C94FD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3253" y="0"/>
            <a:ext cx="2335427" cy="6858000"/>
          </a:xfrm>
          <a:prstGeom prst="rect">
            <a:avLst/>
          </a:prstGeom>
        </p:spPr>
      </p:pic>
      <p:pic>
        <p:nvPicPr>
          <p:cNvPr id="9" name="Picture 8" descr="A red and black logo&#10;&#10;Description automatically generated">
            <a:extLst>
              <a:ext uri="{FF2B5EF4-FFF2-40B4-BE49-F238E27FC236}">
                <a16:creationId xmlns:a16="http://schemas.microsoft.com/office/drawing/2014/main" id="{12952CE3-364E-1AF8-155D-3DAF073B6B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228600"/>
            <a:ext cx="2329391" cy="1421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3426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2160" userDrawn="1">
          <p15:clr>
            <a:srgbClr val="FBAE40"/>
          </p15:clr>
        </p15:guide>
        <p15:guide id="4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25D47C2-4CDB-41A5-B70C-43A0977D9A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8650" y="6336618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4071A1D-1215-4B6C-B056-EB737D2A86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2192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2160" userDrawn="1">
          <p15:clr>
            <a:srgbClr val="FBAE40"/>
          </p15:clr>
        </p15:guide>
        <p15:guide id="4" pos="28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7592" y="329991"/>
            <a:ext cx="7146323" cy="5186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84CC7AF6-FE01-498E-8EC4-10C598268D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28650" y="6336618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3613EE7B-FBE8-4FED-A3B3-2D98DB6996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69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2160" userDrawn="1">
          <p15:clr>
            <a:srgbClr val="FBAE40"/>
          </p15:clr>
        </p15:guide>
        <p15:guide id="4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6951" y="136526"/>
            <a:ext cx="7221289" cy="81082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8343AB8-FDC8-4BDD-9F5D-8F5008EE59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8650" y="6336618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7B76846-C3D9-46DA-9875-A8C9D81A3F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5613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2160" userDrawn="1">
          <p15:clr>
            <a:srgbClr val="FBAE40"/>
          </p15:clr>
        </p15:guide>
        <p15:guide id="4" pos="288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3E242F-D047-40E0-904E-9D2C58699B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8650" y="6336618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C95787-535C-450B-88E4-80BB5E6957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6510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2160" userDrawn="1">
          <p15:clr>
            <a:srgbClr val="FBAE40"/>
          </p15:clr>
        </p15:guide>
        <p15:guide id="4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C6C3806-062B-428D-9C60-7F07794F33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8650" y="6336618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B4219FE-B80A-4E50-8CB4-E3E85F3FFF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9F983AF-02B5-494E-9FCE-53D8F53A4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92876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4D764A5D-28CB-4BF8-80DC-96083F2AEB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916196"/>
            <a:ext cx="2949178" cy="295279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81839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2160" userDrawn="1">
          <p15:clr>
            <a:srgbClr val="FBAE40"/>
          </p15:clr>
        </p15:guide>
        <p15:guide id="4" pos="288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92876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916196"/>
            <a:ext cx="2949178" cy="295279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8DF29A6-E9EC-4586-AC5E-CF2B1E7820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8650" y="6336618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.tescometering.com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B9AED3D-4FCF-4D9B-A060-41F491F787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9988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2160" userDrawn="1">
          <p15:clr>
            <a:srgbClr val="FBAE40"/>
          </p15:clr>
        </p15:guide>
        <p15:guide id="4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8872" y="99580"/>
            <a:ext cx="7759711" cy="934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186249"/>
            <a:ext cx="7886700" cy="4990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36618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.tescometering.com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6C796F7-BF61-443C-9DF2-0CFC9EBAAC23}"/>
              </a:ext>
            </a:extLst>
          </p:cNvPr>
          <p:cNvSpPr/>
          <p:nvPr/>
        </p:nvSpPr>
        <p:spPr>
          <a:xfrm>
            <a:off x="395417" y="861383"/>
            <a:ext cx="8353168" cy="45719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7" name="Picture 6" descr="A red and black logo&#10;&#10;Description automatically generated">
            <a:extLst>
              <a:ext uri="{FF2B5EF4-FFF2-40B4-BE49-F238E27FC236}">
                <a16:creationId xmlns:a16="http://schemas.microsoft.com/office/drawing/2014/main" id="{AE2CF0B3-A287-11F2-1C2C-62AAA79364CC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04" y="145687"/>
            <a:ext cx="1135196" cy="69251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E60329C-6FD0-51D6-B312-153EA85EABD1}"/>
              </a:ext>
            </a:extLst>
          </p:cNvPr>
          <p:cNvSpPr/>
          <p:nvPr userDrawn="1"/>
        </p:nvSpPr>
        <p:spPr>
          <a:xfrm>
            <a:off x="395416" y="861382"/>
            <a:ext cx="8353168" cy="45719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769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61" r:id="rId11"/>
    <p:sldLayoutId id="2147483668" r:id="rId12"/>
    <p:sldLayoutId id="2147483672" r:id="rId13"/>
  </p:sldLayoutIdLst>
  <p:hf hd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lang="en-US" sz="3600" kern="1200" cap="small" dirty="0" smtClean="0">
          <a:solidFill>
            <a:schemeClr val="accent6">
              <a:lumMod val="50000"/>
            </a:schemeClr>
          </a:solidFill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latin typeface="Calibri" panose="020F0502020204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2160" userDrawn="1">
          <p15:clr>
            <a:srgbClr val="F26B43"/>
          </p15:clr>
        </p15:guide>
        <p15:guide id="4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83B5F18-9223-4EA5-8186-9DCC7A37AA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72174" y="3089856"/>
            <a:ext cx="7071826" cy="1557595"/>
          </a:xfrm>
        </p:spPr>
        <p:txBody>
          <a:bodyPr>
            <a:normAutofit fontScale="90000"/>
          </a:bodyPr>
          <a:lstStyle/>
          <a:p>
            <a:r>
              <a:rPr lang="en-US" sz="6600" dirty="0">
                <a:latin typeface="+mj-lt"/>
                <a:cs typeface="Arial" panose="020B0604020202020204" pitchFamily="34" charset="0"/>
              </a:rPr>
              <a:t>A Crash Course in Power Quality Issues and Monitoring</a:t>
            </a:r>
          </a:p>
        </p:txBody>
      </p:sp>
      <p:sp>
        <p:nvSpPr>
          <p:cNvPr id="2" name="Text Placeholder 15">
            <a:extLst>
              <a:ext uri="{FF2B5EF4-FFF2-40B4-BE49-F238E27FC236}">
                <a16:creationId xmlns:a16="http://schemas.microsoft.com/office/drawing/2014/main" id="{F1856DAA-34E2-A087-7D3E-7E31BBBE8AAA}"/>
              </a:ext>
            </a:extLst>
          </p:cNvPr>
          <p:cNvSpPr txBox="1">
            <a:spLocks/>
          </p:cNvSpPr>
          <p:nvPr/>
        </p:nvSpPr>
        <p:spPr>
          <a:xfrm>
            <a:off x="5203372" y="5290668"/>
            <a:ext cx="3244850" cy="271161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 algn="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lang="en-US" sz="1600" i="1" kern="12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lang="en-US" sz="1600" kern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Wednesday July 24</a:t>
            </a:r>
          </a:p>
        </p:txBody>
      </p:sp>
      <p:sp>
        <p:nvSpPr>
          <p:cNvPr id="3" name="Text Placeholder 15">
            <a:extLst>
              <a:ext uri="{FF2B5EF4-FFF2-40B4-BE49-F238E27FC236}">
                <a16:creationId xmlns:a16="http://schemas.microsoft.com/office/drawing/2014/main" id="{CFB188C4-B21A-E042-5641-AC69049A2E0D}"/>
              </a:ext>
            </a:extLst>
          </p:cNvPr>
          <p:cNvSpPr txBox="1">
            <a:spLocks/>
          </p:cNvSpPr>
          <p:nvPr/>
        </p:nvSpPr>
        <p:spPr>
          <a:xfrm>
            <a:off x="5203372" y="5561829"/>
            <a:ext cx="3244850" cy="271161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 algn="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lang="en-US" sz="1600" i="0" kern="1200" dirty="0" smtClean="0">
                <a:solidFill>
                  <a:schemeClr val="bg2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lang="en-US" sz="1600" kern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10:30 AM - 12:00 PM</a:t>
            </a:r>
            <a:endParaRPr lang="en-US" dirty="0"/>
          </a:p>
        </p:txBody>
      </p:sp>
      <p:sp>
        <p:nvSpPr>
          <p:cNvPr id="4" name="Text Placeholder 15">
            <a:extLst>
              <a:ext uri="{FF2B5EF4-FFF2-40B4-BE49-F238E27FC236}">
                <a16:creationId xmlns:a16="http://schemas.microsoft.com/office/drawing/2014/main" id="{D8339300-DF73-F376-F646-A9DE95AF233B}"/>
              </a:ext>
            </a:extLst>
          </p:cNvPr>
          <p:cNvSpPr txBox="1">
            <a:spLocks/>
          </p:cNvSpPr>
          <p:nvPr/>
        </p:nvSpPr>
        <p:spPr>
          <a:xfrm>
            <a:off x="5203372" y="5832990"/>
            <a:ext cx="3244850" cy="271161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 algn="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lang="en-US" sz="1600" i="0" kern="1200" dirty="0" smtClean="0">
                <a:solidFill>
                  <a:schemeClr val="bg2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lang="en-US" sz="1600" kern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Jeff Moore,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Instruments &amp; Technology</a:t>
            </a:r>
          </a:p>
        </p:txBody>
      </p:sp>
    </p:spTree>
    <p:extLst>
      <p:ext uri="{BB962C8B-B14F-4D97-AF65-F5344CB8AC3E}">
        <p14:creationId xmlns:p14="http://schemas.microsoft.com/office/powerpoint/2010/main" val="23398614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6DFF0-96EC-5B04-0CD4-2C2F126A9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6951" y="0"/>
            <a:ext cx="7208107" cy="988926"/>
          </a:xfrm>
        </p:spPr>
        <p:txBody>
          <a:bodyPr/>
          <a:lstStyle/>
          <a:p>
            <a:r>
              <a:rPr lang="en-US" dirty="0"/>
              <a:t>Harmonics Part Tres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AF06-DD5C-F1F9-C79F-2DA402790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Zero Sequence &amp; Triplen Harmonics</a:t>
            </a:r>
          </a:p>
          <a:p>
            <a:r>
              <a:rPr lang="en-US" dirty="0"/>
              <a:t>Caused by computers and electronic equipment</a:t>
            </a:r>
          </a:p>
          <a:p>
            <a:r>
              <a:rPr lang="en-US" dirty="0"/>
              <a:t>3rd, 9th, 15th, etc. (div. by 3) are important to commercial environments. </a:t>
            </a:r>
          </a:p>
          <a:p>
            <a:r>
              <a:rPr lang="en-US" dirty="0"/>
              <a:t>Triplen Harmonics cause a disruption in the balance of a 3-phase system and cause unusually high neutral current and   </a:t>
            </a:r>
          </a:p>
          <a:p>
            <a:r>
              <a:rPr lang="en-US" dirty="0"/>
              <a:t>causes overheating	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C37AE8-1C0A-EF69-2867-6EAAF22B4B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D42300-C272-687F-0219-8EB151F5C5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267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6DFF0-96EC-5B04-0CD4-2C2F126A9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8723" y="3857"/>
            <a:ext cx="7208107" cy="988926"/>
          </a:xfrm>
        </p:spPr>
        <p:txBody>
          <a:bodyPr/>
          <a:lstStyle/>
          <a:p>
            <a:r>
              <a:rPr lang="en-US" dirty="0"/>
              <a:t>Harmonics Part Quatro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AF06-DD5C-F1F9-C79F-2DA402790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Harmonic THD or Total Harmonic Distortion</a:t>
            </a:r>
          </a:p>
          <a:p>
            <a:r>
              <a:rPr lang="en-US" dirty="0"/>
              <a:t>Caused by computers and electronic equipment</a:t>
            </a:r>
          </a:p>
          <a:p>
            <a:r>
              <a:rPr lang="en-US" dirty="0"/>
              <a:t>IEEE provides guidelines for acceptable harmonic current and voltage distortion levels.</a:t>
            </a:r>
          </a:p>
          <a:p>
            <a:r>
              <a:rPr lang="en-US" dirty="0"/>
              <a:t>IEEE Standard 519-1992 states that THD for critical motors should be less than 5% Voltage THD &amp; 20% Current THD </a:t>
            </a:r>
          </a:p>
          <a:p>
            <a:endParaRPr lang="en-US" dirty="0"/>
          </a:p>
          <a:p>
            <a:r>
              <a:rPr lang="en-US" dirty="0"/>
              <a:t>Triplen Harmonics cause a disruption in the balance of a 3-phase system and cause unusually high neutral current and   </a:t>
            </a:r>
          </a:p>
          <a:p>
            <a:r>
              <a:rPr lang="en-US" dirty="0"/>
              <a:t>causes overheating	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C37AE8-1C0A-EF69-2867-6EAAF22B4B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D42300-C272-687F-0219-8EB151F5C5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389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6DFF0-96EC-5B04-0CD4-2C2F126A9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6951" y="136525"/>
            <a:ext cx="7208107" cy="988926"/>
          </a:xfrm>
        </p:spPr>
        <p:txBody>
          <a:bodyPr/>
          <a:lstStyle/>
          <a:p>
            <a:pPr algn="l"/>
            <a:r>
              <a:rPr lang="en-US" sz="3200" dirty="0"/>
              <a:t>Flicker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AF06-DD5C-F1F9-C79F-2DA402790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momentary or sustained fluctuation of Voltage that causes lighting to “Flicker”</a:t>
            </a:r>
          </a:p>
          <a:p>
            <a:endParaRPr lang="en-US" dirty="0"/>
          </a:p>
          <a:p>
            <a:r>
              <a:rPr lang="en-US" dirty="0"/>
              <a:t>Short Term Flicker(PST) is measured over 10 minutes</a:t>
            </a:r>
          </a:p>
          <a:p>
            <a:r>
              <a:rPr lang="en-US" dirty="0"/>
              <a:t>Long Term  Flicker(PLT) is measured over 2 hours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r>
              <a:rPr lang="en-US" dirty="0"/>
              <a:t>Can cause vision trouble, headaches, annoyance &amp; distraction</a:t>
            </a:r>
          </a:p>
          <a:p>
            <a:endParaRPr lang="en-US" dirty="0"/>
          </a:p>
          <a:p>
            <a:r>
              <a:rPr lang="en-US" dirty="0"/>
              <a:t>Mitigation focuses on reducing the amplitude of the voltage fluctuations 	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C37AE8-1C0A-EF69-2867-6EAAF22B4B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D42300-C272-687F-0219-8EB151F5C5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3033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6DFF0-96EC-5B04-0CD4-2C2F126A9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6951" y="27665"/>
            <a:ext cx="7208107" cy="988926"/>
          </a:xfrm>
        </p:spPr>
        <p:txBody>
          <a:bodyPr/>
          <a:lstStyle/>
          <a:p>
            <a:r>
              <a:rPr lang="en-US" dirty="0"/>
              <a:t>Transients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AF06-DD5C-F1F9-C79F-2DA402790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Sudden brief fluctuations of voltage or current lasting only milliseconds </a:t>
            </a:r>
          </a:p>
          <a:p>
            <a:endParaRPr lang="en-US" dirty="0"/>
          </a:p>
          <a:p>
            <a:r>
              <a:rPr lang="en-US" dirty="0"/>
              <a:t>Caused by lightning, switching operations or faults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r>
              <a:rPr lang="en-US" dirty="0"/>
              <a:t>Typically corrected by surge suppressors	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C37AE8-1C0A-EF69-2867-6EAAF22B4B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D42300-C272-687F-0219-8EB151F5C5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4420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6DFF0-96EC-5B04-0CD4-2C2F126A9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6065" y="5893"/>
            <a:ext cx="7208107" cy="988926"/>
          </a:xfrm>
        </p:spPr>
        <p:txBody>
          <a:bodyPr/>
          <a:lstStyle/>
          <a:p>
            <a:r>
              <a:rPr lang="en-US" dirty="0"/>
              <a:t>Grounding &amp; Bonding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AF06-DD5C-F1F9-C79F-2DA402790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Grounding is not a problem</a:t>
            </a:r>
          </a:p>
          <a:p>
            <a:endParaRPr lang="en-US" dirty="0"/>
          </a:p>
          <a:p>
            <a:r>
              <a:rPr lang="en-US" dirty="0"/>
              <a:t>Bonding is not a problem</a:t>
            </a:r>
          </a:p>
          <a:p>
            <a:endParaRPr lang="en-US" dirty="0"/>
          </a:p>
          <a:p>
            <a:r>
              <a:rPr lang="en-US" dirty="0"/>
              <a:t>Lack of Grounding and/or Bonding is a Huge Problem!!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r>
              <a:rPr lang="en-US" dirty="0"/>
              <a:t>Without proper Grounding &amp; Bonding Measurement Results will be suspect &amp; mitigation devices will not function properly	</a:t>
            </a:r>
          </a:p>
          <a:p>
            <a:endParaRPr lang="en-US" dirty="0"/>
          </a:p>
          <a:p>
            <a:r>
              <a:rPr lang="en-US" dirty="0"/>
              <a:t>Without proper Grounding &amp; Bonding Safety will also be compromised as protection devices will not function properly	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C37AE8-1C0A-EF69-2867-6EAAF22B4B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D42300-C272-687F-0219-8EB151F5C5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6717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6DFF0-96EC-5B04-0CD4-2C2F126A9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8723" y="3857"/>
            <a:ext cx="7208107" cy="988926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AF06-DD5C-F1F9-C79F-2DA402790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622" y="1253351"/>
            <a:ext cx="7886700" cy="48424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9600" dirty="0"/>
              <a:t>				</a:t>
            </a:r>
          </a:p>
          <a:p>
            <a:pPr marL="0" indent="0">
              <a:buNone/>
            </a:pPr>
            <a:r>
              <a:rPr lang="en-US" sz="9600" dirty="0"/>
              <a:t>		</a:t>
            </a:r>
            <a:r>
              <a:rPr lang="en-US" sz="15000" dirty="0"/>
              <a:t>	?’s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C37AE8-1C0A-EF69-2867-6EAAF22B4B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D42300-C272-687F-0219-8EB151F5C5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6791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6DFF0-96EC-5B04-0CD4-2C2F126A9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6951" y="5893"/>
            <a:ext cx="7208107" cy="988926"/>
          </a:xfrm>
        </p:spPr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AF06-DD5C-F1F9-C79F-2DA402790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Contact me anytime: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INSTRUMENTS &amp; TECHNOLOGY, INC</a:t>
            </a:r>
            <a:r>
              <a:rPr lang="en-US" sz="6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   Jeff Moore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700 NORTH GLENMORE STREET  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LOCKPORT, IL 60441   •    TEL; (815) 341-1978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       jeff@instrumentsandtechnology.com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C37AE8-1C0A-EF69-2867-6EAAF22B4B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D42300-C272-687F-0219-8EB151F5C5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958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7AD4A-2ABB-4426-A1D3-153170091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  <a:cs typeface="Arial" panose="020B0604020202020204" pitchFamily="34" charset="0"/>
              </a:rPr>
              <a:t>What is “Power Quality”?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7552B-032F-4836-A6D5-1A5258BB2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Power Quality refers to how well the Voltage, Frequency &amp; Waveform match the established specifications.</a:t>
            </a:r>
          </a:p>
          <a:p>
            <a:endParaRPr lang="en-US" dirty="0"/>
          </a:p>
          <a:p>
            <a:r>
              <a:rPr lang="en-US" dirty="0"/>
              <a:t>It can refer to compatibility load to the source.</a:t>
            </a:r>
          </a:p>
          <a:p>
            <a:endParaRPr lang="en-US" dirty="0"/>
          </a:p>
          <a:p>
            <a:r>
              <a:rPr lang="en-US" dirty="0"/>
              <a:t>It can also used to describe how the utility customer feels their needs are being met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72B4E4-7CDB-47DC-A9DC-BE874D7E1D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tescometering.com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7B4347-6B9F-48C2-AF8B-BD54C46F75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747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7AD4A-2ABB-4426-A1D3-153170091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  <a:cs typeface="Arial" panose="020B0604020202020204" pitchFamily="34" charset="0"/>
              </a:rPr>
              <a:t>Why is it important?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7552B-032F-4836-A6D5-1A5258BB2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dirty="0">
                <a:solidFill>
                  <a:srgbClr val="C00000"/>
                </a:solidFill>
              </a:rPr>
              <a:t>Poor Power Quality is expensive!</a:t>
            </a:r>
          </a:p>
          <a:p>
            <a:r>
              <a:rPr lang="en-US" dirty="0"/>
              <a:t>Damaged Equipment</a:t>
            </a:r>
          </a:p>
          <a:p>
            <a:r>
              <a:rPr lang="en-US" dirty="0"/>
              <a:t>Unplanned Downtime </a:t>
            </a:r>
          </a:p>
          <a:p>
            <a:r>
              <a:rPr lang="en-US" dirty="0"/>
              <a:t>Out of spec product</a:t>
            </a:r>
          </a:p>
          <a:p>
            <a:r>
              <a:rPr lang="en-US" dirty="0"/>
              <a:t>Danger to personnel (elevator, fires etc.) </a:t>
            </a:r>
          </a:p>
          <a:p>
            <a:r>
              <a:rPr lang="en-US" dirty="0"/>
              <a:t>Environmental Hazards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72B4E4-7CDB-47DC-A9DC-BE874D7E1D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tescometering.com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7B4347-6B9F-48C2-AF8B-BD54C46F75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028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6DFF0-96EC-5B04-0CD4-2C2F126A9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179" y="5893"/>
            <a:ext cx="7208107" cy="988926"/>
          </a:xfrm>
        </p:spPr>
        <p:txBody>
          <a:bodyPr/>
          <a:lstStyle/>
          <a:p>
            <a:r>
              <a:rPr lang="en-US" dirty="0"/>
              <a:t>Where does Poor PQ come from?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AF06-DD5C-F1F9-C79F-2DA402790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Utility Transformer</a:t>
            </a:r>
          </a:p>
          <a:p>
            <a:pPr marL="457200" lvl="1" indent="0">
              <a:buNone/>
            </a:pPr>
            <a:r>
              <a:rPr lang="en-US" dirty="0"/>
              <a:t>You can start here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Wiring inside the customer’s house or building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dirty="0"/>
              <a:t>We have all see wiring that is more reminiscent of a 	bird’s nest that professional, modern wiring. 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Devices/Equipment inside the building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dirty="0"/>
              <a:t>Variable speed drives, computers, high-tech loads, and 	other internal loads cause disturbances &amp; harmonics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C37AE8-1C0A-EF69-2867-6EAAF22B4B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D42300-C272-687F-0219-8EB151F5C5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149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6DFF0-96EC-5B04-0CD4-2C2F126A9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6065" y="73244"/>
            <a:ext cx="7208107" cy="988926"/>
          </a:xfrm>
        </p:spPr>
        <p:txBody>
          <a:bodyPr/>
          <a:lstStyle/>
          <a:p>
            <a:r>
              <a:rPr lang="en-US" dirty="0"/>
              <a:t>Key areas of Focus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AF06-DD5C-F1F9-C79F-2DA402790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Sags</a:t>
            </a:r>
          </a:p>
          <a:p>
            <a:r>
              <a:rPr lang="en-US" dirty="0"/>
              <a:t>Swells</a:t>
            </a:r>
          </a:p>
          <a:p>
            <a:r>
              <a:rPr lang="en-US" dirty="0"/>
              <a:t>Harmonics</a:t>
            </a:r>
          </a:p>
          <a:p>
            <a:r>
              <a:rPr lang="en-US" dirty="0"/>
              <a:t>Flicker</a:t>
            </a:r>
          </a:p>
          <a:p>
            <a:r>
              <a:rPr lang="en-US" dirty="0"/>
              <a:t>Transients</a:t>
            </a:r>
          </a:p>
          <a:p>
            <a:r>
              <a:rPr lang="en-US" dirty="0"/>
              <a:t>Grounding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C37AE8-1C0A-EF69-2867-6EAAF22B4B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D42300-C272-687F-0219-8EB151F5C5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961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6DFF0-96EC-5B04-0CD4-2C2F126A9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8722" y="29700"/>
            <a:ext cx="7208107" cy="988926"/>
          </a:xfrm>
        </p:spPr>
        <p:txBody>
          <a:bodyPr/>
          <a:lstStyle/>
          <a:p>
            <a:r>
              <a:rPr lang="en-US" dirty="0"/>
              <a:t>Voltage Swells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AF06-DD5C-F1F9-C79F-2DA402790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a.k.a. Surges</a:t>
            </a:r>
          </a:p>
          <a:p>
            <a:endParaRPr lang="en-US" dirty="0"/>
          </a:p>
          <a:p>
            <a:r>
              <a:rPr lang="en-US" dirty="0"/>
              <a:t>A temporary increase in voltage which lasts several cycles(1/2 cycle to 1 minute duration)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r>
              <a:rPr lang="en-US" dirty="0"/>
              <a:t>Caused by sudden changes in load or when a fault is cleared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C37AE8-1C0A-EF69-2867-6EAAF22B4B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D42300-C272-687F-0219-8EB151F5C5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6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6DFF0-96EC-5B04-0CD4-2C2F126A9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6951" y="27665"/>
            <a:ext cx="7208107" cy="988926"/>
          </a:xfrm>
        </p:spPr>
        <p:txBody>
          <a:bodyPr/>
          <a:lstStyle/>
          <a:p>
            <a:r>
              <a:rPr lang="en-US" dirty="0"/>
              <a:t>Voltage Sags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AF06-DD5C-F1F9-C79F-2DA402790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temporary reduction in voltage.</a:t>
            </a:r>
          </a:p>
          <a:p>
            <a:endParaRPr lang="en-US" dirty="0"/>
          </a:p>
          <a:p>
            <a:r>
              <a:rPr lang="en-US" dirty="0"/>
              <a:t>Caused by an abrupt increase in load or a failure of utility equipment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C37AE8-1C0A-EF69-2867-6EAAF22B4B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D42300-C272-687F-0219-8EB151F5C5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223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6DFF0-96EC-5B04-0CD4-2C2F126A9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6951" y="49437"/>
            <a:ext cx="7208107" cy="988926"/>
          </a:xfrm>
        </p:spPr>
        <p:txBody>
          <a:bodyPr/>
          <a:lstStyle/>
          <a:p>
            <a:r>
              <a:rPr lang="en-US" dirty="0"/>
              <a:t>Harmonics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AF06-DD5C-F1F9-C79F-2DA402790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Harmonics are defined as Sinusoidal Voltages or Currents having frequencies that are integer multiples of the frequency (fundamental frequency = 60 Hz for NA) at which the supply system is designed to operate</a:t>
            </a:r>
          </a:p>
          <a:p>
            <a:endParaRPr lang="en-US" dirty="0"/>
          </a:p>
          <a:p>
            <a:r>
              <a:rPr lang="en-US" dirty="0"/>
              <a:t>Results in a distorted Waveform </a:t>
            </a:r>
          </a:p>
          <a:p>
            <a:endParaRPr lang="en-US" dirty="0"/>
          </a:p>
          <a:p>
            <a:r>
              <a:rPr lang="en-US" dirty="0"/>
              <a:t>Caused by VFD’s, Switching Power Supplies &amp; Damaged Equipment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C37AE8-1C0A-EF69-2867-6EAAF22B4B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D42300-C272-687F-0219-8EB151F5C5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268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6DFF0-96EC-5B04-0CD4-2C2F126A9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6951" y="5893"/>
            <a:ext cx="7208107" cy="988926"/>
          </a:xfrm>
        </p:spPr>
        <p:txBody>
          <a:bodyPr/>
          <a:lstStyle/>
          <a:p>
            <a:r>
              <a:rPr lang="en-US" dirty="0"/>
              <a:t>Harmonics Part Deux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AF06-DD5C-F1F9-C79F-2DA402790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Negative Sequence Harmonics</a:t>
            </a:r>
          </a:p>
          <a:p>
            <a:r>
              <a:rPr lang="en-US" dirty="0"/>
              <a:t>5th, 11th, 17th, etc. are important to industrial environments	</a:t>
            </a:r>
          </a:p>
          <a:p>
            <a:r>
              <a:rPr lang="en-US" dirty="0"/>
              <a:t>They are caused by electronically controlled motors. </a:t>
            </a:r>
          </a:p>
          <a:p>
            <a:r>
              <a:rPr lang="en-US" dirty="0"/>
              <a:t>Negative  sequence harmonics counteract electrical power systems. (They make motors run backwards). </a:t>
            </a:r>
          </a:p>
          <a:p>
            <a:r>
              <a:rPr lang="en-US" dirty="0"/>
              <a:t>These cause motor overheating and failure.	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C37AE8-1C0A-EF69-2867-6EAAF22B4B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D42300-C272-687F-0219-8EB151F5C5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420172"/>
      </p:ext>
    </p:extLst>
  </p:cSld>
  <p:clrMapOvr>
    <a:masterClrMapping/>
  </p:clrMapOvr>
</p:sld>
</file>

<file path=ppt/theme/theme1.xml><?xml version="1.0" encoding="utf-8"?>
<a:theme xmlns:a="http://schemas.openxmlformats.org/drawingml/2006/main" name="TESCO Template">
  <a:themeElements>
    <a:clrScheme name="TESCO">
      <a:dk1>
        <a:srgbClr val="000000"/>
      </a:dk1>
      <a:lt1>
        <a:srgbClr val="D8D8D8"/>
      </a:lt1>
      <a:dk2>
        <a:srgbClr val="4C5055"/>
      </a:dk2>
      <a:lt2>
        <a:srgbClr val="FFFFFF"/>
      </a:lt2>
      <a:accent1>
        <a:srgbClr val="E10027"/>
      </a:accent1>
      <a:accent2>
        <a:srgbClr val="000000"/>
      </a:accent2>
      <a:accent3>
        <a:srgbClr val="A5A5A5"/>
      </a:accent3>
      <a:accent4>
        <a:srgbClr val="FF3758"/>
      </a:accent4>
      <a:accent5>
        <a:srgbClr val="8A0017"/>
      </a:accent5>
      <a:accent6>
        <a:srgbClr val="FFB3C0"/>
      </a:accent6>
      <a:hlink>
        <a:srgbClr val="3F3F3F"/>
      </a:hlink>
      <a:folHlink>
        <a:srgbClr val="D8D8D8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TESCOOL Template 2024_FINAL</Template>
  <TotalTime>1558</TotalTime>
  <Words>735</Words>
  <Application>Microsoft Macintosh PowerPoint</Application>
  <PresentationFormat>On-screen Show (4:3)</PresentationFormat>
  <Paragraphs>139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Aptos</vt:lpstr>
      <vt:lpstr>Arial</vt:lpstr>
      <vt:lpstr>Calibri</vt:lpstr>
      <vt:lpstr>Times New Roman</vt:lpstr>
      <vt:lpstr>TESCO Template</vt:lpstr>
      <vt:lpstr>A Crash Course in Power Quality Issues and Monitoring</vt:lpstr>
      <vt:lpstr>What is “Power Quality”?</vt:lpstr>
      <vt:lpstr>Why is it important?</vt:lpstr>
      <vt:lpstr>Where does Poor PQ come from?</vt:lpstr>
      <vt:lpstr>Key areas of Focus</vt:lpstr>
      <vt:lpstr>Voltage Swells</vt:lpstr>
      <vt:lpstr>Voltage Sags</vt:lpstr>
      <vt:lpstr>Harmonics</vt:lpstr>
      <vt:lpstr>Harmonics Part Deux </vt:lpstr>
      <vt:lpstr>Harmonics Part Tres  </vt:lpstr>
      <vt:lpstr>Harmonics Part Quatro  </vt:lpstr>
      <vt:lpstr>Flicker</vt:lpstr>
      <vt:lpstr>Transients </vt:lpstr>
      <vt:lpstr>Grounding &amp; Bonding</vt:lpstr>
      <vt:lpstr>Questions?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Jedidiah Tamayo</dc:creator>
  <cp:lastModifiedBy>Sandy Garcia</cp:lastModifiedBy>
  <cp:revision>15</cp:revision>
  <dcterms:created xsi:type="dcterms:W3CDTF">2021-12-30T15:47:27Z</dcterms:created>
  <dcterms:modified xsi:type="dcterms:W3CDTF">2024-07-16T20:10:31Z</dcterms:modified>
</cp:coreProperties>
</file>